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9"/>
  </p:notesMasterIdLst>
  <p:sldIdLst>
    <p:sldId id="289" r:id="rId2"/>
    <p:sldId id="290" r:id="rId3"/>
    <p:sldId id="291" r:id="rId4"/>
    <p:sldId id="263" r:id="rId5"/>
    <p:sldId id="292" r:id="rId6"/>
    <p:sldId id="293" r:id="rId7"/>
    <p:sldId id="277" r:id="rId8"/>
    <p:sldId id="278" r:id="rId9"/>
    <p:sldId id="279" r:id="rId10"/>
    <p:sldId id="280" r:id="rId11"/>
    <p:sldId id="281" r:id="rId12"/>
    <p:sldId id="282" r:id="rId13"/>
    <p:sldId id="283" r:id="rId14"/>
    <p:sldId id="284" r:id="rId15"/>
    <p:sldId id="285" r:id="rId16"/>
    <p:sldId id="286" r:id="rId17"/>
    <p:sldId id="287"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Sassoon Infant Md" panose="02000603050000020003" charset="0"/>
      <p:regular r:id="rId24"/>
    </p:embeddedFont>
    <p:embeddedFont>
      <p:font typeface="Tuffy" panose="020B0603060100000000" charset="0"/>
      <p:regular r:id="rId25"/>
      <p:bold r:id="rId26"/>
      <p:italic r:id="rId27"/>
      <p:boldItalic r:id="rId28"/>
    </p:embeddedFont>
    <p:embeddedFont>
      <p:font typeface="Twinkl" panose="020B0604020202020204" charset="0"/>
      <p:regular r:id="rId29"/>
      <p:bold r:id="rId30"/>
    </p:embeddedFont>
    <p:embeddedFont>
      <p:font typeface="Twinkl SemiBold"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17" userDrawn="1">
          <p15:clr>
            <a:srgbClr val="A4A3A4"/>
          </p15:clr>
        </p15:guide>
        <p15:guide id="4" pos="453" userDrawn="1">
          <p15:clr>
            <a:srgbClr val="A4A3A4"/>
          </p15:clr>
        </p15:guide>
        <p15:guide id="5" pos="5284" userDrawn="1">
          <p15:clr>
            <a:srgbClr val="A4A3A4"/>
          </p15:clr>
        </p15:guide>
        <p15:guide id="6" pos="5443" userDrawn="1">
          <p15:clr>
            <a:srgbClr val="A4A3A4"/>
          </p15:clr>
        </p15:guide>
        <p15:guide id="7" orient="horz" pos="300" userDrawn="1">
          <p15:clr>
            <a:srgbClr val="A4A3A4"/>
          </p15:clr>
        </p15:guide>
        <p15:guide id="8" orient="horz" pos="459" userDrawn="1">
          <p15:clr>
            <a:srgbClr val="A4A3A4"/>
          </p15:clr>
        </p15:guide>
        <p15:guide id="9" orient="horz" pos="3997" userDrawn="1">
          <p15:clr>
            <a:srgbClr val="A4A3A4"/>
          </p15:clr>
        </p15:guide>
        <p15:guide id="10" orient="horz"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91"/>
    <a:srgbClr val="88CCC1"/>
    <a:srgbClr val="009285"/>
    <a:srgbClr val="2CB6BC"/>
    <a:srgbClr val="EE7919"/>
    <a:srgbClr val="E84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2" d="100"/>
          <a:sy n="72" d="100"/>
        </p:scale>
        <p:origin x="1350" y="66"/>
      </p:cViewPr>
      <p:guideLst>
        <p:guide orient="horz" pos="2160"/>
        <p:guide pos="2880"/>
        <p:guide pos="317"/>
        <p:guide pos="453"/>
        <p:guide pos="5284"/>
        <p:guide pos="5443"/>
        <p:guide orient="horz" pos="300"/>
        <p:guide orient="horz" pos="459"/>
        <p:guide orient="horz" pos="3997"/>
        <p:guide orient="horz" pos="383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F1655-BDA0-4E47-9642-746A4FB54676}" type="datetimeFigureOut">
              <a:rPr lang="en-GB" smtClean="0"/>
              <a:t>28/01/2021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129B3-C939-4EE8-827F-587540430DC4}" type="slidenum">
              <a:rPr lang="en-GB" smtClean="0"/>
              <a:t>‹#›</a:t>
            </a:fld>
            <a:endParaRPr lang="en-GB"/>
          </a:p>
        </p:txBody>
      </p:sp>
    </p:spTree>
    <p:extLst>
      <p:ext uri="{BB962C8B-B14F-4D97-AF65-F5344CB8AC3E}">
        <p14:creationId xmlns:p14="http://schemas.microsoft.com/office/powerpoint/2010/main" val="92518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Twinkl SemiBold"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228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SemiBold"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078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Click to edit Master text styles</a:t>
            </a:r>
          </a:p>
        </p:txBody>
      </p:sp>
    </p:spTree>
    <p:extLst>
      <p:ext uri="{BB962C8B-B14F-4D97-AF65-F5344CB8AC3E}">
        <p14:creationId xmlns:p14="http://schemas.microsoft.com/office/powerpoint/2010/main" val="164380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18116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395431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Tree>
    <p:extLst>
      <p:ext uri="{BB962C8B-B14F-4D97-AF65-F5344CB8AC3E}">
        <p14:creationId xmlns:p14="http://schemas.microsoft.com/office/powerpoint/2010/main" val="118703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Whole Cla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08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Individual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50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ai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25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Talking Partne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26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Group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12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38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57198" y="485773"/>
            <a:ext cx="8220075" cy="1595581"/>
          </a:xfrm>
        </p:spPr>
        <p:txBody>
          <a:bodyPr>
            <a:normAutofit/>
          </a:bodyPr>
          <a:lstStyle>
            <a:lvl1pPr>
              <a:defRPr sz="3600" b="0">
                <a:latin typeface="Twinkl SemiBol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54291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984915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fontAlgn="base" hangingPunct="1">
        <a:lnSpc>
          <a:spcPct val="90000"/>
        </a:lnSpc>
        <a:spcBef>
          <a:spcPct val="0"/>
        </a:spcBef>
        <a:spcAft>
          <a:spcPct val="0"/>
        </a:spcAft>
        <a:defRPr sz="3600"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3600">
          <a:solidFill>
            <a:srgbClr val="1C1C1C"/>
          </a:solidFill>
          <a:latin typeface="Twinkl SemiBold" pitchFamily="2" charset="0"/>
        </a:defRPr>
      </a:lvl2pPr>
      <a:lvl3pPr algn="l" rtl="0" eaLnBrk="1" fontAlgn="base" hangingPunct="1">
        <a:lnSpc>
          <a:spcPct val="90000"/>
        </a:lnSpc>
        <a:spcBef>
          <a:spcPct val="0"/>
        </a:spcBef>
        <a:spcAft>
          <a:spcPct val="0"/>
        </a:spcAft>
        <a:defRPr sz="3600">
          <a:solidFill>
            <a:srgbClr val="1C1C1C"/>
          </a:solidFill>
          <a:latin typeface="Twinkl SemiBold" pitchFamily="2" charset="0"/>
        </a:defRPr>
      </a:lvl3pPr>
      <a:lvl4pPr algn="l" rtl="0" eaLnBrk="1" fontAlgn="base" hangingPunct="1">
        <a:lnSpc>
          <a:spcPct val="90000"/>
        </a:lnSpc>
        <a:spcBef>
          <a:spcPct val="0"/>
        </a:spcBef>
        <a:spcAft>
          <a:spcPct val="0"/>
        </a:spcAft>
        <a:defRPr sz="3600">
          <a:solidFill>
            <a:srgbClr val="1C1C1C"/>
          </a:solidFill>
          <a:latin typeface="Twinkl SemiBold" pitchFamily="2" charset="0"/>
        </a:defRPr>
      </a:lvl4pPr>
      <a:lvl5pPr algn="l" rtl="0" eaLnBrk="1" fontAlgn="base" hangingPunct="1">
        <a:lnSpc>
          <a:spcPct val="90000"/>
        </a:lnSpc>
        <a:spcBef>
          <a:spcPct val="0"/>
        </a:spcBef>
        <a:spcAft>
          <a:spcPct val="0"/>
        </a:spcAft>
        <a:defRPr sz="3600">
          <a:solidFill>
            <a:srgbClr val="1C1C1C"/>
          </a:solidFill>
          <a:latin typeface="Twinkl SemiBold" pitchFamily="2" charset="0"/>
        </a:defRPr>
      </a:lvl5pPr>
      <a:lvl6pPr marL="4572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6pPr>
      <a:lvl7pPr marL="9144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7pPr>
      <a:lvl8pPr marL="13716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8pPr>
      <a:lvl9pPr marL="18288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BCD2A-CED1-485F-8D8B-988A46182945}"/>
              </a:ext>
            </a:extLst>
          </p:cNvPr>
          <p:cNvSpPr txBox="1"/>
          <p:nvPr/>
        </p:nvSpPr>
        <p:spPr>
          <a:xfrm>
            <a:off x="1199321" y="2413337"/>
            <a:ext cx="6745357" cy="1200329"/>
          </a:xfrm>
          <a:prstGeom prst="rect">
            <a:avLst/>
          </a:prstGeom>
          <a:noFill/>
        </p:spPr>
        <p:txBody>
          <a:bodyPr wrap="square" rtlCol="0">
            <a:spAutoFit/>
          </a:bodyPr>
          <a:lstStyle/>
          <a:p>
            <a:pPr algn="ctr"/>
            <a:r>
              <a:rPr lang="en-GB" sz="3600" u="sng" dirty="0">
                <a:latin typeface="Arial" panose="020B0604020202020204" pitchFamily="34" charset="0"/>
                <a:cs typeface="Arial" panose="020B0604020202020204" pitchFamily="34" charset="0"/>
              </a:rPr>
              <a:t>Understand and use simple formulae</a:t>
            </a:r>
            <a:endParaRPr lang="en-GB" dirty="0"/>
          </a:p>
        </p:txBody>
      </p:sp>
      <p:pic>
        <p:nvPicPr>
          <p:cNvPr id="3" name="formulae">
            <a:hlinkClick r:id="" action="ppaction://media"/>
            <a:extLst>
              <a:ext uri="{FF2B5EF4-FFF2-40B4-BE49-F238E27FC236}">
                <a16:creationId xmlns:a16="http://schemas.microsoft.com/office/drawing/2014/main" id="{7CD97E0E-8168-40A6-9F2B-1714CFBAB2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39878" y="5655365"/>
            <a:ext cx="609600" cy="609600"/>
          </a:xfrm>
          <a:prstGeom prst="rect">
            <a:avLst/>
          </a:prstGeom>
        </p:spPr>
      </p:pic>
    </p:spTree>
    <p:extLst>
      <p:ext uri="{BB962C8B-B14F-4D97-AF65-F5344CB8AC3E}">
        <p14:creationId xmlns:p14="http://schemas.microsoft.com/office/powerpoint/2010/main" val="22400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C0F0D596-FCAB-48C0-9C42-4660D1E3FED1}"/>
              </a:ext>
            </a:extLst>
          </p:cNvPr>
          <p:cNvGrpSpPr/>
          <p:nvPr/>
        </p:nvGrpSpPr>
        <p:grpSpPr>
          <a:xfrm>
            <a:off x="2301407" y="2641890"/>
            <a:ext cx="914400" cy="914400"/>
            <a:chOff x="984069" y="3857897"/>
            <a:chExt cx="914400" cy="914400"/>
          </a:xfrm>
          <a:solidFill>
            <a:srgbClr val="F8BC91"/>
          </a:solidFill>
        </p:grpSpPr>
        <p:sp>
          <p:nvSpPr>
            <p:cNvPr id="47" name="Oval 46">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E4095E5A-7777-4BB0-B6CC-EE0B603F3AAC}"/>
                </a:ext>
              </a:extLst>
            </p:cNvPr>
            <p:cNvSpPr txBox="1"/>
            <p:nvPr/>
          </p:nvSpPr>
          <p:spPr>
            <a:xfrm>
              <a:off x="984069" y="3918819"/>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grpSp>
        <p:nvGrpSpPr>
          <p:cNvPr id="49" name="Group 48">
            <a:extLst>
              <a:ext uri="{FF2B5EF4-FFF2-40B4-BE49-F238E27FC236}">
                <a16:creationId xmlns:a16="http://schemas.microsoft.com/office/drawing/2014/main" id="{A72E380D-2350-431F-ACFB-F7513766C07D}"/>
              </a:ext>
            </a:extLst>
          </p:cNvPr>
          <p:cNvGrpSpPr/>
          <p:nvPr/>
        </p:nvGrpSpPr>
        <p:grpSpPr>
          <a:xfrm>
            <a:off x="5916346" y="2828503"/>
            <a:ext cx="914400" cy="914400"/>
            <a:chOff x="984069" y="3857897"/>
            <a:chExt cx="914400" cy="914400"/>
          </a:xfrm>
        </p:grpSpPr>
        <p:sp>
          <p:nvSpPr>
            <p:cNvPr id="50" name="Oval 49">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sp>
        <p:nvSpPr>
          <p:cNvPr id="7" name="Rectangle 6"/>
          <p:cNvSpPr/>
          <p:nvPr/>
        </p:nvSpPr>
        <p:spPr>
          <a:xfrm>
            <a:off x="733689" y="486428"/>
            <a:ext cx="7668154" cy="1068736"/>
          </a:xfrm>
          <a:prstGeom prst="rect">
            <a:avLst/>
          </a:prstGeom>
          <a:solidFill>
            <a:srgbClr val="88CCC1"/>
          </a:solidFill>
        </p:spPr>
        <p:txBody>
          <a:bodyPr wrap="square" lIns="0" tIns="72000" rIns="0" bIns="72000">
            <a:spAutoFit/>
          </a:bodyPr>
          <a:lstStyle/>
          <a:p>
            <a:pPr algn="ctr"/>
            <a:r>
              <a:rPr lang="en-GB" sz="2000" dirty="0">
                <a:latin typeface="Arial" panose="020B0604020202020204" pitchFamily="34" charset="0"/>
                <a:cs typeface="Arial" panose="020B0604020202020204" pitchFamily="34" charset="0"/>
              </a:rPr>
              <a:t>Here is a different function machine which uses multiplication.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In algebra, the multiplication sign can get confused with the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letter ‘x’ so it is not used when we write the expression.</a:t>
            </a:r>
          </a:p>
        </p:txBody>
      </p:sp>
      <p:grpSp>
        <p:nvGrpSpPr>
          <p:cNvPr id="2" name="Group 1"/>
          <p:cNvGrpSpPr/>
          <p:nvPr/>
        </p:nvGrpSpPr>
        <p:grpSpPr>
          <a:xfrm>
            <a:off x="3166108" y="2377925"/>
            <a:ext cx="2809507" cy="1926918"/>
            <a:chOff x="1593453" y="2585068"/>
            <a:chExt cx="2809507" cy="1926918"/>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453" y="2585068"/>
              <a:ext cx="2809507" cy="1926918"/>
            </a:xfrm>
            <a:prstGeom prst="rect">
              <a:avLst/>
            </a:prstGeom>
          </p:spPr>
        </p:pic>
        <p:sp>
          <p:nvSpPr>
            <p:cNvPr id="39" name="TextBox 38">
              <a:extLst>
                <a:ext uri="{FF2B5EF4-FFF2-40B4-BE49-F238E27FC236}">
                  <a16:creationId xmlns:a16="http://schemas.microsoft.com/office/drawing/2014/main" id="{15218C60-0F5D-44A9-A490-6E29E2A58732}"/>
                </a:ext>
              </a:extLst>
            </p:cNvPr>
            <p:cNvSpPr txBox="1"/>
            <p:nvPr/>
          </p:nvSpPr>
          <p:spPr>
            <a:xfrm>
              <a:off x="2256239" y="3203103"/>
              <a:ext cx="991084" cy="553998"/>
            </a:xfrm>
            <a:prstGeom prst="rect">
              <a:avLst/>
            </a:prstGeom>
            <a:noFill/>
          </p:spPr>
          <p:txBody>
            <a:bodyPr wrap="square" rtlCol="0">
              <a:spAutoFit/>
            </a:bodyPr>
            <a:lstStyle/>
            <a:p>
              <a:pPr algn="ctr"/>
              <a:r>
                <a:rPr lang="en-GB" sz="3000" dirty="0">
                  <a:latin typeface="Twinkl" pitchFamily="50" charset="0"/>
                </a:rPr>
                <a:t>× 4</a:t>
              </a:r>
            </a:p>
          </p:txBody>
        </p:sp>
      </p:grpSp>
      <p:grpSp>
        <p:nvGrpSpPr>
          <p:cNvPr id="43" name="Group 42">
            <a:extLst>
              <a:ext uri="{FF2B5EF4-FFF2-40B4-BE49-F238E27FC236}">
                <a16:creationId xmlns:a16="http://schemas.microsoft.com/office/drawing/2014/main" id="{A72E380D-2350-431F-ACFB-F7513766C07D}"/>
              </a:ext>
            </a:extLst>
          </p:cNvPr>
          <p:cNvGrpSpPr/>
          <p:nvPr/>
        </p:nvGrpSpPr>
        <p:grpSpPr>
          <a:xfrm>
            <a:off x="6094149" y="4320269"/>
            <a:ext cx="914400" cy="914400"/>
            <a:chOff x="984069" y="3857897"/>
            <a:chExt cx="914400" cy="914400"/>
          </a:xfrm>
        </p:grpSpPr>
        <p:sp>
          <p:nvSpPr>
            <p:cNvPr id="44" name="Oval 43">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grpSp>
        <p:nvGrpSpPr>
          <p:cNvPr id="4" name="Group 3"/>
          <p:cNvGrpSpPr/>
          <p:nvPr/>
        </p:nvGrpSpPr>
        <p:grpSpPr>
          <a:xfrm>
            <a:off x="2242125" y="4412766"/>
            <a:ext cx="3785808" cy="1414331"/>
            <a:chOff x="719976" y="4789438"/>
            <a:chExt cx="3785808" cy="1414331"/>
          </a:xfrm>
        </p:grpSpPr>
        <p:sp>
          <p:nvSpPr>
            <p:cNvPr id="55" name="TextBox 54"/>
            <p:cNvSpPr txBox="1"/>
            <p:nvPr/>
          </p:nvSpPr>
          <p:spPr>
            <a:xfrm>
              <a:off x="4057051" y="4815405"/>
              <a:ext cx="448733" cy="553998"/>
            </a:xfrm>
            <a:prstGeom prst="rect">
              <a:avLst/>
            </a:prstGeom>
            <a:noFill/>
          </p:spPr>
          <p:txBody>
            <a:bodyPr wrap="square" rtlCol="0">
              <a:spAutoFit/>
            </a:bodyPr>
            <a:lstStyle/>
            <a:p>
              <a:pPr algn="ctr"/>
              <a:r>
                <a:rPr lang="en-GB" sz="3000" dirty="0"/>
                <a:t>=</a:t>
              </a:r>
            </a:p>
          </p:txBody>
        </p:sp>
        <p:grpSp>
          <p:nvGrpSpPr>
            <p:cNvPr id="56" name="Group 55"/>
            <p:cNvGrpSpPr/>
            <p:nvPr/>
          </p:nvGrpSpPr>
          <p:grpSpPr>
            <a:xfrm>
              <a:off x="729171" y="5618992"/>
              <a:ext cx="3360228" cy="584777"/>
              <a:chOff x="729171" y="5661327"/>
              <a:chExt cx="3360228" cy="584777"/>
            </a:xfrm>
          </p:grpSpPr>
          <p:sp>
            <p:nvSpPr>
              <p:cNvPr id="57" name="Left Brace 56">
                <a:extLst>
                  <a:ext uri="{FF2B5EF4-FFF2-40B4-BE49-F238E27FC236}">
                    <a16:creationId xmlns:a16="http://schemas.microsoft.com/office/drawing/2014/main" id="{84835EA4-10E2-4AF6-85FE-9AE459760286}"/>
                  </a:ext>
                </a:extLst>
              </p:cNvPr>
              <p:cNvSpPr/>
              <p:nvPr/>
            </p:nvSpPr>
            <p:spPr>
              <a:xfrm rot="16200000" flipV="1">
                <a:off x="2292258" y="4098240"/>
                <a:ext cx="234053" cy="3360228"/>
              </a:xfrm>
              <a:prstGeom prst="leftBrace">
                <a:avLst>
                  <a:gd name="adj1" fmla="val 67865"/>
                  <a:gd name="adj2" fmla="val 506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a:extLst>
                  <a:ext uri="{FF2B5EF4-FFF2-40B4-BE49-F238E27FC236}">
                    <a16:creationId xmlns:a16="http://schemas.microsoft.com/office/drawing/2014/main" id="{CF28A5D9-3C6F-4082-85EC-9439DB768259}"/>
                  </a:ext>
                </a:extLst>
              </p:cNvPr>
              <p:cNvSpPr txBox="1"/>
              <p:nvPr/>
            </p:nvSpPr>
            <p:spPr>
              <a:xfrm>
                <a:off x="1497075" y="5876772"/>
                <a:ext cx="1775649"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expression</a:t>
                </a:r>
              </a:p>
            </p:txBody>
          </p:sp>
        </p:grpSp>
        <p:grpSp>
          <p:nvGrpSpPr>
            <p:cNvPr id="3" name="Group 2"/>
            <p:cNvGrpSpPr/>
            <p:nvPr/>
          </p:nvGrpSpPr>
          <p:grpSpPr>
            <a:xfrm>
              <a:off x="719976" y="4789438"/>
              <a:ext cx="3341951" cy="781037"/>
              <a:chOff x="719976" y="4789438"/>
              <a:chExt cx="3341951" cy="781037"/>
            </a:xfrm>
          </p:grpSpPr>
          <p:grpSp>
            <p:nvGrpSpPr>
              <p:cNvPr id="40" name="Group 39">
                <a:extLst>
                  <a:ext uri="{FF2B5EF4-FFF2-40B4-BE49-F238E27FC236}">
                    <a16:creationId xmlns:a16="http://schemas.microsoft.com/office/drawing/2014/main" id="{C0F0D596-FCAB-48C0-9C42-4660D1E3FED1}"/>
                  </a:ext>
                </a:extLst>
              </p:cNvPr>
              <p:cNvGrpSpPr/>
              <p:nvPr/>
            </p:nvGrpSpPr>
            <p:grpSpPr>
              <a:xfrm>
                <a:off x="719976" y="4789438"/>
                <a:ext cx="777099" cy="777099"/>
                <a:chOff x="984069" y="3857897"/>
                <a:chExt cx="914400" cy="914400"/>
              </a:xfrm>
              <a:solidFill>
                <a:srgbClr val="F8BC91"/>
              </a:solidFill>
            </p:grpSpPr>
            <p:sp>
              <p:nvSpPr>
                <p:cNvPr id="41" name="Oval 40">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4095E5A-7777-4BB0-B6CC-EE0B603F3AAC}"/>
                    </a:ext>
                  </a:extLst>
                </p:cNvPr>
                <p:cNvSpPr txBox="1"/>
                <p:nvPr/>
              </p:nvSpPr>
              <p:spPr>
                <a:xfrm>
                  <a:off x="984069" y="3915828"/>
                  <a:ext cx="888274" cy="742419"/>
                </a:xfrm>
                <a:prstGeom prst="rect">
                  <a:avLst/>
                </a:prstGeom>
                <a:noFill/>
              </p:spPr>
              <p:txBody>
                <a:bodyPr wrap="square" rtlCol="0">
                  <a:spAutoFit/>
                </a:bodyPr>
                <a:lstStyle/>
                <a:p>
                  <a:pPr algn="ctr"/>
                  <a:r>
                    <a:rPr lang="en-GB" sz="3500" dirty="0">
                      <a:latin typeface="Arial" panose="020B0604020202020204" pitchFamily="34" charset="0"/>
                      <a:cs typeface="Arial" panose="020B0604020202020204" pitchFamily="34" charset="0"/>
                    </a:rPr>
                    <a:t>a</a:t>
                  </a:r>
                </a:p>
              </p:txBody>
            </p:sp>
          </p:grpSp>
          <p:grpSp>
            <p:nvGrpSpPr>
              <p:cNvPr id="59" name="Group 58">
                <a:extLst>
                  <a:ext uri="{FF2B5EF4-FFF2-40B4-BE49-F238E27FC236}">
                    <a16:creationId xmlns:a16="http://schemas.microsoft.com/office/drawing/2014/main" id="{C0F0D596-FCAB-48C0-9C42-4660D1E3FED1}"/>
                  </a:ext>
                </a:extLst>
              </p:cNvPr>
              <p:cNvGrpSpPr/>
              <p:nvPr/>
            </p:nvGrpSpPr>
            <p:grpSpPr>
              <a:xfrm>
                <a:off x="1578986" y="4789438"/>
                <a:ext cx="777099" cy="777099"/>
                <a:chOff x="984069" y="3857897"/>
                <a:chExt cx="914400" cy="914400"/>
              </a:xfrm>
              <a:solidFill>
                <a:srgbClr val="F8BC91"/>
              </a:solidFill>
            </p:grpSpPr>
            <p:sp>
              <p:nvSpPr>
                <p:cNvPr id="60" name="Oval 59">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E4095E5A-7777-4BB0-B6CC-EE0B603F3AAC}"/>
                    </a:ext>
                  </a:extLst>
                </p:cNvPr>
                <p:cNvSpPr txBox="1"/>
                <p:nvPr/>
              </p:nvSpPr>
              <p:spPr>
                <a:xfrm>
                  <a:off x="984069" y="3915828"/>
                  <a:ext cx="888274" cy="742419"/>
                </a:xfrm>
                <a:prstGeom prst="rect">
                  <a:avLst/>
                </a:prstGeom>
                <a:noFill/>
              </p:spPr>
              <p:txBody>
                <a:bodyPr wrap="square" rtlCol="0">
                  <a:spAutoFit/>
                </a:bodyPr>
                <a:lstStyle/>
                <a:p>
                  <a:pPr algn="ctr"/>
                  <a:r>
                    <a:rPr lang="en-GB" sz="3500" dirty="0">
                      <a:latin typeface="Arial" panose="020B0604020202020204" pitchFamily="34" charset="0"/>
                      <a:cs typeface="Arial" panose="020B0604020202020204" pitchFamily="34" charset="0"/>
                    </a:rPr>
                    <a:t>a</a:t>
                  </a:r>
                </a:p>
              </p:txBody>
            </p:sp>
          </p:grpSp>
          <p:grpSp>
            <p:nvGrpSpPr>
              <p:cNvPr id="62" name="Group 61">
                <a:extLst>
                  <a:ext uri="{FF2B5EF4-FFF2-40B4-BE49-F238E27FC236}">
                    <a16:creationId xmlns:a16="http://schemas.microsoft.com/office/drawing/2014/main" id="{C0F0D596-FCAB-48C0-9C42-4660D1E3FED1}"/>
                  </a:ext>
                </a:extLst>
              </p:cNvPr>
              <p:cNvGrpSpPr/>
              <p:nvPr/>
            </p:nvGrpSpPr>
            <p:grpSpPr>
              <a:xfrm>
                <a:off x="2428053" y="4793376"/>
                <a:ext cx="777099" cy="777099"/>
                <a:chOff x="984069" y="3857897"/>
                <a:chExt cx="914400" cy="914400"/>
              </a:xfrm>
              <a:solidFill>
                <a:srgbClr val="F8BC91"/>
              </a:solidFill>
            </p:grpSpPr>
            <p:sp>
              <p:nvSpPr>
                <p:cNvPr id="63" name="Oval 62">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E4095E5A-7777-4BB0-B6CC-EE0B603F3AAC}"/>
                    </a:ext>
                  </a:extLst>
                </p:cNvPr>
                <p:cNvSpPr txBox="1"/>
                <p:nvPr/>
              </p:nvSpPr>
              <p:spPr>
                <a:xfrm>
                  <a:off x="984069" y="3915828"/>
                  <a:ext cx="888274" cy="742419"/>
                </a:xfrm>
                <a:prstGeom prst="rect">
                  <a:avLst/>
                </a:prstGeom>
                <a:noFill/>
              </p:spPr>
              <p:txBody>
                <a:bodyPr wrap="square" rtlCol="0">
                  <a:spAutoFit/>
                </a:bodyPr>
                <a:lstStyle/>
                <a:p>
                  <a:pPr algn="ctr"/>
                  <a:r>
                    <a:rPr lang="en-GB" sz="3500" dirty="0">
                      <a:latin typeface="Arial" panose="020B0604020202020204" pitchFamily="34" charset="0"/>
                      <a:cs typeface="Arial" panose="020B0604020202020204" pitchFamily="34" charset="0"/>
                    </a:rPr>
                    <a:t>a</a:t>
                  </a:r>
                </a:p>
              </p:txBody>
            </p:sp>
          </p:grpSp>
          <p:grpSp>
            <p:nvGrpSpPr>
              <p:cNvPr id="65" name="Group 64">
                <a:extLst>
                  <a:ext uri="{FF2B5EF4-FFF2-40B4-BE49-F238E27FC236}">
                    <a16:creationId xmlns:a16="http://schemas.microsoft.com/office/drawing/2014/main" id="{C0F0D596-FCAB-48C0-9C42-4660D1E3FED1}"/>
                  </a:ext>
                </a:extLst>
              </p:cNvPr>
              <p:cNvGrpSpPr/>
              <p:nvPr/>
            </p:nvGrpSpPr>
            <p:grpSpPr>
              <a:xfrm>
                <a:off x="3284828" y="4793376"/>
                <a:ext cx="777099" cy="777099"/>
                <a:chOff x="984069" y="3857897"/>
                <a:chExt cx="914400" cy="914400"/>
              </a:xfrm>
              <a:solidFill>
                <a:srgbClr val="F8BC91"/>
              </a:solidFill>
            </p:grpSpPr>
            <p:sp>
              <p:nvSpPr>
                <p:cNvPr id="66" name="Oval 65">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E4095E5A-7777-4BB0-B6CC-EE0B603F3AAC}"/>
                    </a:ext>
                  </a:extLst>
                </p:cNvPr>
                <p:cNvSpPr txBox="1"/>
                <p:nvPr/>
              </p:nvSpPr>
              <p:spPr>
                <a:xfrm>
                  <a:off x="984069" y="3915828"/>
                  <a:ext cx="888274" cy="742419"/>
                </a:xfrm>
                <a:prstGeom prst="rect">
                  <a:avLst/>
                </a:prstGeom>
                <a:noFill/>
              </p:spPr>
              <p:txBody>
                <a:bodyPr wrap="square" rtlCol="0">
                  <a:spAutoFit/>
                </a:bodyPr>
                <a:lstStyle/>
                <a:p>
                  <a:pPr algn="ctr"/>
                  <a:r>
                    <a:rPr lang="en-GB" sz="3500" dirty="0">
                      <a:latin typeface="Arial" panose="020B0604020202020204" pitchFamily="34" charset="0"/>
                      <a:cs typeface="Arial" panose="020B0604020202020204" pitchFamily="34" charset="0"/>
                    </a:rPr>
                    <a:t>a</a:t>
                  </a:r>
                </a:p>
              </p:txBody>
            </p:sp>
          </p:grpSp>
        </p:grpSp>
      </p:grpSp>
      <p:sp>
        <p:nvSpPr>
          <p:cNvPr id="52" name="TextBox 51">
            <a:extLst>
              <a:ext uri="{FF2B5EF4-FFF2-40B4-BE49-F238E27FC236}">
                <a16:creationId xmlns:a16="http://schemas.microsoft.com/office/drawing/2014/main" id="{15218C60-0F5D-44A9-A490-6E29E2A58732}"/>
              </a:ext>
            </a:extLst>
          </p:cNvPr>
          <p:cNvSpPr txBox="1"/>
          <p:nvPr/>
        </p:nvSpPr>
        <p:spPr>
          <a:xfrm>
            <a:off x="3174575" y="5710167"/>
            <a:ext cx="1478285" cy="553998"/>
          </a:xfrm>
          <a:prstGeom prst="rect">
            <a:avLst/>
          </a:prstGeom>
          <a:noFill/>
        </p:spPr>
        <p:txBody>
          <a:bodyPr wrap="square" rtlCol="0">
            <a:spAutoFit/>
          </a:bodyPr>
          <a:lstStyle/>
          <a:p>
            <a:pPr algn="ctr"/>
            <a:r>
              <a:rPr lang="en-GB" sz="3000" b="1" dirty="0">
                <a:latin typeface="Arial" panose="020B0604020202020204" pitchFamily="34" charset="0"/>
                <a:cs typeface="Arial" panose="020B0604020202020204" pitchFamily="34" charset="0"/>
              </a:rPr>
              <a:t>4a = b</a:t>
            </a:r>
          </a:p>
        </p:txBody>
      </p:sp>
      <p:pic>
        <p:nvPicPr>
          <p:cNvPr id="6" name="multiply">
            <a:hlinkClick r:id="" action="ppaction://media"/>
            <a:extLst>
              <a:ext uri="{FF2B5EF4-FFF2-40B4-BE49-F238E27FC236}">
                <a16:creationId xmlns:a16="http://schemas.microsoft.com/office/drawing/2014/main" id="{5081C5BC-3B4B-455B-928E-947167AE0D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92243" y="5337631"/>
            <a:ext cx="609600" cy="609600"/>
          </a:xfrm>
          <a:prstGeom prst="rect">
            <a:avLst/>
          </a:prstGeom>
        </p:spPr>
      </p:pic>
    </p:spTree>
    <p:extLst>
      <p:ext uri="{BB962C8B-B14F-4D97-AF65-F5344CB8AC3E}">
        <p14:creationId xmlns:p14="http://schemas.microsoft.com/office/powerpoint/2010/main" val="70630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2"/>
                                        </p:tgtEl>
                                        <p:attrNameLst>
                                          <p:attrName>r</p:attrName>
                                        </p:attrNameLst>
                                      </p:cBhvr>
                                    </p:animRot>
                                    <p:animRot by="-240000">
                                      <p:cBhvr>
                                        <p:cTn id="10" dur="150" fill="hold">
                                          <p:stCondLst>
                                            <p:cond delay="150"/>
                                          </p:stCondLst>
                                        </p:cTn>
                                        <p:tgtEl>
                                          <p:spTgt spid="2"/>
                                        </p:tgtEl>
                                        <p:attrNameLst>
                                          <p:attrName>r</p:attrName>
                                        </p:attrNameLst>
                                      </p:cBhvr>
                                    </p:animRot>
                                    <p:animRot by="240000">
                                      <p:cBhvr>
                                        <p:cTn id="11" dur="150" fill="hold">
                                          <p:stCondLst>
                                            <p:cond delay="300"/>
                                          </p:stCondLst>
                                        </p:cTn>
                                        <p:tgtEl>
                                          <p:spTgt spid="2"/>
                                        </p:tgtEl>
                                        <p:attrNameLst>
                                          <p:attrName>r</p:attrName>
                                        </p:attrNameLst>
                                      </p:cBhvr>
                                    </p:animRot>
                                    <p:animRot by="-240000">
                                      <p:cBhvr>
                                        <p:cTn id="12" dur="150" fill="hold">
                                          <p:stCondLst>
                                            <p:cond delay="450"/>
                                          </p:stCondLst>
                                        </p:cTn>
                                        <p:tgtEl>
                                          <p:spTgt spid="2"/>
                                        </p:tgtEl>
                                        <p:attrNameLst>
                                          <p:attrName>r</p:attrName>
                                        </p:attrNameLst>
                                      </p:cBhvr>
                                    </p:animRot>
                                    <p:animRot by="120000">
                                      <p:cBhvr>
                                        <p:cTn id="13" dur="150" fill="hold">
                                          <p:stCondLst>
                                            <p:cond delay="600"/>
                                          </p:stCondLst>
                                        </p:cTn>
                                        <p:tgtEl>
                                          <p:spTgt spid="2"/>
                                        </p:tgtEl>
                                        <p:attrNameLst>
                                          <p:attrName>r</p:attrName>
                                        </p:attrNameLst>
                                      </p:cBhvr>
                                    </p:animRo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52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childTnLst>
        </p:cTn>
      </p:par>
    </p:tnLst>
    <p:bldLst>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C0F0D596-FCAB-48C0-9C42-4660D1E3FED1}"/>
              </a:ext>
            </a:extLst>
          </p:cNvPr>
          <p:cNvGrpSpPr/>
          <p:nvPr/>
        </p:nvGrpSpPr>
        <p:grpSpPr>
          <a:xfrm>
            <a:off x="2169553" y="2666886"/>
            <a:ext cx="914400" cy="914400"/>
            <a:chOff x="984069" y="3857897"/>
            <a:chExt cx="914400" cy="914400"/>
          </a:xfrm>
          <a:solidFill>
            <a:srgbClr val="F8BC91"/>
          </a:solidFill>
        </p:grpSpPr>
        <p:sp>
          <p:nvSpPr>
            <p:cNvPr id="28" name="Oval 27">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4095E5A-7777-4BB0-B6CC-EE0B603F3AAC}"/>
                </a:ext>
              </a:extLst>
            </p:cNvPr>
            <p:cNvSpPr txBox="1"/>
            <p:nvPr/>
          </p:nvSpPr>
          <p:spPr>
            <a:xfrm>
              <a:off x="984069" y="3918819"/>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grpSp>
        <p:nvGrpSpPr>
          <p:cNvPr id="30" name="Group 29">
            <a:extLst>
              <a:ext uri="{FF2B5EF4-FFF2-40B4-BE49-F238E27FC236}">
                <a16:creationId xmlns:a16="http://schemas.microsoft.com/office/drawing/2014/main" id="{A72E380D-2350-431F-ACFB-F7513766C07D}"/>
              </a:ext>
            </a:extLst>
          </p:cNvPr>
          <p:cNvGrpSpPr/>
          <p:nvPr/>
        </p:nvGrpSpPr>
        <p:grpSpPr>
          <a:xfrm>
            <a:off x="6027675" y="2853499"/>
            <a:ext cx="914400" cy="914400"/>
            <a:chOff x="984069" y="3857897"/>
            <a:chExt cx="914400" cy="914400"/>
          </a:xfrm>
        </p:grpSpPr>
        <p:sp>
          <p:nvSpPr>
            <p:cNvPr id="38" name="Oval 37">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sp>
        <p:nvSpPr>
          <p:cNvPr id="7" name="Rectangle 6"/>
          <p:cNvSpPr/>
          <p:nvPr/>
        </p:nvSpPr>
        <p:spPr>
          <a:xfrm>
            <a:off x="719138" y="1500987"/>
            <a:ext cx="7669212" cy="407016"/>
          </a:xfrm>
          <a:prstGeom prst="rect">
            <a:avLst/>
          </a:prstGeom>
          <a:solidFill>
            <a:srgbClr val="88CCC1"/>
          </a:solidFill>
        </p:spPr>
        <p:txBody>
          <a:bodyPr wrap="square" lIns="0" tIns="72000" rIns="0" bIns="72000">
            <a:spAutoFit/>
          </a:bodyPr>
          <a:lstStyle/>
          <a:p>
            <a:pPr algn="ctr"/>
            <a:r>
              <a:rPr lang="en-GB" sz="1700" dirty="0">
                <a:latin typeface="Arial" panose="020B0604020202020204" pitchFamily="34" charset="0"/>
                <a:cs typeface="Arial" panose="020B0604020202020204" pitchFamily="34" charset="0"/>
              </a:rPr>
              <a:t>Draw and write an expression that represents this function machine formula.</a:t>
            </a:r>
          </a:p>
        </p:txBody>
      </p:sp>
      <p:sp>
        <p:nvSpPr>
          <p:cNvPr id="8" name="Rectangle 7"/>
          <p:cNvSpPr/>
          <p:nvPr/>
        </p:nvSpPr>
        <p:spPr>
          <a:xfrm>
            <a:off x="2035250" y="697112"/>
            <a:ext cx="5073505" cy="615553"/>
          </a:xfrm>
          <a:prstGeom prst="rect">
            <a:avLst/>
          </a:prstGeom>
        </p:spPr>
        <p:txBody>
          <a:bodyPr wrap="none" lIns="0" tIns="0" rIns="0" bIns="0">
            <a:spAutoFit/>
          </a:bodyPr>
          <a:lstStyle/>
          <a:p>
            <a:pPr algn="ctr"/>
            <a:r>
              <a:rPr lang="en-GB" sz="4000" b="1" dirty="0">
                <a:latin typeface="Arial" panose="020B0604020202020204" pitchFamily="34" charset="0"/>
                <a:cs typeface="Arial" panose="020B0604020202020204" pitchFamily="34" charset="0"/>
              </a:rPr>
              <a:t>Draw the Expression</a:t>
            </a:r>
          </a:p>
        </p:txBody>
      </p:sp>
      <p:grpSp>
        <p:nvGrpSpPr>
          <p:cNvPr id="3" name="Group 2"/>
          <p:cNvGrpSpPr/>
          <p:nvPr/>
        </p:nvGrpSpPr>
        <p:grpSpPr>
          <a:xfrm>
            <a:off x="3049322" y="2325364"/>
            <a:ext cx="3046048" cy="2089152"/>
            <a:chOff x="1616369" y="2286724"/>
            <a:chExt cx="3046048" cy="2089152"/>
          </a:xfrm>
        </p:grpSpPr>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369" y="2286724"/>
              <a:ext cx="3046048" cy="2089152"/>
            </a:xfrm>
            <a:prstGeom prst="rect">
              <a:avLst/>
            </a:prstGeom>
          </p:spPr>
        </p:pic>
        <p:sp>
          <p:nvSpPr>
            <p:cNvPr id="47" name="TextBox 46">
              <a:extLst>
                <a:ext uri="{FF2B5EF4-FFF2-40B4-BE49-F238E27FC236}">
                  <a16:creationId xmlns:a16="http://schemas.microsoft.com/office/drawing/2014/main" id="{15218C60-0F5D-44A9-A490-6E29E2A58732}"/>
                </a:ext>
              </a:extLst>
            </p:cNvPr>
            <p:cNvSpPr txBox="1"/>
            <p:nvPr/>
          </p:nvSpPr>
          <p:spPr>
            <a:xfrm>
              <a:off x="2403361" y="2988648"/>
              <a:ext cx="991084" cy="553998"/>
            </a:xfrm>
            <a:prstGeom prst="rect">
              <a:avLst/>
            </a:prstGeom>
            <a:noFill/>
          </p:spPr>
          <p:txBody>
            <a:bodyPr wrap="square" rtlCol="0">
              <a:spAutoFit/>
            </a:bodyPr>
            <a:lstStyle/>
            <a:p>
              <a:pPr algn="ctr"/>
              <a:r>
                <a:rPr lang="en-GB" sz="3000" dirty="0">
                  <a:latin typeface="Twinkl" pitchFamily="50" charset="0"/>
                </a:rPr>
                <a:t>× 2</a:t>
              </a:r>
            </a:p>
          </p:txBody>
        </p:sp>
      </p:grpSp>
    </p:spTree>
    <p:extLst>
      <p:ext uri="{BB962C8B-B14F-4D97-AF65-F5344CB8AC3E}">
        <p14:creationId xmlns:p14="http://schemas.microsoft.com/office/powerpoint/2010/main" val="13222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3"/>
                                        </p:tgtEl>
                                        <p:attrNameLst>
                                          <p:attrName>r</p:attrName>
                                        </p:attrNameLst>
                                      </p:cBhvr>
                                    </p:animRot>
                                    <p:animRot by="-240000">
                                      <p:cBhvr>
                                        <p:cTn id="10" dur="150" fill="hold">
                                          <p:stCondLst>
                                            <p:cond delay="150"/>
                                          </p:stCondLst>
                                        </p:cTn>
                                        <p:tgtEl>
                                          <p:spTgt spid="3"/>
                                        </p:tgtEl>
                                        <p:attrNameLst>
                                          <p:attrName>r</p:attrName>
                                        </p:attrNameLst>
                                      </p:cBhvr>
                                    </p:animRot>
                                    <p:animRot by="240000">
                                      <p:cBhvr>
                                        <p:cTn id="11" dur="150" fill="hold">
                                          <p:stCondLst>
                                            <p:cond delay="300"/>
                                          </p:stCondLst>
                                        </p:cTn>
                                        <p:tgtEl>
                                          <p:spTgt spid="3"/>
                                        </p:tgtEl>
                                        <p:attrNameLst>
                                          <p:attrName>r</p:attrName>
                                        </p:attrNameLst>
                                      </p:cBhvr>
                                    </p:animRot>
                                    <p:animRot by="-240000">
                                      <p:cBhvr>
                                        <p:cTn id="12" dur="150" fill="hold">
                                          <p:stCondLst>
                                            <p:cond delay="450"/>
                                          </p:stCondLst>
                                        </p:cTn>
                                        <p:tgtEl>
                                          <p:spTgt spid="3"/>
                                        </p:tgtEl>
                                        <p:attrNameLst>
                                          <p:attrName>r</p:attrName>
                                        </p:attrNameLst>
                                      </p:cBhvr>
                                    </p:animRot>
                                    <p:animRot by="120000">
                                      <p:cBhvr>
                                        <p:cTn id="13" dur="150" fill="hold">
                                          <p:stCondLst>
                                            <p:cond delay="600"/>
                                          </p:stCondLst>
                                        </p:cTn>
                                        <p:tgtEl>
                                          <p:spTgt spid="3"/>
                                        </p:tgtEl>
                                        <p:attrNameLst>
                                          <p:attrName>r</p:attrName>
                                        </p:attrNameLst>
                                      </p:cBhvr>
                                    </p:animRo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0F0D596-FCAB-48C0-9C42-4660D1E3FED1}"/>
              </a:ext>
            </a:extLst>
          </p:cNvPr>
          <p:cNvGrpSpPr/>
          <p:nvPr/>
        </p:nvGrpSpPr>
        <p:grpSpPr>
          <a:xfrm>
            <a:off x="2175931" y="2487937"/>
            <a:ext cx="914400" cy="914400"/>
            <a:chOff x="984069" y="3857897"/>
            <a:chExt cx="914400" cy="914400"/>
          </a:xfrm>
          <a:solidFill>
            <a:srgbClr val="F8BC91"/>
          </a:solidFill>
        </p:grpSpPr>
        <p:sp>
          <p:nvSpPr>
            <p:cNvPr id="38" name="Oval 37">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E4095E5A-7777-4BB0-B6CC-EE0B603F3AAC}"/>
                </a:ext>
              </a:extLst>
            </p:cNvPr>
            <p:cNvSpPr txBox="1"/>
            <p:nvPr/>
          </p:nvSpPr>
          <p:spPr>
            <a:xfrm>
              <a:off x="984069" y="3918819"/>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grpSp>
        <p:nvGrpSpPr>
          <p:cNvPr id="43" name="Group 42">
            <a:extLst>
              <a:ext uri="{FF2B5EF4-FFF2-40B4-BE49-F238E27FC236}">
                <a16:creationId xmlns:a16="http://schemas.microsoft.com/office/drawing/2014/main" id="{A72E380D-2350-431F-ACFB-F7513766C07D}"/>
              </a:ext>
            </a:extLst>
          </p:cNvPr>
          <p:cNvGrpSpPr/>
          <p:nvPr/>
        </p:nvGrpSpPr>
        <p:grpSpPr>
          <a:xfrm>
            <a:off x="6034053" y="2674550"/>
            <a:ext cx="914400" cy="914400"/>
            <a:chOff x="984069" y="3857897"/>
            <a:chExt cx="914400" cy="914400"/>
          </a:xfrm>
        </p:grpSpPr>
        <p:sp>
          <p:nvSpPr>
            <p:cNvPr id="44" name="Oval 43">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grpSp>
        <p:nvGrpSpPr>
          <p:cNvPr id="2" name="Group 1"/>
          <p:cNvGrpSpPr/>
          <p:nvPr/>
        </p:nvGrpSpPr>
        <p:grpSpPr>
          <a:xfrm>
            <a:off x="3055700" y="2146415"/>
            <a:ext cx="3046048" cy="2089152"/>
            <a:chOff x="1616369" y="2286724"/>
            <a:chExt cx="3046048" cy="2089152"/>
          </a:xfrm>
        </p:grpSpPr>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369" y="2286724"/>
              <a:ext cx="3046048" cy="2089152"/>
            </a:xfrm>
            <a:prstGeom prst="rect">
              <a:avLst/>
            </a:prstGeom>
          </p:spPr>
        </p:pic>
        <p:sp>
          <p:nvSpPr>
            <p:cNvPr id="47" name="TextBox 46">
              <a:extLst>
                <a:ext uri="{FF2B5EF4-FFF2-40B4-BE49-F238E27FC236}">
                  <a16:creationId xmlns:a16="http://schemas.microsoft.com/office/drawing/2014/main" id="{15218C60-0F5D-44A9-A490-6E29E2A58732}"/>
                </a:ext>
              </a:extLst>
            </p:cNvPr>
            <p:cNvSpPr txBox="1"/>
            <p:nvPr/>
          </p:nvSpPr>
          <p:spPr>
            <a:xfrm>
              <a:off x="2403361" y="2988648"/>
              <a:ext cx="991084" cy="553998"/>
            </a:xfrm>
            <a:prstGeom prst="rect">
              <a:avLst/>
            </a:prstGeom>
            <a:noFill/>
          </p:spPr>
          <p:txBody>
            <a:bodyPr wrap="square" rtlCol="0">
              <a:spAutoFit/>
            </a:bodyPr>
            <a:lstStyle/>
            <a:p>
              <a:pPr algn="ctr"/>
              <a:r>
                <a:rPr lang="en-GB" sz="3000" dirty="0">
                  <a:latin typeface="Twinkl" pitchFamily="50" charset="0"/>
                </a:rPr>
                <a:t>+ 12</a:t>
              </a:r>
            </a:p>
          </p:txBody>
        </p:sp>
      </p:grpSp>
      <p:sp>
        <p:nvSpPr>
          <p:cNvPr id="30" name="Rectangle 29"/>
          <p:cNvSpPr/>
          <p:nvPr/>
        </p:nvSpPr>
        <p:spPr>
          <a:xfrm>
            <a:off x="719138" y="1500987"/>
            <a:ext cx="7669212" cy="407016"/>
          </a:xfrm>
          <a:prstGeom prst="rect">
            <a:avLst/>
          </a:prstGeom>
          <a:solidFill>
            <a:srgbClr val="88CCC1"/>
          </a:solidFill>
        </p:spPr>
        <p:txBody>
          <a:bodyPr wrap="square" lIns="0" tIns="72000" rIns="0" bIns="72000">
            <a:spAutoFit/>
          </a:bodyPr>
          <a:lstStyle/>
          <a:p>
            <a:pPr algn="ctr"/>
            <a:r>
              <a:rPr lang="en-GB" sz="1700" dirty="0">
                <a:latin typeface="Arial" panose="020B0604020202020204" pitchFamily="34" charset="0"/>
                <a:cs typeface="Arial" panose="020B0604020202020204" pitchFamily="34" charset="0"/>
              </a:rPr>
              <a:t>Draw and write an expression that represents this function machine formula.</a:t>
            </a:r>
          </a:p>
        </p:txBody>
      </p:sp>
    </p:spTree>
    <p:extLst>
      <p:ext uri="{BB962C8B-B14F-4D97-AF65-F5344CB8AC3E}">
        <p14:creationId xmlns:p14="http://schemas.microsoft.com/office/powerpoint/2010/main" val="25372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2"/>
                                        </p:tgtEl>
                                        <p:attrNameLst>
                                          <p:attrName>r</p:attrName>
                                        </p:attrNameLst>
                                      </p:cBhvr>
                                    </p:animRot>
                                    <p:animRot by="-240000">
                                      <p:cBhvr>
                                        <p:cTn id="10" dur="150" fill="hold">
                                          <p:stCondLst>
                                            <p:cond delay="150"/>
                                          </p:stCondLst>
                                        </p:cTn>
                                        <p:tgtEl>
                                          <p:spTgt spid="2"/>
                                        </p:tgtEl>
                                        <p:attrNameLst>
                                          <p:attrName>r</p:attrName>
                                        </p:attrNameLst>
                                      </p:cBhvr>
                                    </p:animRot>
                                    <p:animRot by="240000">
                                      <p:cBhvr>
                                        <p:cTn id="11" dur="150" fill="hold">
                                          <p:stCondLst>
                                            <p:cond delay="300"/>
                                          </p:stCondLst>
                                        </p:cTn>
                                        <p:tgtEl>
                                          <p:spTgt spid="2"/>
                                        </p:tgtEl>
                                        <p:attrNameLst>
                                          <p:attrName>r</p:attrName>
                                        </p:attrNameLst>
                                      </p:cBhvr>
                                    </p:animRot>
                                    <p:animRot by="-240000">
                                      <p:cBhvr>
                                        <p:cTn id="12" dur="150" fill="hold">
                                          <p:stCondLst>
                                            <p:cond delay="450"/>
                                          </p:stCondLst>
                                        </p:cTn>
                                        <p:tgtEl>
                                          <p:spTgt spid="2"/>
                                        </p:tgtEl>
                                        <p:attrNameLst>
                                          <p:attrName>r</p:attrName>
                                        </p:attrNameLst>
                                      </p:cBhvr>
                                    </p:animRot>
                                    <p:animRot by="120000">
                                      <p:cBhvr>
                                        <p:cTn id="13" dur="150" fill="hold">
                                          <p:stCondLst>
                                            <p:cond delay="600"/>
                                          </p:stCondLst>
                                        </p:cTn>
                                        <p:tgtEl>
                                          <p:spTgt spid="2"/>
                                        </p:tgtEl>
                                        <p:attrNameLst>
                                          <p:attrName>r</p:attrName>
                                        </p:attrNameLst>
                                      </p:cBhvr>
                                    </p:animRo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86699" y="4533143"/>
            <a:ext cx="3571550" cy="969812"/>
            <a:chOff x="1475532" y="4741339"/>
            <a:chExt cx="3841535" cy="1043123"/>
          </a:xfrm>
        </p:grpSpPr>
        <p:sp>
          <p:nvSpPr>
            <p:cNvPr id="2" name="Rectangle 1"/>
            <p:cNvSpPr/>
            <p:nvPr/>
          </p:nvSpPr>
          <p:spPr>
            <a:xfrm>
              <a:off x="1475532" y="4741339"/>
              <a:ext cx="3841535" cy="1043123"/>
            </a:xfrm>
            <a:prstGeom prst="rect">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C0F0D596-FCAB-48C0-9C42-4660D1E3FED1}"/>
                </a:ext>
              </a:extLst>
            </p:cNvPr>
            <p:cNvGrpSpPr/>
            <p:nvPr/>
          </p:nvGrpSpPr>
          <p:grpSpPr>
            <a:xfrm>
              <a:off x="2460175" y="4870121"/>
              <a:ext cx="777099" cy="777099"/>
              <a:chOff x="984069" y="3857897"/>
              <a:chExt cx="914400" cy="914400"/>
            </a:xfrm>
            <a:solidFill>
              <a:srgbClr val="F8BC91"/>
            </a:solidFill>
          </p:grpSpPr>
          <p:sp>
            <p:nvSpPr>
              <p:cNvPr id="41" name="Oval 40">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4095E5A-7777-4BB0-B6CC-EE0B603F3AAC}"/>
                  </a:ext>
                </a:extLst>
              </p:cNvPr>
              <p:cNvSpPr txBox="1"/>
              <p:nvPr/>
            </p:nvSpPr>
            <p:spPr>
              <a:xfrm>
                <a:off x="984069" y="3915828"/>
                <a:ext cx="888274" cy="742419"/>
              </a:xfrm>
              <a:prstGeom prst="rect">
                <a:avLst/>
              </a:prstGeom>
              <a:noFill/>
            </p:spPr>
            <p:txBody>
              <a:bodyPr wrap="square" rtlCol="0">
                <a:spAutoFit/>
              </a:bodyPr>
              <a:lstStyle/>
              <a:p>
                <a:pPr algn="ctr"/>
                <a:r>
                  <a:rPr lang="en-GB" sz="3200" dirty="0">
                    <a:latin typeface="Twinkl" pitchFamily="50" charset="0"/>
                  </a:rPr>
                  <a:t>a</a:t>
                </a:r>
              </a:p>
            </p:txBody>
          </p:sp>
        </p:grpSp>
        <p:grpSp>
          <p:nvGrpSpPr>
            <p:cNvPr id="59" name="Group 58">
              <a:extLst>
                <a:ext uri="{FF2B5EF4-FFF2-40B4-BE49-F238E27FC236}">
                  <a16:creationId xmlns:a16="http://schemas.microsoft.com/office/drawing/2014/main" id="{C0F0D596-FCAB-48C0-9C42-4660D1E3FED1}"/>
                </a:ext>
              </a:extLst>
            </p:cNvPr>
            <p:cNvGrpSpPr/>
            <p:nvPr/>
          </p:nvGrpSpPr>
          <p:grpSpPr>
            <a:xfrm>
              <a:off x="3319185" y="4870121"/>
              <a:ext cx="777099" cy="777099"/>
              <a:chOff x="984069" y="3857897"/>
              <a:chExt cx="914400" cy="914400"/>
            </a:xfrm>
            <a:solidFill>
              <a:srgbClr val="F8BC91"/>
            </a:solidFill>
          </p:grpSpPr>
          <p:sp>
            <p:nvSpPr>
              <p:cNvPr id="60" name="Oval 59">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E4095E5A-7777-4BB0-B6CC-EE0B603F3AAC}"/>
                  </a:ext>
                </a:extLst>
              </p:cNvPr>
              <p:cNvSpPr txBox="1"/>
              <p:nvPr/>
            </p:nvSpPr>
            <p:spPr>
              <a:xfrm>
                <a:off x="984069" y="3915828"/>
                <a:ext cx="888274" cy="742419"/>
              </a:xfrm>
              <a:prstGeom prst="rect">
                <a:avLst/>
              </a:prstGeom>
              <a:noFill/>
            </p:spPr>
            <p:txBody>
              <a:bodyPr wrap="square" rtlCol="0">
                <a:spAutoFit/>
              </a:bodyPr>
              <a:lstStyle/>
              <a:p>
                <a:pPr algn="ctr"/>
                <a:r>
                  <a:rPr lang="en-GB" sz="3200" dirty="0">
                    <a:latin typeface="Twinkl" pitchFamily="50" charset="0"/>
                  </a:rPr>
                  <a:t>a</a:t>
                </a:r>
              </a:p>
            </p:txBody>
          </p:sp>
        </p:grpSp>
        <p:grpSp>
          <p:nvGrpSpPr>
            <p:cNvPr id="27" name="Group 26">
              <a:extLst>
                <a:ext uri="{FF2B5EF4-FFF2-40B4-BE49-F238E27FC236}">
                  <a16:creationId xmlns:a16="http://schemas.microsoft.com/office/drawing/2014/main" id="{C0F0D596-FCAB-48C0-9C42-4660D1E3FED1}"/>
                </a:ext>
              </a:extLst>
            </p:cNvPr>
            <p:cNvGrpSpPr/>
            <p:nvPr/>
          </p:nvGrpSpPr>
          <p:grpSpPr>
            <a:xfrm>
              <a:off x="1601165" y="4870121"/>
              <a:ext cx="777099" cy="777099"/>
              <a:chOff x="984069" y="3857897"/>
              <a:chExt cx="914400" cy="914400"/>
            </a:xfrm>
            <a:solidFill>
              <a:srgbClr val="F8BC91"/>
            </a:solidFill>
          </p:grpSpPr>
          <p:sp>
            <p:nvSpPr>
              <p:cNvPr id="28" name="Oval 27">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4095E5A-7777-4BB0-B6CC-EE0B603F3AAC}"/>
                  </a:ext>
                </a:extLst>
              </p:cNvPr>
              <p:cNvSpPr txBox="1"/>
              <p:nvPr/>
            </p:nvSpPr>
            <p:spPr>
              <a:xfrm>
                <a:off x="984069" y="3915828"/>
                <a:ext cx="888274" cy="742419"/>
              </a:xfrm>
              <a:prstGeom prst="rect">
                <a:avLst/>
              </a:prstGeom>
              <a:noFill/>
            </p:spPr>
            <p:txBody>
              <a:bodyPr wrap="square" rtlCol="0">
                <a:spAutoFit/>
              </a:bodyPr>
              <a:lstStyle/>
              <a:p>
                <a:pPr algn="ctr"/>
                <a:r>
                  <a:rPr lang="en-GB" sz="3200" dirty="0">
                    <a:latin typeface="Twinkl" pitchFamily="50" charset="0"/>
                  </a:rPr>
                  <a:t>a</a:t>
                </a:r>
              </a:p>
            </p:txBody>
          </p:sp>
        </p:gr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4195129" y="5482704"/>
              <a:ext cx="164025" cy="164516"/>
            </a:xfrm>
            <a:prstGeom prst="rect">
              <a:avLst/>
            </a:prstGeom>
          </p:spPr>
        </p:pic>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4468093" y="5480094"/>
              <a:ext cx="164025" cy="164516"/>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4760819" y="5480094"/>
              <a:ext cx="164025" cy="164516"/>
            </a:xfrm>
            <a:prstGeom prst="rect">
              <a:avLst/>
            </a:prstGeom>
          </p:spPr>
        </p:pic>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5033783" y="5483565"/>
              <a:ext cx="164025" cy="164516"/>
            </a:xfrm>
            <a:prstGeom prst="rect">
              <a:avLst/>
            </a:prstGeom>
          </p:spPr>
        </p:pic>
      </p:grpSp>
      <p:grpSp>
        <p:nvGrpSpPr>
          <p:cNvPr id="3" name="Group 2"/>
          <p:cNvGrpSpPr/>
          <p:nvPr/>
        </p:nvGrpSpPr>
        <p:grpSpPr>
          <a:xfrm>
            <a:off x="2665820" y="2482809"/>
            <a:ext cx="3804065" cy="1932867"/>
            <a:chOff x="1098055" y="2401812"/>
            <a:chExt cx="3804065" cy="1932867"/>
          </a:xfrm>
        </p:grpSpPr>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055" y="2401812"/>
              <a:ext cx="3804065" cy="1932867"/>
            </a:xfrm>
            <a:prstGeom prst="rect">
              <a:avLst/>
            </a:prstGeom>
          </p:spPr>
        </p:pic>
        <p:sp>
          <p:nvSpPr>
            <p:cNvPr id="47" name="TextBox 46">
              <a:extLst>
                <a:ext uri="{FF2B5EF4-FFF2-40B4-BE49-F238E27FC236}">
                  <a16:creationId xmlns:a16="http://schemas.microsoft.com/office/drawing/2014/main" id="{15218C60-0F5D-44A9-A490-6E29E2A58732}"/>
                </a:ext>
              </a:extLst>
            </p:cNvPr>
            <p:cNvSpPr txBox="1"/>
            <p:nvPr/>
          </p:nvSpPr>
          <p:spPr>
            <a:xfrm>
              <a:off x="1803377" y="2829028"/>
              <a:ext cx="928711" cy="553998"/>
            </a:xfrm>
            <a:prstGeom prst="rect">
              <a:avLst/>
            </a:prstGeom>
            <a:noFill/>
          </p:spPr>
          <p:txBody>
            <a:bodyPr wrap="square" rtlCol="0">
              <a:spAutoFit/>
            </a:bodyPr>
            <a:lstStyle/>
            <a:p>
              <a:pPr algn="ctr"/>
              <a:r>
                <a:rPr lang="en-GB" sz="3000" dirty="0">
                  <a:latin typeface="Twinkl" pitchFamily="50" charset="0"/>
                </a:rPr>
                <a:t>× 3</a:t>
              </a:r>
            </a:p>
          </p:txBody>
        </p:sp>
        <p:sp>
          <p:nvSpPr>
            <p:cNvPr id="38" name="TextBox 37">
              <a:extLst>
                <a:ext uri="{FF2B5EF4-FFF2-40B4-BE49-F238E27FC236}">
                  <a16:creationId xmlns:a16="http://schemas.microsoft.com/office/drawing/2014/main" id="{15218C60-0F5D-44A9-A490-6E29E2A58732}"/>
                </a:ext>
              </a:extLst>
            </p:cNvPr>
            <p:cNvSpPr txBox="1"/>
            <p:nvPr/>
          </p:nvSpPr>
          <p:spPr>
            <a:xfrm>
              <a:off x="3245706" y="2831181"/>
              <a:ext cx="928711" cy="553998"/>
            </a:xfrm>
            <a:prstGeom prst="rect">
              <a:avLst/>
            </a:prstGeom>
            <a:noFill/>
          </p:spPr>
          <p:txBody>
            <a:bodyPr wrap="square" rtlCol="0">
              <a:spAutoFit/>
            </a:bodyPr>
            <a:lstStyle/>
            <a:p>
              <a:pPr algn="ctr"/>
              <a:r>
                <a:rPr lang="en-GB" sz="3000" dirty="0">
                  <a:latin typeface="Twinkl" pitchFamily="50" charset="0"/>
                </a:rPr>
                <a:t>+ 4</a:t>
              </a:r>
            </a:p>
          </p:txBody>
        </p:sp>
      </p:grpSp>
      <p:sp>
        <p:nvSpPr>
          <p:cNvPr id="54" name="TextBox 53">
            <a:extLst>
              <a:ext uri="{FF2B5EF4-FFF2-40B4-BE49-F238E27FC236}">
                <a16:creationId xmlns:a16="http://schemas.microsoft.com/office/drawing/2014/main" id="{15218C60-0F5D-44A9-A490-6E29E2A58732}"/>
              </a:ext>
            </a:extLst>
          </p:cNvPr>
          <p:cNvSpPr txBox="1"/>
          <p:nvPr/>
        </p:nvSpPr>
        <p:spPr>
          <a:xfrm>
            <a:off x="3574095" y="5556512"/>
            <a:ext cx="1987514" cy="553998"/>
          </a:xfrm>
          <a:prstGeom prst="rect">
            <a:avLst/>
          </a:prstGeom>
          <a:noFill/>
        </p:spPr>
        <p:txBody>
          <a:bodyPr wrap="square" rtlCol="0">
            <a:spAutoFit/>
          </a:bodyPr>
          <a:lstStyle/>
          <a:p>
            <a:r>
              <a:rPr lang="en-GB" sz="3000" b="1" dirty="0">
                <a:latin typeface="Twinkl" pitchFamily="50" charset="0"/>
              </a:rPr>
              <a:t>3a + 4 = b</a:t>
            </a:r>
          </a:p>
        </p:txBody>
      </p:sp>
      <p:grpSp>
        <p:nvGrpSpPr>
          <p:cNvPr id="46" name="Group 45">
            <a:extLst>
              <a:ext uri="{FF2B5EF4-FFF2-40B4-BE49-F238E27FC236}">
                <a16:creationId xmlns:a16="http://schemas.microsoft.com/office/drawing/2014/main" id="{C0F0D596-FCAB-48C0-9C42-4660D1E3FED1}"/>
              </a:ext>
            </a:extLst>
          </p:cNvPr>
          <p:cNvGrpSpPr/>
          <p:nvPr/>
        </p:nvGrpSpPr>
        <p:grpSpPr>
          <a:xfrm>
            <a:off x="2329499" y="1898012"/>
            <a:ext cx="914400" cy="914400"/>
            <a:chOff x="984069" y="3857897"/>
            <a:chExt cx="914400" cy="914400"/>
          </a:xfrm>
          <a:solidFill>
            <a:srgbClr val="F8BC91"/>
          </a:solidFill>
        </p:grpSpPr>
        <p:sp>
          <p:nvSpPr>
            <p:cNvPr id="49" name="Oval 48">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E4095E5A-7777-4BB0-B6CC-EE0B603F3AAC}"/>
                </a:ext>
              </a:extLst>
            </p:cNvPr>
            <p:cNvSpPr txBox="1"/>
            <p:nvPr/>
          </p:nvSpPr>
          <p:spPr>
            <a:xfrm>
              <a:off x="984069" y="3918819"/>
              <a:ext cx="888274" cy="707886"/>
            </a:xfrm>
            <a:prstGeom prst="rect">
              <a:avLst/>
            </a:prstGeom>
            <a:noFill/>
          </p:spPr>
          <p:txBody>
            <a:bodyPr wrap="square" rtlCol="0">
              <a:spAutoFit/>
            </a:bodyPr>
            <a:lstStyle/>
            <a:p>
              <a:pPr algn="ctr"/>
              <a:r>
                <a:rPr lang="en-GB" sz="4000" dirty="0">
                  <a:latin typeface="Twinkl" pitchFamily="50" charset="0"/>
                </a:rPr>
                <a:t>a</a:t>
              </a:r>
            </a:p>
          </p:txBody>
        </p:sp>
      </p:grpSp>
      <p:grpSp>
        <p:nvGrpSpPr>
          <p:cNvPr id="51" name="Group 50">
            <a:extLst>
              <a:ext uri="{FF2B5EF4-FFF2-40B4-BE49-F238E27FC236}">
                <a16:creationId xmlns:a16="http://schemas.microsoft.com/office/drawing/2014/main" id="{A72E380D-2350-431F-ACFB-F7513766C07D}"/>
              </a:ext>
            </a:extLst>
          </p:cNvPr>
          <p:cNvGrpSpPr/>
          <p:nvPr/>
        </p:nvGrpSpPr>
        <p:grpSpPr>
          <a:xfrm>
            <a:off x="6247371" y="3314902"/>
            <a:ext cx="914400" cy="914400"/>
            <a:chOff x="984069" y="3857897"/>
            <a:chExt cx="914400" cy="914400"/>
          </a:xfrm>
        </p:grpSpPr>
        <p:sp>
          <p:nvSpPr>
            <p:cNvPr id="52" name="Oval 51">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Twinkl" pitchFamily="50" charset="0"/>
                </a:rPr>
                <a:t>b</a:t>
              </a:r>
            </a:p>
          </p:txBody>
        </p:sp>
      </p:grpSp>
      <p:sp>
        <p:nvSpPr>
          <p:cNvPr id="5" name="TextBox 4">
            <a:extLst>
              <a:ext uri="{FF2B5EF4-FFF2-40B4-BE49-F238E27FC236}">
                <a16:creationId xmlns:a16="http://schemas.microsoft.com/office/drawing/2014/main" id="{EC4C3ACD-90F1-4502-9B74-D785B32989C2}"/>
              </a:ext>
            </a:extLst>
          </p:cNvPr>
          <p:cNvSpPr txBox="1"/>
          <p:nvPr/>
        </p:nvSpPr>
        <p:spPr>
          <a:xfrm>
            <a:off x="901148" y="569843"/>
            <a:ext cx="7235687" cy="923330"/>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Sometimes there will be two functions in a formulae where two different operations have to be done. Look at the function  machine below.</a:t>
            </a:r>
          </a:p>
        </p:txBody>
      </p:sp>
      <p:sp>
        <p:nvSpPr>
          <p:cNvPr id="7" name="Left Brace 6">
            <a:extLst>
              <a:ext uri="{FF2B5EF4-FFF2-40B4-BE49-F238E27FC236}">
                <a16:creationId xmlns:a16="http://schemas.microsoft.com/office/drawing/2014/main" id="{A5905C3F-E196-45EA-B4C0-E1073AAE1CE6}"/>
              </a:ext>
            </a:extLst>
          </p:cNvPr>
          <p:cNvSpPr/>
          <p:nvPr/>
        </p:nvSpPr>
        <p:spPr>
          <a:xfrm rot="16200000">
            <a:off x="4343372" y="4975766"/>
            <a:ext cx="314813" cy="2241181"/>
          </a:xfrm>
          <a:prstGeom prst="leftBrace">
            <a:avLst>
              <a:gd name="adj1" fmla="val 8333"/>
              <a:gd name="adj2" fmla="val 494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5C51F6CA-61D8-47CD-9646-8863CB618352}"/>
              </a:ext>
            </a:extLst>
          </p:cNvPr>
          <p:cNvSpPr txBox="1"/>
          <p:nvPr/>
        </p:nvSpPr>
        <p:spPr>
          <a:xfrm>
            <a:off x="3835497" y="6224153"/>
            <a:ext cx="30214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expression</a:t>
            </a:r>
          </a:p>
        </p:txBody>
      </p:sp>
      <p:pic>
        <p:nvPicPr>
          <p:cNvPr id="10" name="2 functions">
            <a:hlinkClick r:id="" action="ppaction://media"/>
            <a:extLst>
              <a:ext uri="{FF2B5EF4-FFF2-40B4-BE49-F238E27FC236}">
                <a16:creationId xmlns:a16="http://schemas.microsoft.com/office/drawing/2014/main" id="{2DD6EA41-AEA9-4418-8A90-FD3F5F0867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80726" y="4859352"/>
            <a:ext cx="609600" cy="609600"/>
          </a:xfrm>
          <a:prstGeom prst="rect">
            <a:avLst/>
          </a:prstGeom>
        </p:spPr>
      </p:pic>
    </p:spTree>
    <p:extLst>
      <p:ext uri="{BB962C8B-B14F-4D97-AF65-F5344CB8AC3E}">
        <p14:creationId xmlns:p14="http://schemas.microsoft.com/office/powerpoint/2010/main" val="24183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8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776181" y="3751299"/>
            <a:ext cx="2549273" cy="1180952"/>
            <a:chOff x="1879600" y="4794506"/>
            <a:chExt cx="2777938" cy="1286882"/>
          </a:xfrm>
        </p:grpSpPr>
        <p:sp>
          <p:nvSpPr>
            <p:cNvPr id="2" name="Rectangle 1"/>
            <p:cNvSpPr/>
            <p:nvPr/>
          </p:nvSpPr>
          <p:spPr>
            <a:xfrm>
              <a:off x="1879600" y="4794506"/>
              <a:ext cx="2777938" cy="1286882"/>
            </a:xfrm>
            <a:prstGeom prst="rect">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999075" y="4922443"/>
              <a:ext cx="777099" cy="1048040"/>
              <a:chOff x="1601165" y="4922443"/>
              <a:chExt cx="777099" cy="1048040"/>
            </a:xfrm>
          </p:grpSpPr>
          <p:grpSp>
            <p:nvGrpSpPr>
              <p:cNvPr id="27" name="Group 26">
                <a:extLst>
                  <a:ext uri="{FF2B5EF4-FFF2-40B4-BE49-F238E27FC236}">
                    <a16:creationId xmlns:a16="http://schemas.microsoft.com/office/drawing/2014/main" id="{C0F0D596-FCAB-48C0-9C42-4660D1E3FED1}"/>
                  </a:ext>
                </a:extLst>
              </p:cNvPr>
              <p:cNvGrpSpPr/>
              <p:nvPr/>
            </p:nvGrpSpPr>
            <p:grpSpPr>
              <a:xfrm>
                <a:off x="1601165" y="4922443"/>
                <a:ext cx="777099" cy="777099"/>
                <a:chOff x="984069" y="3879611"/>
                <a:chExt cx="914400" cy="914400"/>
              </a:xfrm>
              <a:solidFill>
                <a:srgbClr val="F8BC91"/>
              </a:solidFill>
            </p:grpSpPr>
            <p:sp>
              <p:nvSpPr>
                <p:cNvPr id="28" name="Oval 27">
                  <a:extLst>
                    <a:ext uri="{FF2B5EF4-FFF2-40B4-BE49-F238E27FC236}">
                      <a16:creationId xmlns:a16="http://schemas.microsoft.com/office/drawing/2014/main" id="{A26AC923-31E9-4F6B-A8D7-9B9B34EFDA1F}"/>
                    </a:ext>
                  </a:extLst>
                </p:cNvPr>
                <p:cNvSpPr/>
                <p:nvPr/>
              </p:nvSpPr>
              <p:spPr>
                <a:xfrm>
                  <a:off x="984069" y="3879611"/>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4095E5A-7777-4BB0-B6CC-EE0B603F3AAC}"/>
                    </a:ext>
                  </a:extLst>
                </p:cNvPr>
                <p:cNvSpPr txBox="1"/>
                <p:nvPr/>
              </p:nvSpPr>
              <p:spPr>
                <a:xfrm>
                  <a:off x="984069" y="3937542"/>
                  <a:ext cx="888275" cy="710352"/>
                </a:xfrm>
                <a:prstGeom prst="rect">
                  <a:avLst/>
                </a:prstGeom>
                <a:noFill/>
              </p:spPr>
              <p:txBody>
                <a:bodyPr wrap="square" rtlCol="0">
                  <a:spAutoFit/>
                </a:bodyPr>
                <a:lstStyle/>
                <a:p>
                  <a:pPr algn="ctr"/>
                  <a:r>
                    <a:rPr lang="en-GB" sz="3000" dirty="0">
                      <a:latin typeface="Arial" panose="020B0604020202020204" pitchFamily="34" charset="0"/>
                      <a:cs typeface="Arial" panose="020B0604020202020204" pitchFamily="34" charset="0"/>
                    </a:rPr>
                    <a:t>a</a:t>
                  </a:r>
                </a:p>
              </p:txBody>
            </p:sp>
          </p:gr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1771507" y="5805967"/>
                <a:ext cx="164025" cy="164516"/>
              </a:xfrm>
              <a:prstGeom prst="rect">
                <a:avLst/>
              </a:prstGeom>
            </p:spPr>
          </p:pic>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2044471" y="5803358"/>
                <a:ext cx="164025" cy="164516"/>
              </a:xfrm>
              <a:prstGeom prst="rect">
                <a:avLst/>
              </a:prstGeom>
            </p:spPr>
          </p:pic>
        </p:grpSp>
        <p:grpSp>
          <p:nvGrpSpPr>
            <p:cNvPr id="46" name="Group 45"/>
            <p:cNvGrpSpPr/>
            <p:nvPr/>
          </p:nvGrpSpPr>
          <p:grpSpPr>
            <a:xfrm>
              <a:off x="2878974" y="4922443"/>
              <a:ext cx="777099" cy="1048040"/>
              <a:chOff x="1601165" y="4922443"/>
              <a:chExt cx="777099" cy="1048040"/>
            </a:xfrm>
          </p:grpSpPr>
          <p:grpSp>
            <p:nvGrpSpPr>
              <p:cNvPr id="49" name="Group 48">
                <a:extLst>
                  <a:ext uri="{FF2B5EF4-FFF2-40B4-BE49-F238E27FC236}">
                    <a16:creationId xmlns:a16="http://schemas.microsoft.com/office/drawing/2014/main" id="{C0F0D596-FCAB-48C0-9C42-4660D1E3FED1}"/>
                  </a:ext>
                </a:extLst>
              </p:cNvPr>
              <p:cNvGrpSpPr/>
              <p:nvPr/>
            </p:nvGrpSpPr>
            <p:grpSpPr>
              <a:xfrm>
                <a:off x="1601165" y="4922443"/>
                <a:ext cx="777099" cy="777099"/>
                <a:chOff x="984069" y="3879611"/>
                <a:chExt cx="914400" cy="914400"/>
              </a:xfrm>
              <a:solidFill>
                <a:srgbClr val="F8BC91"/>
              </a:solidFill>
            </p:grpSpPr>
            <p:sp>
              <p:nvSpPr>
                <p:cNvPr id="52" name="Oval 51">
                  <a:extLst>
                    <a:ext uri="{FF2B5EF4-FFF2-40B4-BE49-F238E27FC236}">
                      <a16:creationId xmlns:a16="http://schemas.microsoft.com/office/drawing/2014/main" id="{A26AC923-31E9-4F6B-A8D7-9B9B34EFDA1F}"/>
                    </a:ext>
                  </a:extLst>
                </p:cNvPr>
                <p:cNvSpPr/>
                <p:nvPr/>
              </p:nvSpPr>
              <p:spPr>
                <a:xfrm>
                  <a:off x="984069" y="3879611"/>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E4095E5A-7777-4BB0-B6CC-EE0B603F3AAC}"/>
                    </a:ext>
                  </a:extLst>
                </p:cNvPr>
                <p:cNvSpPr txBox="1"/>
                <p:nvPr/>
              </p:nvSpPr>
              <p:spPr>
                <a:xfrm>
                  <a:off x="984069" y="3937542"/>
                  <a:ext cx="888275" cy="710352"/>
                </a:xfrm>
                <a:prstGeom prst="rect">
                  <a:avLst/>
                </a:prstGeom>
                <a:noFill/>
              </p:spPr>
              <p:txBody>
                <a:bodyPr wrap="square" rtlCol="0">
                  <a:spAutoFit/>
                </a:bodyPr>
                <a:lstStyle/>
                <a:p>
                  <a:pPr algn="ctr"/>
                  <a:r>
                    <a:rPr lang="en-GB" sz="3000" dirty="0">
                      <a:latin typeface="Arial" panose="020B0604020202020204" pitchFamily="34" charset="0"/>
                      <a:cs typeface="Arial" panose="020B0604020202020204" pitchFamily="34" charset="0"/>
                    </a:rPr>
                    <a:t>a</a:t>
                  </a:r>
                </a:p>
              </p:txBody>
            </p:sp>
          </p:gr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1771507" y="5805967"/>
                <a:ext cx="164025" cy="164516"/>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2044471" y="5803358"/>
                <a:ext cx="164025" cy="164516"/>
              </a:xfrm>
              <a:prstGeom prst="rect">
                <a:avLst/>
              </a:prstGeom>
            </p:spPr>
          </p:pic>
        </p:grpSp>
        <p:grpSp>
          <p:nvGrpSpPr>
            <p:cNvPr id="63" name="Group 62"/>
            <p:cNvGrpSpPr/>
            <p:nvPr/>
          </p:nvGrpSpPr>
          <p:grpSpPr>
            <a:xfrm>
              <a:off x="3751276" y="4922443"/>
              <a:ext cx="777099" cy="1048040"/>
              <a:chOff x="1601165" y="4922443"/>
              <a:chExt cx="777099" cy="1048040"/>
            </a:xfrm>
          </p:grpSpPr>
          <p:grpSp>
            <p:nvGrpSpPr>
              <p:cNvPr id="64" name="Group 63">
                <a:extLst>
                  <a:ext uri="{FF2B5EF4-FFF2-40B4-BE49-F238E27FC236}">
                    <a16:creationId xmlns:a16="http://schemas.microsoft.com/office/drawing/2014/main" id="{C0F0D596-FCAB-48C0-9C42-4660D1E3FED1}"/>
                  </a:ext>
                </a:extLst>
              </p:cNvPr>
              <p:cNvGrpSpPr/>
              <p:nvPr/>
            </p:nvGrpSpPr>
            <p:grpSpPr>
              <a:xfrm>
                <a:off x="1601165" y="4922443"/>
                <a:ext cx="777099" cy="777099"/>
                <a:chOff x="984069" y="3879611"/>
                <a:chExt cx="914400" cy="914400"/>
              </a:xfrm>
              <a:solidFill>
                <a:srgbClr val="F8BC91"/>
              </a:solidFill>
            </p:grpSpPr>
            <p:sp>
              <p:nvSpPr>
                <p:cNvPr id="67" name="Oval 66">
                  <a:extLst>
                    <a:ext uri="{FF2B5EF4-FFF2-40B4-BE49-F238E27FC236}">
                      <a16:creationId xmlns:a16="http://schemas.microsoft.com/office/drawing/2014/main" id="{A26AC923-31E9-4F6B-A8D7-9B9B34EFDA1F}"/>
                    </a:ext>
                  </a:extLst>
                </p:cNvPr>
                <p:cNvSpPr/>
                <p:nvPr/>
              </p:nvSpPr>
              <p:spPr>
                <a:xfrm>
                  <a:off x="984069" y="3879611"/>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E4095E5A-7777-4BB0-B6CC-EE0B603F3AAC}"/>
                    </a:ext>
                  </a:extLst>
                </p:cNvPr>
                <p:cNvSpPr txBox="1"/>
                <p:nvPr/>
              </p:nvSpPr>
              <p:spPr>
                <a:xfrm>
                  <a:off x="984069" y="3937542"/>
                  <a:ext cx="888275" cy="710352"/>
                </a:xfrm>
                <a:prstGeom prst="rect">
                  <a:avLst/>
                </a:prstGeom>
                <a:noFill/>
              </p:spPr>
              <p:txBody>
                <a:bodyPr wrap="square" rtlCol="0">
                  <a:spAutoFit/>
                </a:bodyPr>
                <a:lstStyle/>
                <a:p>
                  <a:pPr algn="ctr"/>
                  <a:r>
                    <a:rPr lang="en-GB" sz="3000" dirty="0">
                      <a:latin typeface="Arial" panose="020B0604020202020204" pitchFamily="34" charset="0"/>
                      <a:cs typeface="Arial" panose="020B0604020202020204" pitchFamily="34" charset="0"/>
                    </a:rPr>
                    <a:t>a</a:t>
                  </a:r>
                </a:p>
              </p:txBody>
            </p:sp>
          </p:grpSp>
          <p:pic>
            <p:nvPicPr>
              <p:cNvPr id="65" name="Picture 64"/>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1771507" y="5805967"/>
                <a:ext cx="164025" cy="164516"/>
              </a:xfrm>
              <a:prstGeom prst="rect">
                <a:avLst/>
              </a:prstGeom>
            </p:spPr>
          </p:pic>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2044471" y="5803358"/>
                <a:ext cx="164025" cy="164516"/>
              </a:xfrm>
              <a:prstGeom prst="rect">
                <a:avLst/>
              </a:prstGeom>
            </p:spPr>
          </p:pic>
        </p:grpSp>
      </p:grpSp>
      <p:grpSp>
        <p:nvGrpSpPr>
          <p:cNvPr id="4" name="Group 3"/>
          <p:cNvGrpSpPr/>
          <p:nvPr/>
        </p:nvGrpSpPr>
        <p:grpSpPr>
          <a:xfrm>
            <a:off x="1135470" y="4526539"/>
            <a:ext cx="3612587" cy="1835576"/>
            <a:chOff x="1098055" y="2401812"/>
            <a:chExt cx="3804065" cy="1932867"/>
          </a:xfrm>
        </p:grpSpPr>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055" y="2401812"/>
              <a:ext cx="3804065" cy="1932867"/>
            </a:xfrm>
            <a:prstGeom prst="rect">
              <a:avLst/>
            </a:prstGeom>
          </p:spPr>
        </p:pic>
        <p:sp>
          <p:nvSpPr>
            <p:cNvPr id="47" name="TextBox 46">
              <a:extLst>
                <a:ext uri="{FF2B5EF4-FFF2-40B4-BE49-F238E27FC236}">
                  <a16:creationId xmlns:a16="http://schemas.microsoft.com/office/drawing/2014/main" id="{15218C60-0F5D-44A9-A490-6E29E2A58732}"/>
                </a:ext>
              </a:extLst>
            </p:cNvPr>
            <p:cNvSpPr txBox="1"/>
            <p:nvPr/>
          </p:nvSpPr>
          <p:spPr>
            <a:xfrm>
              <a:off x="1803377" y="2829028"/>
              <a:ext cx="928711" cy="553998"/>
            </a:xfrm>
            <a:prstGeom prst="rect">
              <a:avLst/>
            </a:prstGeom>
            <a:noFill/>
          </p:spPr>
          <p:txBody>
            <a:bodyPr wrap="square" rtlCol="0">
              <a:spAutoFit/>
            </a:bodyPr>
            <a:lstStyle/>
            <a:p>
              <a:pPr algn="ctr"/>
              <a:r>
                <a:rPr lang="en-GB" sz="3000" dirty="0">
                  <a:latin typeface="Twinkl" pitchFamily="50" charset="0"/>
                </a:rPr>
                <a:t>+ 2 </a:t>
              </a:r>
            </a:p>
          </p:txBody>
        </p:sp>
        <p:sp>
          <p:nvSpPr>
            <p:cNvPr id="38" name="TextBox 37">
              <a:extLst>
                <a:ext uri="{FF2B5EF4-FFF2-40B4-BE49-F238E27FC236}">
                  <a16:creationId xmlns:a16="http://schemas.microsoft.com/office/drawing/2014/main" id="{15218C60-0F5D-44A9-A490-6E29E2A58732}"/>
                </a:ext>
              </a:extLst>
            </p:cNvPr>
            <p:cNvSpPr txBox="1"/>
            <p:nvPr/>
          </p:nvSpPr>
          <p:spPr>
            <a:xfrm>
              <a:off x="3245706" y="2831181"/>
              <a:ext cx="928711" cy="553998"/>
            </a:xfrm>
            <a:prstGeom prst="rect">
              <a:avLst/>
            </a:prstGeom>
            <a:noFill/>
          </p:spPr>
          <p:txBody>
            <a:bodyPr wrap="square" rtlCol="0">
              <a:spAutoFit/>
            </a:bodyPr>
            <a:lstStyle/>
            <a:p>
              <a:pPr algn="ctr"/>
              <a:r>
                <a:rPr lang="en-GB" sz="3000" dirty="0">
                  <a:latin typeface="Twinkl" pitchFamily="50" charset="0"/>
                </a:rPr>
                <a:t>× 3</a:t>
              </a:r>
            </a:p>
          </p:txBody>
        </p:sp>
      </p:grpSp>
      <p:grpSp>
        <p:nvGrpSpPr>
          <p:cNvPr id="55" name="Group 54">
            <a:extLst>
              <a:ext uri="{FF2B5EF4-FFF2-40B4-BE49-F238E27FC236}">
                <a16:creationId xmlns:a16="http://schemas.microsoft.com/office/drawing/2014/main" id="{C0F0D596-FCAB-48C0-9C42-4660D1E3FED1}"/>
              </a:ext>
            </a:extLst>
          </p:cNvPr>
          <p:cNvGrpSpPr/>
          <p:nvPr/>
        </p:nvGrpSpPr>
        <p:grpSpPr>
          <a:xfrm>
            <a:off x="657895" y="3866984"/>
            <a:ext cx="914400" cy="914400"/>
            <a:chOff x="984069" y="3857897"/>
            <a:chExt cx="914400" cy="914400"/>
          </a:xfrm>
          <a:solidFill>
            <a:srgbClr val="F8BC91"/>
          </a:solidFill>
        </p:grpSpPr>
        <p:sp>
          <p:nvSpPr>
            <p:cNvPr id="56" name="Oval 55">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4095E5A-7777-4BB0-B6CC-EE0B603F3AAC}"/>
                </a:ext>
              </a:extLst>
            </p:cNvPr>
            <p:cNvSpPr txBox="1"/>
            <p:nvPr/>
          </p:nvSpPr>
          <p:spPr>
            <a:xfrm>
              <a:off x="984069" y="3918819"/>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grpSp>
        <p:nvGrpSpPr>
          <p:cNvPr id="58" name="Group 57">
            <a:extLst>
              <a:ext uri="{FF2B5EF4-FFF2-40B4-BE49-F238E27FC236}">
                <a16:creationId xmlns:a16="http://schemas.microsoft.com/office/drawing/2014/main" id="{A72E380D-2350-431F-ACFB-F7513766C07D}"/>
              </a:ext>
            </a:extLst>
          </p:cNvPr>
          <p:cNvGrpSpPr/>
          <p:nvPr/>
        </p:nvGrpSpPr>
        <p:grpSpPr>
          <a:xfrm>
            <a:off x="4573912" y="5295641"/>
            <a:ext cx="914400" cy="914400"/>
            <a:chOff x="984069" y="3857897"/>
            <a:chExt cx="914400" cy="914400"/>
          </a:xfrm>
        </p:grpSpPr>
        <p:sp>
          <p:nvSpPr>
            <p:cNvPr id="59" name="Oval 58">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sp>
        <p:nvSpPr>
          <p:cNvPr id="54" name="TextBox 53">
            <a:extLst>
              <a:ext uri="{FF2B5EF4-FFF2-40B4-BE49-F238E27FC236}">
                <a16:creationId xmlns:a16="http://schemas.microsoft.com/office/drawing/2014/main" id="{15218C60-0F5D-44A9-A490-6E29E2A58732}"/>
              </a:ext>
            </a:extLst>
          </p:cNvPr>
          <p:cNvSpPr txBox="1"/>
          <p:nvPr/>
        </p:nvSpPr>
        <p:spPr>
          <a:xfrm>
            <a:off x="5955207" y="5018642"/>
            <a:ext cx="2191223" cy="553998"/>
          </a:xfrm>
          <a:prstGeom prst="rect">
            <a:avLst/>
          </a:prstGeom>
          <a:noFill/>
        </p:spPr>
        <p:txBody>
          <a:bodyPr wrap="square" rtlCol="0">
            <a:spAutoFit/>
          </a:bodyPr>
          <a:lstStyle/>
          <a:p>
            <a:r>
              <a:rPr lang="en-GB" sz="3000" b="1" dirty="0">
                <a:latin typeface="Arial" panose="020B0604020202020204" pitchFamily="34" charset="0"/>
                <a:cs typeface="Arial" panose="020B0604020202020204" pitchFamily="34" charset="0"/>
              </a:rPr>
              <a:t>3(a + 2) = b</a:t>
            </a:r>
          </a:p>
        </p:txBody>
      </p:sp>
      <p:sp>
        <p:nvSpPr>
          <p:cNvPr id="42" name="Rectangle 41"/>
          <p:cNvSpPr/>
          <p:nvPr/>
        </p:nvSpPr>
        <p:spPr>
          <a:xfrm>
            <a:off x="695992" y="647959"/>
            <a:ext cx="7669212" cy="3023117"/>
          </a:xfrm>
          <a:prstGeom prst="rect">
            <a:avLst/>
          </a:prstGeom>
          <a:solidFill>
            <a:schemeClr val="bg1"/>
          </a:solidFill>
        </p:spPr>
        <p:txBody>
          <a:bodyPr wrap="square" lIns="0" tIns="72000" rIns="0" bIns="72000">
            <a:spAutoFit/>
          </a:bodyPr>
          <a:lstStyle/>
          <a:p>
            <a:r>
              <a:rPr lang="en-GB" sz="1700" dirty="0">
                <a:latin typeface="Arial" panose="020B0604020202020204" pitchFamily="34" charset="0"/>
                <a:cs typeface="Arial" panose="020B0604020202020204" pitchFamily="34" charset="0"/>
              </a:rPr>
              <a:t>This expression is different because we need to use BODMAS. BODMAS is the order in which we perform calculations if they have more than one operation. </a:t>
            </a:r>
          </a:p>
          <a:p>
            <a:r>
              <a:rPr lang="en-GB" sz="1700" dirty="0">
                <a:latin typeface="Arial" panose="020B0604020202020204" pitchFamily="34" charset="0"/>
                <a:cs typeface="Arial" panose="020B0604020202020204" pitchFamily="34" charset="0"/>
              </a:rPr>
              <a:t>The order is:</a:t>
            </a:r>
          </a:p>
          <a:p>
            <a:r>
              <a:rPr lang="en-GB" sz="1700" dirty="0">
                <a:latin typeface="Arial" panose="020B0604020202020204" pitchFamily="34" charset="0"/>
                <a:cs typeface="Arial" panose="020B0604020202020204" pitchFamily="34" charset="0"/>
              </a:rPr>
              <a:t>Brackets</a:t>
            </a:r>
          </a:p>
          <a:p>
            <a:r>
              <a:rPr lang="en-GB" sz="1700" dirty="0">
                <a:latin typeface="Arial" panose="020B0604020202020204" pitchFamily="34" charset="0"/>
                <a:cs typeface="Arial" panose="020B0604020202020204" pitchFamily="34" charset="0"/>
              </a:rPr>
              <a:t>Orders</a:t>
            </a:r>
          </a:p>
          <a:p>
            <a:r>
              <a:rPr lang="en-GB" sz="1700" dirty="0">
                <a:latin typeface="Arial" panose="020B0604020202020204" pitchFamily="34" charset="0"/>
                <a:cs typeface="Arial" panose="020B0604020202020204" pitchFamily="34" charset="0"/>
              </a:rPr>
              <a:t>Division</a:t>
            </a:r>
          </a:p>
          <a:p>
            <a:r>
              <a:rPr lang="en-GB" sz="1700" dirty="0">
                <a:latin typeface="Arial" panose="020B0604020202020204" pitchFamily="34" charset="0"/>
                <a:cs typeface="Arial" panose="020B0604020202020204" pitchFamily="34" charset="0"/>
              </a:rPr>
              <a:t>Multiplication</a:t>
            </a:r>
          </a:p>
          <a:p>
            <a:r>
              <a:rPr lang="en-GB" sz="1700" dirty="0">
                <a:latin typeface="Arial" panose="020B0604020202020204" pitchFamily="34" charset="0"/>
                <a:cs typeface="Arial" panose="020B0604020202020204" pitchFamily="34" charset="0"/>
              </a:rPr>
              <a:t>Addition</a:t>
            </a:r>
          </a:p>
          <a:p>
            <a:r>
              <a:rPr lang="en-GB" sz="1700" dirty="0">
                <a:latin typeface="Arial" panose="020B0604020202020204" pitchFamily="34" charset="0"/>
                <a:cs typeface="Arial" panose="020B0604020202020204" pitchFamily="34" charset="0"/>
              </a:rPr>
              <a:t>Subtraction</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So here we have to perform the multiplication before the addition.</a:t>
            </a:r>
          </a:p>
        </p:txBody>
      </p:sp>
      <p:pic>
        <p:nvPicPr>
          <p:cNvPr id="6" name="BODMAS">
            <a:hlinkClick r:id="" action="ppaction://media"/>
            <a:extLst>
              <a:ext uri="{FF2B5EF4-FFF2-40B4-BE49-F238E27FC236}">
                <a16:creationId xmlns:a16="http://schemas.microsoft.com/office/drawing/2014/main" id="{C642EC33-C2E2-457B-B385-DC0C4FFF9D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47383" y="1854717"/>
            <a:ext cx="609600" cy="609600"/>
          </a:xfrm>
          <a:prstGeom prst="rect">
            <a:avLst/>
          </a:prstGeom>
        </p:spPr>
      </p:pic>
    </p:spTree>
    <p:extLst>
      <p:ext uri="{BB962C8B-B14F-4D97-AF65-F5344CB8AC3E}">
        <p14:creationId xmlns:p14="http://schemas.microsoft.com/office/powerpoint/2010/main" val="6607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79A55D-F1DD-4462-962F-90A256F96070}"/>
              </a:ext>
            </a:extLst>
          </p:cNvPr>
          <p:cNvSpPr txBox="1"/>
          <p:nvPr/>
        </p:nvSpPr>
        <p:spPr>
          <a:xfrm>
            <a:off x="993913" y="1007165"/>
            <a:ext cx="6785113" cy="3539430"/>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Now try the activity in your learning pack to apply what you have just learnt.</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Then come back to the PowerPoint and try the reasoning questions on the next two slide.</a:t>
            </a:r>
          </a:p>
        </p:txBody>
      </p:sp>
    </p:spTree>
    <p:extLst>
      <p:ext uri="{BB962C8B-B14F-4D97-AF65-F5344CB8AC3E}">
        <p14:creationId xmlns:p14="http://schemas.microsoft.com/office/powerpoint/2010/main" val="388345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F0D596-FCAB-48C0-9C42-4660D1E3FED1}"/>
              </a:ext>
            </a:extLst>
          </p:cNvPr>
          <p:cNvGrpSpPr/>
          <p:nvPr/>
        </p:nvGrpSpPr>
        <p:grpSpPr>
          <a:xfrm>
            <a:off x="2012472" y="2750655"/>
            <a:ext cx="914400" cy="914400"/>
            <a:chOff x="984069" y="3857897"/>
            <a:chExt cx="914400" cy="914400"/>
          </a:xfrm>
          <a:solidFill>
            <a:srgbClr val="F8BC91"/>
          </a:solidFill>
        </p:grpSpPr>
        <p:sp>
          <p:nvSpPr>
            <p:cNvPr id="31" name="Oval 30">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E4095E5A-7777-4BB0-B6CC-EE0B603F3AAC}"/>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Twinkl" pitchFamily="50" charset="0"/>
                </a:rPr>
                <a:t>7</a:t>
              </a:r>
            </a:p>
          </p:txBody>
        </p:sp>
      </p:grpSp>
      <p:grpSp>
        <p:nvGrpSpPr>
          <p:cNvPr id="33" name="Group 32">
            <a:extLst>
              <a:ext uri="{FF2B5EF4-FFF2-40B4-BE49-F238E27FC236}">
                <a16:creationId xmlns:a16="http://schemas.microsoft.com/office/drawing/2014/main" id="{A72E380D-2350-431F-ACFB-F7513766C07D}"/>
              </a:ext>
            </a:extLst>
          </p:cNvPr>
          <p:cNvGrpSpPr/>
          <p:nvPr/>
        </p:nvGrpSpPr>
        <p:grpSpPr>
          <a:xfrm>
            <a:off x="6223444" y="2960512"/>
            <a:ext cx="914400" cy="914400"/>
            <a:chOff x="984069" y="3857897"/>
            <a:chExt cx="914400" cy="914400"/>
          </a:xfrm>
        </p:grpSpPr>
        <p:sp>
          <p:nvSpPr>
            <p:cNvPr id="34" name="Oval 33">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2C0EC7D4-FC6D-486D-AC4D-5E87048B7AE0}"/>
                </a:ext>
              </a:extLst>
            </p:cNvPr>
            <p:cNvSpPr txBox="1"/>
            <p:nvPr/>
          </p:nvSpPr>
          <p:spPr>
            <a:xfrm>
              <a:off x="993594" y="3961154"/>
              <a:ext cx="888274" cy="707886"/>
            </a:xfrm>
            <a:prstGeom prst="rect">
              <a:avLst/>
            </a:prstGeom>
            <a:noFill/>
          </p:spPr>
          <p:txBody>
            <a:bodyPr wrap="square" rtlCol="0">
              <a:spAutoFit/>
            </a:bodyPr>
            <a:lstStyle/>
            <a:p>
              <a:pPr algn="ctr"/>
              <a:r>
                <a:rPr lang="en-GB" sz="4000" dirty="0">
                  <a:latin typeface="Twinkl" pitchFamily="50" charset="0"/>
                </a:rPr>
                <a:t>28</a:t>
              </a:r>
            </a:p>
          </p:txBody>
        </p:sp>
      </p:grpSp>
      <p:sp>
        <p:nvSpPr>
          <p:cNvPr id="7" name="Rectangle 6"/>
          <p:cNvSpPr/>
          <p:nvPr/>
        </p:nvSpPr>
        <p:spPr>
          <a:xfrm>
            <a:off x="727599" y="1507400"/>
            <a:ext cx="7660751" cy="699404"/>
          </a:xfrm>
          <a:prstGeom prst="rect">
            <a:avLst/>
          </a:prstGeom>
          <a:solidFill>
            <a:srgbClr val="88CCC1"/>
          </a:solidFill>
        </p:spPr>
        <p:txBody>
          <a:bodyPr wrap="square" lIns="0" tIns="72000" rIns="0" bIns="72000">
            <a:spAutoFit/>
          </a:bodyPr>
          <a:lstStyle/>
          <a:p>
            <a:pPr algn="ctr"/>
            <a:r>
              <a:rPr lang="en-GB" dirty="0">
                <a:latin typeface="Arial" panose="020B0604020202020204" pitchFamily="34" charset="0"/>
                <a:cs typeface="Arial" panose="020B0604020202020204" pitchFamily="34" charset="0"/>
              </a:rPr>
              <a:t>I input the number 7 into this function machine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the output is number 28.</a:t>
            </a:r>
          </a:p>
        </p:txBody>
      </p:sp>
      <p:sp>
        <p:nvSpPr>
          <p:cNvPr id="8" name="Rectangle 7"/>
          <p:cNvSpPr/>
          <p:nvPr/>
        </p:nvSpPr>
        <p:spPr>
          <a:xfrm>
            <a:off x="3458714" y="697112"/>
            <a:ext cx="2226572" cy="523220"/>
          </a:xfrm>
          <a:prstGeom prst="rect">
            <a:avLst/>
          </a:prstGeom>
        </p:spPr>
        <p:txBody>
          <a:bodyPr wrap="none" lIns="0" tIns="0" rIns="0" bIns="0">
            <a:spAutoFit/>
          </a:bodyPr>
          <a:lstStyle/>
          <a:p>
            <a:pPr algn="ctr"/>
            <a:r>
              <a:rPr lang="en-GB" sz="3400" b="1" dirty="0">
                <a:latin typeface="Arial" panose="020B0604020202020204" pitchFamily="34" charset="0"/>
                <a:cs typeface="Arial" panose="020B0604020202020204" pitchFamily="34" charset="0"/>
              </a:rPr>
              <a:t>Reasoning</a:t>
            </a:r>
          </a:p>
        </p:txBody>
      </p:sp>
      <p:grpSp>
        <p:nvGrpSpPr>
          <p:cNvPr id="3" name="Group 2"/>
          <p:cNvGrpSpPr/>
          <p:nvPr/>
        </p:nvGrpSpPr>
        <p:grpSpPr>
          <a:xfrm>
            <a:off x="2859168" y="2307154"/>
            <a:ext cx="3425663" cy="2349513"/>
            <a:chOff x="2859168" y="2264819"/>
            <a:chExt cx="3425663" cy="234951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9168" y="2264819"/>
              <a:ext cx="3425663" cy="2349513"/>
            </a:xfrm>
            <a:prstGeom prst="rect">
              <a:avLst/>
            </a:prstGeom>
          </p:spPr>
        </p:pic>
        <p:sp>
          <p:nvSpPr>
            <p:cNvPr id="13" name="TextBox 12">
              <a:extLst>
                <a:ext uri="{FF2B5EF4-FFF2-40B4-BE49-F238E27FC236}">
                  <a16:creationId xmlns:a16="http://schemas.microsoft.com/office/drawing/2014/main" id="{15218C60-0F5D-44A9-A490-6E29E2A58732}"/>
                </a:ext>
              </a:extLst>
            </p:cNvPr>
            <p:cNvSpPr txBox="1"/>
            <p:nvPr/>
          </p:nvSpPr>
          <p:spPr>
            <a:xfrm>
              <a:off x="3801051" y="3081675"/>
              <a:ext cx="991084" cy="553998"/>
            </a:xfrm>
            <a:prstGeom prst="rect">
              <a:avLst/>
            </a:prstGeom>
            <a:noFill/>
          </p:spPr>
          <p:txBody>
            <a:bodyPr wrap="square" rtlCol="0">
              <a:spAutoFit/>
            </a:bodyPr>
            <a:lstStyle/>
            <a:p>
              <a:pPr algn="ctr"/>
              <a:r>
                <a:rPr lang="en-GB" sz="3000" dirty="0">
                  <a:latin typeface="Twinkl" pitchFamily="50" charset="0"/>
                </a:rPr>
                <a:t>?</a:t>
              </a:r>
            </a:p>
          </p:txBody>
        </p:sp>
      </p:grpSp>
      <p:sp>
        <p:nvSpPr>
          <p:cNvPr id="21" name="Rectangle 20"/>
          <p:cNvSpPr/>
          <p:nvPr/>
        </p:nvSpPr>
        <p:spPr>
          <a:xfrm>
            <a:off x="440266" y="4734523"/>
            <a:ext cx="8254999" cy="422405"/>
          </a:xfrm>
          <a:prstGeom prst="rect">
            <a:avLst/>
          </a:prstGeom>
          <a:solidFill>
            <a:srgbClr val="88CCC1"/>
          </a:solidFill>
        </p:spPr>
        <p:txBody>
          <a:bodyPr wrap="square" lIns="0" tIns="72000" rIns="0" bIns="72000">
            <a:spAutoFit/>
          </a:bodyPr>
          <a:lstStyle/>
          <a:p>
            <a:pPr algn="ctr"/>
            <a:r>
              <a:rPr lang="en-GB" dirty="0">
                <a:latin typeface="Arial" panose="020B0604020202020204" pitchFamily="34" charset="0"/>
                <a:cs typeface="Arial" panose="020B0604020202020204" pitchFamily="34" charset="0"/>
              </a:rPr>
              <a:t>What could the function be? How many different possibilities can you find?</a:t>
            </a:r>
          </a:p>
        </p:txBody>
      </p:sp>
      <p:sp>
        <p:nvSpPr>
          <p:cNvPr id="22" name="Rectangle 21"/>
          <p:cNvSpPr/>
          <p:nvPr/>
        </p:nvSpPr>
        <p:spPr>
          <a:xfrm>
            <a:off x="440267" y="5512454"/>
            <a:ext cx="8254998" cy="422405"/>
          </a:xfrm>
          <a:prstGeom prst="rect">
            <a:avLst/>
          </a:prstGeom>
          <a:solidFill>
            <a:srgbClr val="88CCC1"/>
          </a:solidFill>
        </p:spPr>
        <p:txBody>
          <a:bodyPr wrap="square" lIns="0" tIns="72000" rIns="0" bIns="72000">
            <a:spAutoFit/>
          </a:bodyPr>
          <a:lstStyle/>
          <a:p>
            <a:pPr algn="ctr"/>
            <a:r>
              <a:rPr lang="en-GB" dirty="0">
                <a:latin typeface="Arial" panose="020B0604020202020204" pitchFamily="34" charset="0"/>
                <a:cs typeface="Arial" panose="020B0604020202020204" pitchFamily="34" charset="0"/>
              </a:rPr>
              <a:t>How would your answers change if it was a two-step function machine?</a:t>
            </a:r>
          </a:p>
        </p:txBody>
      </p:sp>
    </p:spTree>
    <p:extLst>
      <p:ext uri="{BB962C8B-B14F-4D97-AF65-F5344CB8AC3E}">
        <p14:creationId xmlns:p14="http://schemas.microsoft.com/office/powerpoint/2010/main" val="9601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3"/>
                                        </p:tgtEl>
                                        <p:attrNameLst>
                                          <p:attrName>r</p:attrName>
                                        </p:attrNameLst>
                                      </p:cBhvr>
                                    </p:animRot>
                                    <p:animRot by="-240000">
                                      <p:cBhvr>
                                        <p:cTn id="10" dur="150" fill="hold">
                                          <p:stCondLst>
                                            <p:cond delay="150"/>
                                          </p:stCondLst>
                                        </p:cTn>
                                        <p:tgtEl>
                                          <p:spTgt spid="3"/>
                                        </p:tgtEl>
                                        <p:attrNameLst>
                                          <p:attrName>r</p:attrName>
                                        </p:attrNameLst>
                                      </p:cBhvr>
                                    </p:animRot>
                                    <p:animRot by="240000">
                                      <p:cBhvr>
                                        <p:cTn id="11" dur="150" fill="hold">
                                          <p:stCondLst>
                                            <p:cond delay="300"/>
                                          </p:stCondLst>
                                        </p:cTn>
                                        <p:tgtEl>
                                          <p:spTgt spid="3"/>
                                        </p:tgtEl>
                                        <p:attrNameLst>
                                          <p:attrName>r</p:attrName>
                                        </p:attrNameLst>
                                      </p:cBhvr>
                                    </p:animRot>
                                    <p:animRot by="-240000">
                                      <p:cBhvr>
                                        <p:cTn id="12" dur="150" fill="hold">
                                          <p:stCondLst>
                                            <p:cond delay="450"/>
                                          </p:stCondLst>
                                        </p:cTn>
                                        <p:tgtEl>
                                          <p:spTgt spid="3"/>
                                        </p:tgtEl>
                                        <p:attrNameLst>
                                          <p:attrName>r</p:attrName>
                                        </p:attrNameLst>
                                      </p:cBhvr>
                                    </p:animRot>
                                    <p:animRot by="120000">
                                      <p:cBhvr>
                                        <p:cTn id="13" dur="150" fill="hold">
                                          <p:stCondLst>
                                            <p:cond delay="600"/>
                                          </p:stCondLst>
                                        </p:cTn>
                                        <p:tgtEl>
                                          <p:spTgt spid="3"/>
                                        </p:tgtEl>
                                        <p:attrNameLst>
                                          <p:attrName>r</p:attrName>
                                        </p:attrNameLst>
                                      </p:cBhvr>
                                    </p:animRo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72E380D-2350-431F-ACFB-F7513766C07D}"/>
              </a:ext>
            </a:extLst>
          </p:cNvPr>
          <p:cNvGrpSpPr/>
          <p:nvPr/>
        </p:nvGrpSpPr>
        <p:grpSpPr>
          <a:xfrm>
            <a:off x="6314973" y="2164385"/>
            <a:ext cx="914400" cy="914400"/>
            <a:chOff x="984069" y="3857897"/>
            <a:chExt cx="914400" cy="914400"/>
          </a:xfrm>
        </p:grpSpPr>
        <p:sp>
          <p:nvSpPr>
            <p:cNvPr id="34" name="Oval 33">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2C0EC7D4-FC6D-486D-AC4D-5E87048B7AE0}"/>
                </a:ext>
              </a:extLst>
            </p:cNvPr>
            <p:cNvSpPr txBox="1"/>
            <p:nvPr/>
          </p:nvSpPr>
          <p:spPr>
            <a:xfrm>
              <a:off x="993594"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grpSp>
        <p:nvGrpSpPr>
          <p:cNvPr id="22" name="Group 21">
            <a:extLst>
              <a:ext uri="{FF2B5EF4-FFF2-40B4-BE49-F238E27FC236}">
                <a16:creationId xmlns:a16="http://schemas.microsoft.com/office/drawing/2014/main" id="{C0F0D596-FCAB-48C0-9C42-4660D1E3FED1}"/>
              </a:ext>
            </a:extLst>
          </p:cNvPr>
          <p:cNvGrpSpPr/>
          <p:nvPr/>
        </p:nvGrpSpPr>
        <p:grpSpPr>
          <a:xfrm>
            <a:off x="1914626" y="1920660"/>
            <a:ext cx="914400" cy="914400"/>
            <a:chOff x="984069" y="3857897"/>
            <a:chExt cx="914400" cy="914400"/>
          </a:xfrm>
          <a:solidFill>
            <a:srgbClr val="F8BC91"/>
          </a:solidFill>
        </p:grpSpPr>
        <p:sp>
          <p:nvSpPr>
            <p:cNvPr id="23" name="Oval 22">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4095E5A-7777-4BB0-B6CC-EE0B603F3AAC}"/>
                </a:ext>
              </a:extLst>
            </p:cNvPr>
            <p:cNvSpPr txBox="1"/>
            <p:nvPr/>
          </p:nvSpPr>
          <p:spPr>
            <a:xfrm>
              <a:off x="984069" y="3932579"/>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sp>
        <p:nvSpPr>
          <p:cNvPr id="8" name="Rectangle 7"/>
          <p:cNvSpPr/>
          <p:nvPr/>
        </p:nvSpPr>
        <p:spPr>
          <a:xfrm>
            <a:off x="3458714" y="697112"/>
            <a:ext cx="2226572" cy="523220"/>
          </a:xfrm>
          <a:prstGeom prst="rect">
            <a:avLst/>
          </a:prstGeom>
        </p:spPr>
        <p:txBody>
          <a:bodyPr wrap="none" lIns="0" tIns="0" rIns="0" bIns="0">
            <a:spAutoFit/>
          </a:bodyPr>
          <a:lstStyle/>
          <a:p>
            <a:pPr algn="ctr"/>
            <a:r>
              <a:rPr lang="en-GB" sz="3400" b="1" dirty="0">
                <a:latin typeface="Arial" panose="020B0604020202020204" pitchFamily="34" charset="0"/>
                <a:cs typeface="Arial" panose="020B0604020202020204" pitchFamily="34" charset="0"/>
              </a:rPr>
              <a:t>Reasoning</a:t>
            </a:r>
          </a:p>
        </p:txBody>
      </p:sp>
      <p:grpSp>
        <p:nvGrpSpPr>
          <p:cNvPr id="3" name="Group 2"/>
          <p:cNvGrpSpPr/>
          <p:nvPr/>
        </p:nvGrpSpPr>
        <p:grpSpPr>
          <a:xfrm>
            <a:off x="2746025" y="1397000"/>
            <a:ext cx="3651949" cy="2504713"/>
            <a:chOff x="2859168" y="1552200"/>
            <a:chExt cx="3425663" cy="234951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9168" y="1552200"/>
              <a:ext cx="3425663" cy="2349513"/>
            </a:xfrm>
            <a:prstGeom prst="rect">
              <a:avLst/>
            </a:prstGeom>
          </p:spPr>
        </p:pic>
        <p:sp>
          <p:nvSpPr>
            <p:cNvPr id="13" name="TextBox 12">
              <a:extLst>
                <a:ext uri="{FF2B5EF4-FFF2-40B4-BE49-F238E27FC236}">
                  <a16:creationId xmlns:a16="http://schemas.microsoft.com/office/drawing/2014/main" id="{15218C60-0F5D-44A9-A490-6E29E2A58732}"/>
                </a:ext>
              </a:extLst>
            </p:cNvPr>
            <p:cNvSpPr txBox="1"/>
            <p:nvPr/>
          </p:nvSpPr>
          <p:spPr>
            <a:xfrm>
              <a:off x="3801051" y="2369056"/>
              <a:ext cx="991084" cy="553998"/>
            </a:xfrm>
            <a:prstGeom prst="rect">
              <a:avLst/>
            </a:prstGeom>
            <a:noFill/>
          </p:spPr>
          <p:txBody>
            <a:bodyPr wrap="square" rtlCol="0">
              <a:spAutoFit/>
            </a:bodyPr>
            <a:lstStyle/>
            <a:p>
              <a:pPr algn="ctr"/>
              <a:r>
                <a:rPr lang="en-GB" sz="3000" dirty="0">
                  <a:latin typeface="Twinkl" pitchFamily="50" charset="0"/>
                </a:rPr>
                <a:t>÷ 3</a:t>
              </a:r>
            </a:p>
          </p:txBody>
        </p:sp>
      </p:grpSp>
      <p:sp>
        <p:nvSpPr>
          <p:cNvPr id="21" name="Rectangle 20"/>
          <p:cNvSpPr/>
          <p:nvPr/>
        </p:nvSpPr>
        <p:spPr>
          <a:xfrm>
            <a:off x="719138" y="4110254"/>
            <a:ext cx="7669212" cy="1880103"/>
          </a:xfrm>
          <a:prstGeom prst="rect">
            <a:avLst/>
          </a:prstGeom>
          <a:solidFill>
            <a:srgbClr val="88CCC1"/>
          </a:solidFill>
        </p:spPr>
        <p:txBody>
          <a:bodyPr wrap="square" lIns="108000" tIns="108000" rIns="108000" bIns="108000">
            <a:spAutoFit/>
          </a:bodyPr>
          <a:lstStyle/>
          <a:p>
            <a:r>
              <a:rPr lang="en-GB" dirty="0">
                <a:latin typeface="Arial" panose="020B0604020202020204" pitchFamily="34" charset="0"/>
                <a:cs typeface="Arial" panose="020B0604020202020204" pitchFamily="34" charset="0"/>
              </a:rPr>
              <a:t>I input an unknown number into this function machine.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 then put the output number back into the machine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the new output number is 5.</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was the unknown number I inputted at the beginning?</a:t>
            </a:r>
          </a:p>
        </p:txBody>
      </p:sp>
      <p:sp>
        <p:nvSpPr>
          <p:cNvPr id="26" name="TextBox 25">
            <a:extLst>
              <a:ext uri="{FF2B5EF4-FFF2-40B4-BE49-F238E27FC236}">
                <a16:creationId xmlns:a16="http://schemas.microsoft.com/office/drawing/2014/main" id="{15218C60-0F5D-44A9-A490-6E29E2A58732}"/>
              </a:ext>
            </a:extLst>
          </p:cNvPr>
          <p:cNvSpPr txBox="1"/>
          <p:nvPr/>
        </p:nvSpPr>
        <p:spPr>
          <a:xfrm>
            <a:off x="7272920" y="5420560"/>
            <a:ext cx="621983" cy="553998"/>
          </a:xfrm>
          <a:prstGeom prst="rect">
            <a:avLst/>
          </a:prstGeom>
          <a:noFill/>
        </p:spPr>
        <p:txBody>
          <a:bodyPr wrap="square" rtlCol="0">
            <a:spAutoFit/>
          </a:bodyPr>
          <a:lstStyle/>
          <a:p>
            <a:pPr algn="ctr"/>
            <a:r>
              <a:rPr lang="en-GB" sz="3000" dirty="0">
                <a:latin typeface="Twinkl" pitchFamily="50" charset="0"/>
              </a:rPr>
              <a:t>?</a:t>
            </a:r>
          </a:p>
        </p:txBody>
      </p:sp>
      <p:sp>
        <p:nvSpPr>
          <p:cNvPr id="28" name="TextBox 27">
            <a:extLst>
              <a:ext uri="{FF2B5EF4-FFF2-40B4-BE49-F238E27FC236}">
                <a16:creationId xmlns:a16="http://schemas.microsoft.com/office/drawing/2014/main" id="{15218C60-0F5D-44A9-A490-6E29E2A58732}"/>
              </a:ext>
            </a:extLst>
          </p:cNvPr>
          <p:cNvSpPr txBox="1"/>
          <p:nvPr/>
        </p:nvSpPr>
        <p:spPr>
          <a:xfrm>
            <a:off x="6918382" y="5466885"/>
            <a:ext cx="621983" cy="553998"/>
          </a:xfrm>
          <a:prstGeom prst="rect">
            <a:avLst/>
          </a:prstGeom>
          <a:noFill/>
        </p:spPr>
        <p:txBody>
          <a:bodyPr wrap="square" rtlCol="0">
            <a:spAutoFit/>
          </a:bodyPr>
          <a:lstStyle/>
          <a:p>
            <a:pPr algn="ctr"/>
            <a:r>
              <a:rPr lang="en-GB" sz="3000" dirty="0">
                <a:latin typeface="Twinkl" pitchFamily="50" charset="0"/>
              </a:rPr>
              <a:t>=</a:t>
            </a:r>
          </a:p>
        </p:txBody>
      </p:sp>
    </p:spTree>
    <p:extLst>
      <p:ext uri="{BB962C8B-B14F-4D97-AF65-F5344CB8AC3E}">
        <p14:creationId xmlns:p14="http://schemas.microsoft.com/office/powerpoint/2010/main" val="12414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nodeType="withEffect">
                                  <p:stCondLst>
                                    <p:cond delay="500"/>
                                  </p:stCondLst>
                                  <p:childTnLst>
                                    <p:animRot by="120000">
                                      <p:cBhvr>
                                        <p:cTn id="9" dur="75" fill="hold">
                                          <p:stCondLst>
                                            <p:cond delay="0"/>
                                          </p:stCondLst>
                                        </p:cTn>
                                        <p:tgtEl>
                                          <p:spTgt spid="3"/>
                                        </p:tgtEl>
                                        <p:attrNameLst>
                                          <p:attrName>r</p:attrName>
                                        </p:attrNameLst>
                                      </p:cBhvr>
                                    </p:animRot>
                                    <p:animRot by="-240000">
                                      <p:cBhvr>
                                        <p:cTn id="10" dur="150" fill="hold">
                                          <p:stCondLst>
                                            <p:cond delay="150"/>
                                          </p:stCondLst>
                                        </p:cTn>
                                        <p:tgtEl>
                                          <p:spTgt spid="3"/>
                                        </p:tgtEl>
                                        <p:attrNameLst>
                                          <p:attrName>r</p:attrName>
                                        </p:attrNameLst>
                                      </p:cBhvr>
                                    </p:animRot>
                                    <p:animRot by="240000">
                                      <p:cBhvr>
                                        <p:cTn id="11" dur="150" fill="hold">
                                          <p:stCondLst>
                                            <p:cond delay="300"/>
                                          </p:stCondLst>
                                        </p:cTn>
                                        <p:tgtEl>
                                          <p:spTgt spid="3"/>
                                        </p:tgtEl>
                                        <p:attrNameLst>
                                          <p:attrName>r</p:attrName>
                                        </p:attrNameLst>
                                      </p:cBhvr>
                                    </p:animRot>
                                    <p:animRot by="-240000">
                                      <p:cBhvr>
                                        <p:cTn id="12" dur="150" fill="hold">
                                          <p:stCondLst>
                                            <p:cond delay="450"/>
                                          </p:stCondLst>
                                        </p:cTn>
                                        <p:tgtEl>
                                          <p:spTgt spid="3"/>
                                        </p:tgtEl>
                                        <p:attrNameLst>
                                          <p:attrName>r</p:attrName>
                                        </p:attrNameLst>
                                      </p:cBhvr>
                                    </p:animRot>
                                    <p:animRot by="120000">
                                      <p:cBhvr>
                                        <p:cTn id="13" dur="150" fill="hold">
                                          <p:stCondLst>
                                            <p:cond delay="600"/>
                                          </p:stCondLst>
                                        </p:cTn>
                                        <p:tgtEl>
                                          <p:spTgt spid="3"/>
                                        </p:tgtEl>
                                        <p:attrNameLst>
                                          <p:attrName>r</p:attrName>
                                        </p:attrNameLst>
                                      </p:cBhvr>
                                    </p:animRot>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BB4882-99F3-40F1-907F-5E5B089EB7E1}"/>
              </a:ext>
            </a:extLst>
          </p:cNvPr>
          <p:cNvSpPr txBox="1"/>
          <p:nvPr/>
        </p:nvSpPr>
        <p:spPr>
          <a:xfrm>
            <a:off x="815008" y="596348"/>
            <a:ext cx="7513983" cy="353943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Before we look at algebra we are going to practice using simple formulae. </a:t>
            </a:r>
          </a:p>
          <a:p>
            <a:endParaRPr lang="en-GB" sz="1600" dirty="0">
              <a:latin typeface="Arial" panose="020B0604020202020204" pitchFamily="34" charset="0"/>
              <a:cs typeface="Arial" panose="020B0604020202020204" pitchFamily="34" charset="0"/>
            </a:endParaRPr>
          </a:p>
          <a:p>
            <a:r>
              <a:rPr lang="en-GB" sz="1600" dirty="0">
                <a:solidFill>
                  <a:srgbClr val="1C1C1C"/>
                </a:solidFill>
                <a:latin typeface="Arial" panose="020B0604020202020204" pitchFamily="34" charset="0"/>
                <a:cs typeface="Arial" panose="020B0604020202020204" pitchFamily="34" charset="0"/>
              </a:rPr>
              <a:t>A mathematical formula expresses the relationship between two unknown values.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is just working out what the missing number or operation is in a calculation. For this we are going to use input and out put machines</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solidFill>
                  <a:srgbClr val="1C1C1C"/>
                </a:solidFill>
                <a:latin typeface="Arial" panose="020B0604020202020204" pitchFamily="34" charset="0"/>
                <a:cs typeface="Arial" panose="020B0604020202020204" pitchFamily="34" charset="0"/>
              </a:rPr>
              <a:t>This function machine is an example of a formula, as the output value is dependent on the input value.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74A26D90-C3EA-4B56-BEF8-3E076FE383D7}"/>
              </a:ext>
            </a:extLst>
          </p:cNvPr>
          <p:cNvGrpSpPr/>
          <p:nvPr/>
        </p:nvGrpSpPr>
        <p:grpSpPr>
          <a:xfrm>
            <a:off x="2447768" y="3440808"/>
            <a:ext cx="4248462" cy="2913835"/>
            <a:chOff x="1600655" y="3699932"/>
            <a:chExt cx="3462697" cy="2374913"/>
          </a:xfrm>
        </p:grpSpPr>
        <p:pic>
          <p:nvPicPr>
            <p:cNvPr id="4" name="Picture 3">
              <a:extLst>
                <a:ext uri="{FF2B5EF4-FFF2-40B4-BE49-F238E27FC236}">
                  <a16:creationId xmlns:a16="http://schemas.microsoft.com/office/drawing/2014/main" id="{4996B3E4-57BC-4DCC-8254-03F497E13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655" y="3699932"/>
              <a:ext cx="3462697" cy="2374913"/>
            </a:xfrm>
            <a:prstGeom prst="rect">
              <a:avLst/>
            </a:prstGeom>
          </p:spPr>
        </p:pic>
        <p:sp>
          <p:nvSpPr>
            <p:cNvPr id="5" name="TextBox 4">
              <a:extLst>
                <a:ext uri="{FF2B5EF4-FFF2-40B4-BE49-F238E27FC236}">
                  <a16:creationId xmlns:a16="http://schemas.microsoft.com/office/drawing/2014/main" id="{2290F628-B155-40AB-8374-7496E061334E}"/>
                </a:ext>
              </a:extLst>
            </p:cNvPr>
            <p:cNvSpPr txBox="1"/>
            <p:nvPr/>
          </p:nvSpPr>
          <p:spPr>
            <a:xfrm>
              <a:off x="2547321" y="4538598"/>
              <a:ext cx="991084" cy="553998"/>
            </a:xfrm>
            <a:prstGeom prst="rect">
              <a:avLst/>
            </a:prstGeom>
            <a:noFill/>
          </p:spPr>
          <p:txBody>
            <a:bodyPr wrap="square" rtlCol="0">
              <a:spAutoFit/>
            </a:bodyPr>
            <a:lstStyle/>
            <a:p>
              <a:pPr algn="ctr"/>
              <a:r>
                <a:rPr lang="en-GB" sz="3000" dirty="0">
                  <a:latin typeface="Twinkl" pitchFamily="50" charset="0"/>
                </a:rPr>
                <a:t>+ 35</a:t>
              </a:r>
            </a:p>
          </p:txBody>
        </p:sp>
      </p:grpSp>
      <p:grpSp>
        <p:nvGrpSpPr>
          <p:cNvPr id="6" name="Group 5">
            <a:extLst>
              <a:ext uri="{FF2B5EF4-FFF2-40B4-BE49-F238E27FC236}">
                <a16:creationId xmlns:a16="http://schemas.microsoft.com/office/drawing/2014/main" id="{A8D31503-4103-420A-BBFA-62B9EF624137}"/>
              </a:ext>
            </a:extLst>
          </p:cNvPr>
          <p:cNvGrpSpPr/>
          <p:nvPr/>
        </p:nvGrpSpPr>
        <p:grpSpPr>
          <a:xfrm>
            <a:off x="1409825" y="4235099"/>
            <a:ext cx="914400" cy="914400"/>
            <a:chOff x="984069" y="3857897"/>
            <a:chExt cx="914400" cy="914400"/>
          </a:xfrm>
          <a:solidFill>
            <a:srgbClr val="F8BC91"/>
          </a:solidFill>
        </p:grpSpPr>
        <p:sp>
          <p:nvSpPr>
            <p:cNvPr id="7" name="Oval 6">
              <a:extLst>
                <a:ext uri="{FF2B5EF4-FFF2-40B4-BE49-F238E27FC236}">
                  <a16:creationId xmlns:a16="http://schemas.microsoft.com/office/drawing/2014/main" id="{E7C68152-D754-4861-B5D1-46E4048F6A82}"/>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A1883F5-2C66-402F-AF59-54CDD35BA306}"/>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Twinkl" pitchFamily="50" charset="0"/>
                </a:rPr>
                <a:t>?</a:t>
              </a:r>
            </a:p>
          </p:txBody>
        </p:sp>
      </p:grpSp>
      <p:grpSp>
        <p:nvGrpSpPr>
          <p:cNvPr id="9" name="Group 8">
            <a:extLst>
              <a:ext uri="{FF2B5EF4-FFF2-40B4-BE49-F238E27FC236}">
                <a16:creationId xmlns:a16="http://schemas.microsoft.com/office/drawing/2014/main" id="{711024B4-38F5-447D-9A44-FEBB9058049D}"/>
              </a:ext>
            </a:extLst>
          </p:cNvPr>
          <p:cNvGrpSpPr/>
          <p:nvPr/>
        </p:nvGrpSpPr>
        <p:grpSpPr>
          <a:xfrm>
            <a:off x="6819773" y="4308550"/>
            <a:ext cx="914400" cy="914400"/>
            <a:chOff x="984069" y="3857897"/>
            <a:chExt cx="914400" cy="914400"/>
          </a:xfrm>
        </p:grpSpPr>
        <p:sp>
          <p:nvSpPr>
            <p:cNvPr id="10" name="Oval 9">
              <a:extLst>
                <a:ext uri="{FF2B5EF4-FFF2-40B4-BE49-F238E27FC236}">
                  <a16:creationId xmlns:a16="http://schemas.microsoft.com/office/drawing/2014/main" id="{6DBB1889-3EA0-45F6-84EE-945CDE54737A}"/>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57819F5-2492-452C-A622-D9635AB8BEB9}"/>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Twinkl" pitchFamily="50" charset="0"/>
                </a:rPr>
                <a:t>?</a:t>
              </a:r>
            </a:p>
          </p:txBody>
        </p:sp>
      </p:grpSp>
      <p:pic>
        <p:nvPicPr>
          <p:cNvPr id="12" name="intro">
            <a:hlinkClick r:id="" action="ppaction://media"/>
            <a:extLst>
              <a:ext uri="{FF2B5EF4-FFF2-40B4-BE49-F238E27FC236}">
                <a16:creationId xmlns:a16="http://schemas.microsoft.com/office/drawing/2014/main" id="{C52EFD1C-BC84-40CA-80F8-10CB2A111A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4190" y="5740286"/>
            <a:ext cx="609600" cy="609600"/>
          </a:xfrm>
          <a:prstGeom prst="rect">
            <a:avLst/>
          </a:prstGeom>
        </p:spPr>
      </p:pic>
    </p:spTree>
    <p:extLst>
      <p:ext uri="{BB962C8B-B14F-4D97-AF65-F5344CB8AC3E}">
        <p14:creationId xmlns:p14="http://schemas.microsoft.com/office/powerpoint/2010/main" val="16213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3"/>
                                        </p:tgtEl>
                                        <p:attrNameLst>
                                          <p:attrName>r</p:attrName>
                                        </p:attrNameLst>
                                      </p:cBhvr>
                                    </p:animRot>
                                    <p:animRot by="-240000">
                                      <p:cBhvr>
                                        <p:cTn id="10" dur="150" fill="hold">
                                          <p:stCondLst>
                                            <p:cond delay="150"/>
                                          </p:stCondLst>
                                        </p:cTn>
                                        <p:tgtEl>
                                          <p:spTgt spid="3"/>
                                        </p:tgtEl>
                                        <p:attrNameLst>
                                          <p:attrName>r</p:attrName>
                                        </p:attrNameLst>
                                      </p:cBhvr>
                                    </p:animRot>
                                    <p:animRot by="240000">
                                      <p:cBhvr>
                                        <p:cTn id="11" dur="150" fill="hold">
                                          <p:stCondLst>
                                            <p:cond delay="300"/>
                                          </p:stCondLst>
                                        </p:cTn>
                                        <p:tgtEl>
                                          <p:spTgt spid="3"/>
                                        </p:tgtEl>
                                        <p:attrNameLst>
                                          <p:attrName>r</p:attrName>
                                        </p:attrNameLst>
                                      </p:cBhvr>
                                    </p:animRot>
                                    <p:animRot by="-240000">
                                      <p:cBhvr>
                                        <p:cTn id="12" dur="150" fill="hold">
                                          <p:stCondLst>
                                            <p:cond delay="450"/>
                                          </p:stCondLst>
                                        </p:cTn>
                                        <p:tgtEl>
                                          <p:spTgt spid="3"/>
                                        </p:tgtEl>
                                        <p:attrNameLst>
                                          <p:attrName>r</p:attrName>
                                        </p:attrNameLst>
                                      </p:cBhvr>
                                    </p:animRot>
                                    <p:animRot by="120000">
                                      <p:cBhvr>
                                        <p:cTn id="13" dur="150" fill="hold">
                                          <p:stCondLst>
                                            <p:cond delay="600"/>
                                          </p:stCondLst>
                                        </p:cTn>
                                        <p:tgtEl>
                                          <p:spTgt spid="3"/>
                                        </p:tgtEl>
                                        <p:attrNameLst>
                                          <p:attrName>r</p:attrName>
                                        </p:attrNameLst>
                                      </p:cBhvr>
                                    </p:animRo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40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995450-52A5-48C5-A343-50BC29FB2D2B}"/>
              </a:ext>
            </a:extLst>
          </p:cNvPr>
          <p:cNvPicPr>
            <a:picLocks noChangeAspect="1"/>
          </p:cNvPicPr>
          <p:nvPr/>
        </p:nvPicPr>
        <p:blipFill rotWithShape="1">
          <a:blip r:embed="rId4"/>
          <a:srcRect l="16667" t="14750" r="16667" b="7918"/>
          <a:stretch/>
        </p:blipFill>
        <p:spPr>
          <a:xfrm>
            <a:off x="640079" y="864704"/>
            <a:ext cx="7863841" cy="5128592"/>
          </a:xfrm>
          <a:prstGeom prst="rect">
            <a:avLst/>
          </a:prstGeom>
        </p:spPr>
      </p:pic>
      <p:pic>
        <p:nvPicPr>
          <p:cNvPr id="6" name="calculate">
            <a:hlinkClick r:id="" action="ppaction://media"/>
            <a:extLst>
              <a:ext uri="{FF2B5EF4-FFF2-40B4-BE49-F238E27FC236}">
                <a16:creationId xmlns:a16="http://schemas.microsoft.com/office/drawing/2014/main" id="{BD0FF365-FF6C-41F8-9804-3CFAAAC8D2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99120" y="5993296"/>
            <a:ext cx="609600" cy="609600"/>
          </a:xfrm>
          <a:prstGeom prst="rect">
            <a:avLst/>
          </a:prstGeom>
        </p:spPr>
      </p:pic>
      <p:sp>
        <p:nvSpPr>
          <p:cNvPr id="7" name="TextBox 6">
            <a:extLst>
              <a:ext uri="{FF2B5EF4-FFF2-40B4-BE49-F238E27FC236}">
                <a16:creationId xmlns:a16="http://schemas.microsoft.com/office/drawing/2014/main" id="{4F422940-661B-4353-B041-E231F6E00F2B}"/>
              </a:ext>
            </a:extLst>
          </p:cNvPr>
          <p:cNvSpPr txBox="1"/>
          <p:nvPr/>
        </p:nvSpPr>
        <p:spPr>
          <a:xfrm>
            <a:off x="477078" y="255104"/>
            <a:ext cx="8428383"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For the first four questions add 27 to the numbers given, as you are given the numbers going in. For the second lot of numbers you are given the numbers out so you will need to subtract 27 to find the numbers going in.</a:t>
            </a:r>
          </a:p>
        </p:txBody>
      </p:sp>
    </p:spTree>
    <p:extLst>
      <p:ext uri="{BB962C8B-B14F-4D97-AF65-F5344CB8AC3E}">
        <p14:creationId xmlns:p14="http://schemas.microsoft.com/office/powerpoint/2010/main" val="21227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9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F4AC8E4-881D-48BB-99AE-44ABE224A964}"/>
              </a:ext>
            </a:extLst>
          </p:cNvPr>
          <p:cNvGraphicFramePr>
            <a:graphicFrameLocks noGrp="1"/>
          </p:cNvGraphicFramePr>
          <p:nvPr>
            <p:extLst>
              <p:ext uri="{D42A27DB-BD31-4B8C-83A1-F6EECF244321}">
                <p14:modId xmlns:p14="http://schemas.microsoft.com/office/powerpoint/2010/main" val="131016522"/>
              </p:ext>
            </p:extLst>
          </p:nvPr>
        </p:nvGraphicFramePr>
        <p:xfrm>
          <a:off x="719142" y="5029199"/>
          <a:ext cx="7669211" cy="1063626"/>
        </p:xfrm>
        <a:graphic>
          <a:graphicData uri="http://schemas.openxmlformats.org/drawingml/2006/table">
            <a:tbl>
              <a:tblPr>
                <a:tableStyleId>{5C22544A-7EE6-4342-B048-85BDC9FD1C3A}</a:tableStyleId>
              </a:tblPr>
              <a:tblGrid>
                <a:gridCol w="1371691">
                  <a:extLst>
                    <a:ext uri="{9D8B030D-6E8A-4147-A177-3AD203B41FA5}">
                      <a16:colId xmlns:a16="http://schemas.microsoft.com/office/drawing/2014/main" val="1544448607"/>
                    </a:ext>
                  </a:extLst>
                </a:gridCol>
                <a:gridCol w="787190">
                  <a:extLst>
                    <a:ext uri="{9D8B030D-6E8A-4147-A177-3AD203B41FA5}">
                      <a16:colId xmlns:a16="http://schemas.microsoft.com/office/drawing/2014/main" val="35199450"/>
                    </a:ext>
                  </a:extLst>
                </a:gridCol>
                <a:gridCol w="787190">
                  <a:extLst>
                    <a:ext uri="{9D8B030D-6E8A-4147-A177-3AD203B41FA5}">
                      <a16:colId xmlns:a16="http://schemas.microsoft.com/office/drawing/2014/main" val="3183170591"/>
                    </a:ext>
                  </a:extLst>
                </a:gridCol>
                <a:gridCol w="787190">
                  <a:extLst>
                    <a:ext uri="{9D8B030D-6E8A-4147-A177-3AD203B41FA5}">
                      <a16:colId xmlns:a16="http://schemas.microsoft.com/office/drawing/2014/main" val="20157334"/>
                    </a:ext>
                  </a:extLst>
                </a:gridCol>
                <a:gridCol w="787190">
                  <a:extLst>
                    <a:ext uri="{9D8B030D-6E8A-4147-A177-3AD203B41FA5}">
                      <a16:colId xmlns:a16="http://schemas.microsoft.com/office/drawing/2014/main" val="648433951"/>
                    </a:ext>
                  </a:extLst>
                </a:gridCol>
                <a:gridCol w="787190">
                  <a:extLst>
                    <a:ext uri="{9D8B030D-6E8A-4147-A177-3AD203B41FA5}">
                      <a16:colId xmlns:a16="http://schemas.microsoft.com/office/drawing/2014/main" val="412127500"/>
                    </a:ext>
                  </a:extLst>
                </a:gridCol>
                <a:gridCol w="787190">
                  <a:extLst>
                    <a:ext uri="{9D8B030D-6E8A-4147-A177-3AD203B41FA5}">
                      <a16:colId xmlns:a16="http://schemas.microsoft.com/office/drawing/2014/main" val="3645845148"/>
                    </a:ext>
                  </a:extLst>
                </a:gridCol>
                <a:gridCol w="787190">
                  <a:extLst>
                    <a:ext uri="{9D8B030D-6E8A-4147-A177-3AD203B41FA5}">
                      <a16:colId xmlns:a16="http://schemas.microsoft.com/office/drawing/2014/main" val="754856021"/>
                    </a:ext>
                  </a:extLst>
                </a:gridCol>
                <a:gridCol w="787190">
                  <a:extLst>
                    <a:ext uri="{9D8B030D-6E8A-4147-A177-3AD203B41FA5}">
                      <a16:colId xmlns:a16="http://schemas.microsoft.com/office/drawing/2014/main" val="2499436217"/>
                    </a:ext>
                  </a:extLst>
                </a:gridCol>
              </a:tblGrid>
              <a:tr h="531813">
                <a:tc>
                  <a:txBody>
                    <a:bodyPr/>
                    <a:lstStyle/>
                    <a:p>
                      <a:pPr algn="ctr"/>
                      <a:r>
                        <a:rPr lang="en-GB" sz="1800" b="1" dirty="0">
                          <a:solidFill>
                            <a:schemeClr val="bg1"/>
                          </a:solidFill>
                          <a:latin typeface="Arial" panose="020B0604020202020204" pitchFamily="34" charset="0"/>
                          <a:cs typeface="Arial" panose="020B0604020202020204" pitchFamily="34"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85"/>
                    </a:solidFill>
                  </a:tcPr>
                </a:tc>
                <a:tc>
                  <a:txBody>
                    <a:bodyPr/>
                    <a:lstStyle/>
                    <a:p>
                      <a:pPr algn="ctr"/>
                      <a:r>
                        <a:rPr lang="en-GB" sz="1800" dirty="0">
                          <a:latin typeface="Twinkl" pitchFamily="50"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latin typeface="Twinkl" pitchFamily="50"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latin typeface="Twinkl" pitchFamily="50"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Twinkl" pitchFamily="50"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C9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C9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C9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C91"/>
                    </a:solidFill>
                  </a:tcPr>
                </a:tc>
                <a:extLst>
                  <a:ext uri="{0D108BD9-81ED-4DB2-BD59-A6C34878D82A}">
                    <a16:rowId xmlns:a16="http://schemas.microsoft.com/office/drawing/2014/main" val="703814014"/>
                  </a:ext>
                </a:extLst>
              </a:tr>
              <a:tr h="531813">
                <a:tc>
                  <a:txBody>
                    <a:bodyPr/>
                    <a:lstStyle/>
                    <a:p>
                      <a:pPr algn="ctr"/>
                      <a:r>
                        <a:rPr lang="en-GB" sz="1800" b="1"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85"/>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C9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C9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C9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C91"/>
                    </a:solidFill>
                  </a:tcPr>
                </a:tc>
                <a:tc>
                  <a:txBody>
                    <a:bodyPr/>
                    <a:lstStyle/>
                    <a:p>
                      <a:pPr algn="ctr"/>
                      <a:r>
                        <a:rPr lang="en-GB" sz="1800" dirty="0">
                          <a:latin typeface="Twinkl" pitchFamily="50"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latin typeface="Twinkl" pitchFamily="50"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latin typeface="Twinkl" pitchFamily="50" charset="0"/>
                        </a:rPr>
                        <a:t>165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Twinkl" pitchFamily="50"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207633"/>
                  </a:ext>
                </a:extLst>
              </a:tr>
            </a:tbl>
          </a:graphicData>
        </a:graphic>
      </p:graphicFrame>
      <p:sp>
        <p:nvSpPr>
          <p:cNvPr id="7" name="Rectangle 6"/>
          <p:cNvSpPr/>
          <p:nvPr/>
        </p:nvSpPr>
        <p:spPr>
          <a:xfrm>
            <a:off x="719138" y="1465065"/>
            <a:ext cx="7669212" cy="699404"/>
          </a:xfrm>
          <a:prstGeom prst="rect">
            <a:avLst/>
          </a:prstGeom>
          <a:solidFill>
            <a:srgbClr val="88CCC1"/>
          </a:solidFill>
        </p:spPr>
        <p:txBody>
          <a:bodyPr wrap="square" lIns="0" tIns="72000" rIns="0" bIns="72000">
            <a:spAutoFit/>
          </a:bodyPr>
          <a:lstStyle/>
          <a:p>
            <a:pPr algn="ctr"/>
            <a:r>
              <a:rPr lang="en-GB" dirty="0">
                <a:solidFill>
                  <a:srgbClr val="1C1C1C"/>
                </a:solidFill>
                <a:latin typeface="Arial" panose="020B0604020202020204" pitchFamily="34" charset="0"/>
                <a:cs typeface="Arial" panose="020B0604020202020204" pitchFamily="34" charset="0"/>
              </a:rPr>
              <a:t>Use this function machine to find the missing </a:t>
            </a:r>
            <a:br>
              <a:rPr lang="en-GB" dirty="0">
                <a:solidFill>
                  <a:srgbClr val="1C1C1C"/>
                </a:solidFill>
                <a:latin typeface="Arial" panose="020B0604020202020204" pitchFamily="34" charset="0"/>
                <a:cs typeface="Arial" panose="020B0604020202020204" pitchFamily="34" charset="0"/>
              </a:rPr>
            </a:br>
            <a:r>
              <a:rPr lang="en-GB" dirty="0">
                <a:solidFill>
                  <a:srgbClr val="1C1C1C"/>
                </a:solidFill>
                <a:latin typeface="Arial" panose="020B0604020202020204" pitchFamily="34" charset="0"/>
                <a:cs typeface="Arial" panose="020B0604020202020204" pitchFamily="34" charset="0"/>
              </a:rPr>
              <a:t>input and output values in the table.</a:t>
            </a:r>
          </a:p>
        </p:txBody>
      </p:sp>
      <p:sp>
        <p:nvSpPr>
          <p:cNvPr id="8" name="Rectangle 7"/>
          <p:cNvSpPr/>
          <p:nvPr/>
        </p:nvSpPr>
        <p:spPr>
          <a:xfrm>
            <a:off x="1588811" y="697112"/>
            <a:ext cx="5966378" cy="553998"/>
          </a:xfrm>
          <a:prstGeom prst="rect">
            <a:avLst/>
          </a:prstGeom>
        </p:spPr>
        <p:txBody>
          <a:bodyPr wrap="none" lIns="0" tIns="0" rIns="0" bIns="0">
            <a:spAutoFit/>
          </a:bodyPr>
          <a:lstStyle/>
          <a:p>
            <a:pPr algn="ctr"/>
            <a:r>
              <a:rPr lang="en-GB" sz="3600" b="1" dirty="0">
                <a:solidFill>
                  <a:schemeClr val="bg1"/>
                </a:solidFill>
                <a:latin typeface="Twinkl" pitchFamily="50" charset="0"/>
              </a:rPr>
              <a:t>One-Step Function Machines</a:t>
            </a:r>
            <a:endParaRPr lang="en-GB" sz="3600" b="1" dirty="0">
              <a:solidFill>
                <a:schemeClr val="bg1"/>
              </a:solidFill>
              <a:latin typeface="+mj-lt"/>
            </a:endParaRPr>
          </a:p>
        </p:txBody>
      </p:sp>
      <p:grpSp>
        <p:nvGrpSpPr>
          <p:cNvPr id="3" name="Group 2"/>
          <p:cNvGrpSpPr/>
          <p:nvPr/>
        </p:nvGrpSpPr>
        <p:grpSpPr>
          <a:xfrm>
            <a:off x="2643137" y="2307154"/>
            <a:ext cx="3857726" cy="2645846"/>
            <a:chOff x="2643137" y="2307154"/>
            <a:chExt cx="3857726" cy="2645846"/>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137" y="2307154"/>
              <a:ext cx="3857726" cy="2645846"/>
            </a:xfrm>
            <a:prstGeom prst="rect">
              <a:avLst/>
            </a:prstGeom>
          </p:spPr>
        </p:pic>
        <p:sp>
          <p:nvSpPr>
            <p:cNvPr id="13" name="TextBox 12">
              <a:extLst>
                <a:ext uri="{FF2B5EF4-FFF2-40B4-BE49-F238E27FC236}">
                  <a16:creationId xmlns:a16="http://schemas.microsoft.com/office/drawing/2014/main" id="{15218C60-0F5D-44A9-A490-6E29E2A58732}"/>
                </a:ext>
              </a:extLst>
            </p:cNvPr>
            <p:cNvSpPr txBox="1"/>
            <p:nvPr/>
          </p:nvSpPr>
          <p:spPr>
            <a:xfrm>
              <a:off x="3767183" y="3277254"/>
              <a:ext cx="991084" cy="553998"/>
            </a:xfrm>
            <a:prstGeom prst="rect">
              <a:avLst/>
            </a:prstGeom>
            <a:noFill/>
          </p:spPr>
          <p:txBody>
            <a:bodyPr wrap="square" rtlCol="0">
              <a:spAutoFit/>
            </a:bodyPr>
            <a:lstStyle/>
            <a:p>
              <a:pPr algn="ctr"/>
              <a:r>
                <a:rPr lang="en-GB" sz="3000" dirty="0">
                  <a:latin typeface="Twinkl" pitchFamily="50" charset="0"/>
                </a:rPr>
                <a:t>+ 27</a:t>
              </a:r>
            </a:p>
          </p:txBody>
        </p:sp>
      </p:grpSp>
      <p:sp>
        <p:nvSpPr>
          <p:cNvPr id="6" name="Rectangle 5"/>
          <p:cNvSpPr/>
          <p:nvPr/>
        </p:nvSpPr>
        <p:spPr>
          <a:xfrm>
            <a:off x="5342467" y="5149985"/>
            <a:ext cx="618066" cy="296333"/>
          </a:xfrm>
          <a:prstGeom prst="rect">
            <a:avLst/>
          </a:prstGeom>
          <a:solidFill>
            <a:srgbClr val="F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-7</a:t>
            </a:r>
          </a:p>
        </p:txBody>
      </p:sp>
      <p:sp>
        <p:nvSpPr>
          <p:cNvPr id="14" name="Rectangle 13"/>
          <p:cNvSpPr/>
          <p:nvPr/>
        </p:nvSpPr>
        <p:spPr>
          <a:xfrm>
            <a:off x="6121402" y="5149985"/>
            <a:ext cx="618066" cy="296333"/>
          </a:xfrm>
          <a:prstGeom prst="rect">
            <a:avLst/>
          </a:prstGeom>
          <a:solidFill>
            <a:srgbClr val="F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Twinkl" pitchFamily="50" charset="0"/>
              </a:rPr>
              <a:t>-15</a:t>
            </a:r>
            <a:endParaRPr lang="en-GB" dirty="0">
              <a:solidFill>
                <a:schemeClr val="tx1"/>
              </a:solidFill>
              <a:latin typeface="Twinkl" pitchFamily="50" charset="0"/>
            </a:endParaRPr>
          </a:p>
        </p:txBody>
      </p:sp>
      <p:sp>
        <p:nvSpPr>
          <p:cNvPr id="15" name="Rectangle 14"/>
          <p:cNvSpPr/>
          <p:nvPr/>
        </p:nvSpPr>
        <p:spPr>
          <a:xfrm>
            <a:off x="6904498" y="5149984"/>
            <a:ext cx="618066" cy="296333"/>
          </a:xfrm>
          <a:prstGeom prst="rect">
            <a:avLst/>
          </a:prstGeom>
          <a:solidFill>
            <a:srgbClr val="F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Twinkl" pitchFamily="50" charset="0"/>
              </a:rPr>
              <a:t>138</a:t>
            </a:r>
            <a:endParaRPr lang="en-GB" dirty="0">
              <a:solidFill>
                <a:schemeClr val="tx1"/>
              </a:solidFill>
              <a:latin typeface="Twinkl" pitchFamily="50" charset="0"/>
            </a:endParaRPr>
          </a:p>
        </p:txBody>
      </p:sp>
      <p:sp>
        <p:nvSpPr>
          <p:cNvPr id="16" name="Rectangle 15"/>
          <p:cNvSpPr/>
          <p:nvPr/>
        </p:nvSpPr>
        <p:spPr>
          <a:xfrm>
            <a:off x="7683433" y="5149984"/>
            <a:ext cx="618066" cy="296333"/>
          </a:xfrm>
          <a:prstGeom prst="rect">
            <a:avLst/>
          </a:prstGeom>
          <a:solidFill>
            <a:srgbClr val="F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Twinkl" pitchFamily="50" charset="0"/>
              </a:rPr>
              <a:t>-27</a:t>
            </a:r>
            <a:endParaRPr lang="en-GB" dirty="0">
              <a:solidFill>
                <a:schemeClr val="tx1"/>
              </a:solidFill>
              <a:latin typeface="Twinkl" pitchFamily="50" charset="0"/>
            </a:endParaRPr>
          </a:p>
        </p:txBody>
      </p:sp>
      <p:sp>
        <p:nvSpPr>
          <p:cNvPr id="17" name="Rectangle 16"/>
          <p:cNvSpPr/>
          <p:nvPr/>
        </p:nvSpPr>
        <p:spPr>
          <a:xfrm>
            <a:off x="2201334" y="5690263"/>
            <a:ext cx="618066" cy="296333"/>
          </a:xfrm>
          <a:prstGeom prst="rect">
            <a:avLst/>
          </a:prstGeom>
          <a:solidFill>
            <a:srgbClr val="F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33</a:t>
            </a:r>
          </a:p>
        </p:txBody>
      </p:sp>
      <p:sp>
        <p:nvSpPr>
          <p:cNvPr id="18" name="Rectangle 17"/>
          <p:cNvSpPr/>
          <p:nvPr/>
        </p:nvSpPr>
        <p:spPr>
          <a:xfrm>
            <a:off x="2980270" y="5690263"/>
            <a:ext cx="618066" cy="296333"/>
          </a:xfrm>
          <a:prstGeom prst="rect">
            <a:avLst/>
          </a:prstGeom>
          <a:solidFill>
            <a:srgbClr val="F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33.3</a:t>
            </a:r>
          </a:p>
        </p:txBody>
      </p:sp>
      <p:sp>
        <p:nvSpPr>
          <p:cNvPr id="19" name="Rectangle 18"/>
          <p:cNvSpPr/>
          <p:nvPr/>
        </p:nvSpPr>
        <p:spPr>
          <a:xfrm>
            <a:off x="3759206" y="5690263"/>
            <a:ext cx="618066" cy="296333"/>
          </a:xfrm>
          <a:prstGeom prst="rect">
            <a:avLst/>
          </a:prstGeom>
          <a:solidFill>
            <a:srgbClr val="F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38</a:t>
            </a:r>
          </a:p>
        </p:txBody>
      </p:sp>
      <p:sp>
        <p:nvSpPr>
          <p:cNvPr id="20" name="Rectangle 19"/>
          <p:cNvSpPr/>
          <p:nvPr/>
        </p:nvSpPr>
        <p:spPr>
          <a:xfrm>
            <a:off x="4554079" y="5690263"/>
            <a:ext cx="618066" cy="296333"/>
          </a:xfrm>
          <a:prstGeom prst="rect">
            <a:avLst/>
          </a:prstGeom>
          <a:solidFill>
            <a:srgbClr val="F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23</a:t>
            </a:r>
          </a:p>
        </p:txBody>
      </p:sp>
    </p:spTree>
    <p:extLst>
      <p:ext uri="{BB962C8B-B14F-4D97-AF65-F5344CB8AC3E}">
        <p14:creationId xmlns:p14="http://schemas.microsoft.com/office/powerpoint/2010/main" val="185439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3"/>
                                        </p:tgtEl>
                                        <p:attrNameLst>
                                          <p:attrName>r</p:attrName>
                                        </p:attrNameLst>
                                      </p:cBhvr>
                                    </p:animRot>
                                    <p:animRot by="-240000">
                                      <p:cBhvr>
                                        <p:cTn id="10" dur="150" fill="hold">
                                          <p:stCondLst>
                                            <p:cond delay="150"/>
                                          </p:stCondLst>
                                        </p:cTn>
                                        <p:tgtEl>
                                          <p:spTgt spid="3"/>
                                        </p:tgtEl>
                                        <p:attrNameLst>
                                          <p:attrName>r</p:attrName>
                                        </p:attrNameLst>
                                      </p:cBhvr>
                                    </p:animRot>
                                    <p:animRot by="240000">
                                      <p:cBhvr>
                                        <p:cTn id="11" dur="150" fill="hold">
                                          <p:stCondLst>
                                            <p:cond delay="300"/>
                                          </p:stCondLst>
                                        </p:cTn>
                                        <p:tgtEl>
                                          <p:spTgt spid="3"/>
                                        </p:tgtEl>
                                        <p:attrNameLst>
                                          <p:attrName>r</p:attrName>
                                        </p:attrNameLst>
                                      </p:cBhvr>
                                    </p:animRot>
                                    <p:animRot by="-240000">
                                      <p:cBhvr>
                                        <p:cTn id="12" dur="150" fill="hold">
                                          <p:stCondLst>
                                            <p:cond delay="450"/>
                                          </p:stCondLst>
                                        </p:cTn>
                                        <p:tgtEl>
                                          <p:spTgt spid="3"/>
                                        </p:tgtEl>
                                        <p:attrNameLst>
                                          <p:attrName>r</p:attrName>
                                        </p:attrNameLst>
                                      </p:cBhvr>
                                    </p:animRot>
                                    <p:animRot by="120000">
                                      <p:cBhvr>
                                        <p:cTn id="13" dur="150" fill="hold">
                                          <p:stCondLst>
                                            <p:cond delay="600"/>
                                          </p:stCondLst>
                                        </p:cTn>
                                        <p:tgtEl>
                                          <p:spTgt spid="3"/>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59672F-9093-4F3B-B089-A6CC9BF5542B}"/>
              </a:ext>
            </a:extLst>
          </p:cNvPr>
          <p:cNvSpPr txBox="1"/>
          <p:nvPr/>
        </p:nvSpPr>
        <p:spPr>
          <a:xfrm>
            <a:off x="636105" y="532248"/>
            <a:ext cx="52743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Try these:</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A4A6635-DF2B-45D7-BB31-DDC0D973AC15}"/>
              </a:ext>
            </a:extLst>
          </p:cNvPr>
          <p:cNvPicPr>
            <a:picLocks noChangeAspect="1"/>
          </p:cNvPicPr>
          <p:nvPr/>
        </p:nvPicPr>
        <p:blipFill rotWithShape="1">
          <a:blip r:embed="rId2"/>
          <a:srcRect l="8261" t="16296" r="25652" b="39367"/>
          <a:stretch/>
        </p:blipFill>
        <p:spPr>
          <a:xfrm>
            <a:off x="755373" y="1149625"/>
            <a:ext cx="7562523" cy="2852532"/>
          </a:xfrm>
          <a:prstGeom prst="rect">
            <a:avLst/>
          </a:prstGeom>
        </p:spPr>
      </p:pic>
      <p:pic>
        <p:nvPicPr>
          <p:cNvPr id="6" name="Picture 5">
            <a:extLst>
              <a:ext uri="{FF2B5EF4-FFF2-40B4-BE49-F238E27FC236}">
                <a16:creationId xmlns:a16="http://schemas.microsoft.com/office/drawing/2014/main" id="{4F7FF38D-2EB7-4CB6-B52D-149C99864B0A}"/>
              </a:ext>
            </a:extLst>
          </p:cNvPr>
          <p:cNvPicPr>
            <a:picLocks noChangeAspect="1"/>
          </p:cNvPicPr>
          <p:nvPr/>
        </p:nvPicPr>
        <p:blipFill rotWithShape="1">
          <a:blip r:embed="rId3"/>
          <a:srcRect l="8261" t="32278" r="25652" b="30028"/>
          <a:stretch/>
        </p:blipFill>
        <p:spPr>
          <a:xfrm>
            <a:off x="790738" y="4002157"/>
            <a:ext cx="7562523" cy="2425147"/>
          </a:xfrm>
          <a:prstGeom prst="rect">
            <a:avLst/>
          </a:prstGeom>
        </p:spPr>
      </p:pic>
    </p:spTree>
    <p:extLst>
      <p:ext uri="{BB962C8B-B14F-4D97-AF65-F5344CB8AC3E}">
        <p14:creationId xmlns:p14="http://schemas.microsoft.com/office/powerpoint/2010/main" val="392374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84A5A7-4B90-4F4B-862E-2C5EC9843090}"/>
              </a:ext>
            </a:extLst>
          </p:cNvPr>
          <p:cNvPicPr>
            <a:picLocks noChangeAspect="1"/>
          </p:cNvPicPr>
          <p:nvPr/>
        </p:nvPicPr>
        <p:blipFill rotWithShape="1">
          <a:blip r:embed="rId2"/>
          <a:srcRect l="7826" t="21967" r="24493" b="36531"/>
          <a:stretch/>
        </p:blipFill>
        <p:spPr>
          <a:xfrm>
            <a:off x="543337" y="742122"/>
            <a:ext cx="7991063" cy="2754950"/>
          </a:xfrm>
          <a:prstGeom prst="rect">
            <a:avLst/>
          </a:prstGeom>
        </p:spPr>
      </p:pic>
    </p:spTree>
    <p:extLst>
      <p:ext uri="{BB962C8B-B14F-4D97-AF65-F5344CB8AC3E}">
        <p14:creationId xmlns:p14="http://schemas.microsoft.com/office/powerpoint/2010/main" val="372043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7394" y="697401"/>
            <a:ext cx="7669212" cy="2361398"/>
          </a:xfrm>
          <a:prstGeom prst="rect">
            <a:avLst/>
          </a:prstGeom>
          <a:solidFill>
            <a:srgbClr val="88CCC1"/>
          </a:solidFill>
        </p:spPr>
        <p:txBody>
          <a:bodyPr wrap="square" lIns="0" tIns="72000" rIns="0" bIns="72000">
            <a:spAutoFit/>
          </a:bodyPr>
          <a:lstStyle/>
          <a:p>
            <a:pPr algn="ctr"/>
            <a:r>
              <a:rPr lang="en-GB" sz="2400" dirty="0">
                <a:latin typeface="Arial" panose="020B0604020202020204" pitchFamily="34" charset="0"/>
                <a:cs typeface="Arial" panose="020B0604020202020204" pitchFamily="34" charset="0"/>
              </a:rPr>
              <a:t>In algebra, letters are used to represent unknown values, instead of missing numbers or operations.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Any letter can be used to represent an unknown value.</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When a letter is used in algebra to represent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an unknown value, it is called a variable.</a:t>
            </a:r>
          </a:p>
        </p:txBody>
      </p:sp>
      <p:grpSp>
        <p:nvGrpSpPr>
          <p:cNvPr id="15" name="Group 14">
            <a:extLst>
              <a:ext uri="{FF2B5EF4-FFF2-40B4-BE49-F238E27FC236}">
                <a16:creationId xmlns:a16="http://schemas.microsoft.com/office/drawing/2014/main" id="{C0F0D596-FCAB-48C0-9C42-4660D1E3FED1}"/>
              </a:ext>
            </a:extLst>
          </p:cNvPr>
          <p:cNvGrpSpPr/>
          <p:nvPr/>
        </p:nvGrpSpPr>
        <p:grpSpPr>
          <a:xfrm>
            <a:off x="1632258" y="3876265"/>
            <a:ext cx="914400" cy="914400"/>
            <a:chOff x="984069" y="3857897"/>
            <a:chExt cx="914400" cy="914400"/>
          </a:xfrm>
          <a:solidFill>
            <a:srgbClr val="F8BC91"/>
          </a:solidFill>
        </p:grpSpPr>
        <p:sp>
          <p:nvSpPr>
            <p:cNvPr id="16" name="Oval 15">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4095E5A-7777-4BB0-B6CC-EE0B603F3AAC}"/>
                </a:ext>
              </a:extLst>
            </p:cNvPr>
            <p:cNvSpPr txBox="1"/>
            <p:nvPr/>
          </p:nvSpPr>
          <p:spPr>
            <a:xfrm>
              <a:off x="992536" y="3944220"/>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grpSp>
        <p:nvGrpSpPr>
          <p:cNvPr id="23" name="Group 22">
            <a:extLst>
              <a:ext uri="{FF2B5EF4-FFF2-40B4-BE49-F238E27FC236}">
                <a16:creationId xmlns:a16="http://schemas.microsoft.com/office/drawing/2014/main" id="{A72E380D-2350-431F-ACFB-F7513766C07D}"/>
              </a:ext>
            </a:extLst>
          </p:cNvPr>
          <p:cNvGrpSpPr/>
          <p:nvPr/>
        </p:nvGrpSpPr>
        <p:grpSpPr>
          <a:xfrm>
            <a:off x="6612468" y="4095932"/>
            <a:ext cx="914400" cy="914400"/>
            <a:chOff x="984069" y="3857897"/>
            <a:chExt cx="914400" cy="914400"/>
          </a:xfrm>
        </p:grpSpPr>
        <p:sp>
          <p:nvSpPr>
            <p:cNvPr id="24" name="Oval 23">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C0EC7D4-FC6D-486D-AC4D-5E87048B7AE0}"/>
                </a:ext>
              </a:extLst>
            </p:cNvPr>
            <p:cNvSpPr txBox="1"/>
            <p:nvPr/>
          </p:nvSpPr>
          <p:spPr>
            <a:xfrm>
              <a:off x="1001003" y="3969621"/>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grpSp>
        <p:nvGrpSpPr>
          <p:cNvPr id="26" name="Group 25"/>
          <p:cNvGrpSpPr/>
          <p:nvPr/>
        </p:nvGrpSpPr>
        <p:grpSpPr>
          <a:xfrm>
            <a:off x="2455332" y="3178990"/>
            <a:ext cx="4248462" cy="2913835"/>
            <a:chOff x="1600655" y="3699932"/>
            <a:chExt cx="3462697" cy="2374913"/>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655" y="3699932"/>
              <a:ext cx="3462697" cy="2374913"/>
            </a:xfrm>
            <a:prstGeom prst="rect">
              <a:avLst/>
            </a:prstGeom>
          </p:spPr>
        </p:pic>
        <p:sp>
          <p:nvSpPr>
            <p:cNvPr id="28" name="TextBox 27">
              <a:extLst>
                <a:ext uri="{FF2B5EF4-FFF2-40B4-BE49-F238E27FC236}">
                  <a16:creationId xmlns:a16="http://schemas.microsoft.com/office/drawing/2014/main" id="{15218C60-0F5D-44A9-A490-6E29E2A58732}"/>
                </a:ext>
              </a:extLst>
            </p:cNvPr>
            <p:cNvSpPr txBox="1"/>
            <p:nvPr/>
          </p:nvSpPr>
          <p:spPr>
            <a:xfrm>
              <a:off x="2547321" y="4610389"/>
              <a:ext cx="991084" cy="553998"/>
            </a:xfrm>
            <a:prstGeom prst="rect">
              <a:avLst/>
            </a:prstGeom>
            <a:noFill/>
          </p:spPr>
          <p:txBody>
            <a:bodyPr wrap="square" rtlCol="0">
              <a:spAutoFit/>
            </a:bodyPr>
            <a:lstStyle/>
            <a:p>
              <a:pPr algn="ctr"/>
              <a:r>
                <a:rPr lang="en-GB" sz="3000" dirty="0">
                  <a:latin typeface="Twinkl" pitchFamily="50" charset="0"/>
                </a:rPr>
                <a:t>+ 35</a:t>
              </a:r>
            </a:p>
          </p:txBody>
        </p:sp>
      </p:grpSp>
      <p:pic>
        <p:nvPicPr>
          <p:cNvPr id="2" name="algebra">
            <a:hlinkClick r:id="" action="ppaction://media"/>
            <a:extLst>
              <a:ext uri="{FF2B5EF4-FFF2-40B4-BE49-F238E27FC236}">
                <a16:creationId xmlns:a16="http://schemas.microsoft.com/office/drawing/2014/main" id="{B85631DD-3E22-46F3-98F9-AD354BB819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91061" y="937591"/>
            <a:ext cx="609600" cy="609600"/>
          </a:xfrm>
          <a:prstGeom prst="rect">
            <a:avLst/>
          </a:prstGeom>
        </p:spPr>
      </p:pic>
    </p:spTree>
    <p:extLst>
      <p:ext uri="{BB962C8B-B14F-4D97-AF65-F5344CB8AC3E}">
        <p14:creationId xmlns:p14="http://schemas.microsoft.com/office/powerpoint/2010/main" val="19006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26"/>
                                        </p:tgtEl>
                                        <p:attrNameLst>
                                          <p:attrName>r</p:attrName>
                                        </p:attrNameLst>
                                      </p:cBhvr>
                                    </p:animRot>
                                    <p:animRot by="-240000">
                                      <p:cBhvr>
                                        <p:cTn id="10" dur="150" fill="hold">
                                          <p:stCondLst>
                                            <p:cond delay="150"/>
                                          </p:stCondLst>
                                        </p:cTn>
                                        <p:tgtEl>
                                          <p:spTgt spid="26"/>
                                        </p:tgtEl>
                                        <p:attrNameLst>
                                          <p:attrName>r</p:attrName>
                                        </p:attrNameLst>
                                      </p:cBhvr>
                                    </p:animRot>
                                    <p:animRot by="240000">
                                      <p:cBhvr>
                                        <p:cTn id="11" dur="150" fill="hold">
                                          <p:stCondLst>
                                            <p:cond delay="300"/>
                                          </p:stCondLst>
                                        </p:cTn>
                                        <p:tgtEl>
                                          <p:spTgt spid="26"/>
                                        </p:tgtEl>
                                        <p:attrNameLst>
                                          <p:attrName>r</p:attrName>
                                        </p:attrNameLst>
                                      </p:cBhvr>
                                    </p:animRot>
                                    <p:animRot by="-240000">
                                      <p:cBhvr>
                                        <p:cTn id="12" dur="150" fill="hold">
                                          <p:stCondLst>
                                            <p:cond delay="450"/>
                                          </p:stCondLst>
                                        </p:cTn>
                                        <p:tgtEl>
                                          <p:spTgt spid="26"/>
                                        </p:tgtEl>
                                        <p:attrNameLst>
                                          <p:attrName>r</p:attrName>
                                        </p:attrNameLst>
                                      </p:cBhvr>
                                    </p:animRot>
                                    <p:animRot by="120000">
                                      <p:cBhvr>
                                        <p:cTn id="13" dur="150" fill="hold">
                                          <p:stCondLst>
                                            <p:cond delay="600"/>
                                          </p:stCondLst>
                                        </p:cTn>
                                        <p:tgtEl>
                                          <p:spTgt spid="26"/>
                                        </p:tgtEl>
                                        <p:attrNameLst>
                                          <p:attrName>r</p:attrName>
                                        </p:attrNameLst>
                                      </p:cBhvr>
                                    </p:animRo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0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0F0D596-FCAB-48C0-9C42-4660D1E3FED1}"/>
              </a:ext>
            </a:extLst>
          </p:cNvPr>
          <p:cNvGrpSpPr/>
          <p:nvPr/>
        </p:nvGrpSpPr>
        <p:grpSpPr>
          <a:xfrm>
            <a:off x="755650" y="3641506"/>
            <a:ext cx="914400" cy="914400"/>
            <a:chOff x="984069" y="3857897"/>
            <a:chExt cx="914400" cy="914400"/>
          </a:xfrm>
          <a:solidFill>
            <a:srgbClr val="F8BC91"/>
          </a:solidFill>
        </p:grpSpPr>
        <p:sp>
          <p:nvSpPr>
            <p:cNvPr id="32" name="Oval 31">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E4095E5A-7777-4BB0-B6CC-EE0B603F3AAC}"/>
                </a:ext>
              </a:extLst>
            </p:cNvPr>
            <p:cNvSpPr txBox="1"/>
            <p:nvPr/>
          </p:nvSpPr>
          <p:spPr>
            <a:xfrm>
              <a:off x="984069" y="3918819"/>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grpSp>
        <p:nvGrpSpPr>
          <p:cNvPr id="34" name="Group 33">
            <a:extLst>
              <a:ext uri="{FF2B5EF4-FFF2-40B4-BE49-F238E27FC236}">
                <a16:creationId xmlns:a16="http://schemas.microsoft.com/office/drawing/2014/main" id="{A72E380D-2350-431F-ACFB-F7513766C07D}"/>
              </a:ext>
            </a:extLst>
          </p:cNvPr>
          <p:cNvGrpSpPr/>
          <p:nvPr/>
        </p:nvGrpSpPr>
        <p:grpSpPr>
          <a:xfrm>
            <a:off x="4995616" y="3861173"/>
            <a:ext cx="914400" cy="914400"/>
            <a:chOff x="984069" y="3857897"/>
            <a:chExt cx="914400" cy="914400"/>
          </a:xfrm>
        </p:grpSpPr>
        <p:sp>
          <p:nvSpPr>
            <p:cNvPr id="35" name="Oval 34">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sp>
        <p:nvSpPr>
          <p:cNvPr id="7" name="Rectangle 6"/>
          <p:cNvSpPr/>
          <p:nvPr/>
        </p:nvSpPr>
        <p:spPr>
          <a:xfrm>
            <a:off x="737394" y="748323"/>
            <a:ext cx="7669212" cy="1622734"/>
          </a:xfrm>
          <a:prstGeom prst="rect">
            <a:avLst/>
          </a:prstGeom>
          <a:solidFill>
            <a:srgbClr val="88CCC1"/>
          </a:solidFill>
        </p:spPr>
        <p:txBody>
          <a:bodyPr wrap="square" lIns="0" tIns="72000" rIns="0" bIns="72000">
            <a:spAutoFit/>
          </a:bodyPr>
          <a:lstStyle/>
          <a:p>
            <a:pPr algn="ctr"/>
            <a:r>
              <a:rPr lang="en-GB" sz="2400" dirty="0">
                <a:latin typeface="Arial" panose="020B0604020202020204" pitchFamily="34" charset="0"/>
                <a:cs typeface="Arial" panose="020B0604020202020204" pitchFamily="34" charset="0"/>
              </a:rPr>
              <a:t>Any formula can be written down as a number sentence.</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The groups of numbers and letters either side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of the equals sign are called expressions.</a:t>
            </a:r>
          </a:p>
        </p:txBody>
      </p:sp>
      <p:grpSp>
        <p:nvGrpSpPr>
          <p:cNvPr id="3" name="Group 2"/>
          <p:cNvGrpSpPr/>
          <p:nvPr/>
        </p:nvGrpSpPr>
        <p:grpSpPr>
          <a:xfrm>
            <a:off x="6018485" y="4119025"/>
            <a:ext cx="2167518" cy="1106582"/>
            <a:chOff x="5984617" y="5004265"/>
            <a:chExt cx="2167518" cy="1106582"/>
          </a:xfrm>
        </p:grpSpPr>
        <p:sp>
          <p:nvSpPr>
            <p:cNvPr id="18" name="TextBox 17">
              <a:extLst>
                <a:ext uri="{FF2B5EF4-FFF2-40B4-BE49-F238E27FC236}">
                  <a16:creationId xmlns:a16="http://schemas.microsoft.com/office/drawing/2014/main" id="{4444E0CF-41F8-4106-B1BA-6E499807D602}"/>
                </a:ext>
              </a:extLst>
            </p:cNvPr>
            <p:cNvSpPr txBox="1"/>
            <p:nvPr/>
          </p:nvSpPr>
          <p:spPr>
            <a:xfrm>
              <a:off x="6209990" y="5004265"/>
              <a:ext cx="1942145" cy="553998"/>
            </a:xfrm>
            <a:prstGeom prst="rect">
              <a:avLst/>
            </a:prstGeom>
            <a:noFill/>
          </p:spPr>
          <p:txBody>
            <a:bodyPr wrap="square" rtlCol="0">
              <a:spAutoFit/>
            </a:bodyPr>
            <a:lstStyle/>
            <a:p>
              <a:pPr algn="ctr"/>
              <a:r>
                <a:rPr lang="en-GB" sz="3000" dirty="0">
                  <a:latin typeface="Arial" panose="020B0604020202020204" pitchFamily="34" charset="0"/>
                  <a:cs typeface="Arial" panose="020B0604020202020204" pitchFamily="34" charset="0"/>
                </a:rPr>
                <a:t>a + 35 = b</a:t>
              </a:r>
            </a:p>
          </p:txBody>
        </p:sp>
        <p:grpSp>
          <p:nvGrpSpPr>
            <p:cNvPr id="19" name="Group 18">
              <a:extLst>
                <a:ext uri="{FF2B5EF4-FFF2-40B4-BE49-F238E27FC236}">
                  <a16:creationId xmlns:a16="http://schemas.microsoft.com/office/drawing/2014/main" id="{04C82F88-936B-41EB-97E1-4B95721F806B}"/>
                </a:ext>
              </a:extLst>
            </p:cNvPr>
            <p:cNvGrpSpPr/>
            <p:nvPr/>
          </p:nvGrpSpPr>
          <p:grpSpPr>
            <a:xfrm>
              <a:off x="5984617" y="5507460"/>
              <a:ext cx="1775649" cy="603387"/>
              <a:chOff x="2770411" y="6359016"/>
              <a:chExt cx="1775649" cy="603387"/>
            </a:xfrm>
          </p:grpSpPr>
          <p:sp>
            <p:nvSpPr>
              <p:cNvPr id="20" name="TextBox 19">
                <a:extLst>
                  <a:ext uri="{FF2B5EF4-FFF2-40B4-BE49-F238E27FC236}">
                    <a16:creationId xmlns:a16="http://schemas.microsoft.com/office/drawing/2014/main" id="{C5BF8719-C7A6-45C3-A577-0C7995D615E8}"/>
                  </a:ext>
                </a:extLst>
              </p:cNvPr>
              <p:cNvSpPr txBox="1"/>
              <p:nvPr/>
            </p:nvSpPr>
            <p:spPr>
              <a:xfrm>
                <a:off x="2770411" y="6593071"/>
                <a:ext cx="1775649"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expression</a:t>
                </a:r>
              </a:p>
            </p:txBody>
          </p:sp>
          <p:sp>
            <p:nvSpPr>
              <p:cNvPr id="21" name="Left Brace 20">
                <a:extLst>
                  <a:ext uri="{FF2B5EF4-FFF2-40B4-BE49-F238E27FC236}">
                    <a16:creationId xmlns:a16="http://schemas.microsoft.com/office/drawing/2014/main" id="{6A7B029F-ADA9-499C-90D8-73CBE4B095FB}"/>
                  </a:ext>
                </a:extLst>
              </p:cNvPr>
              <p:cNvSpPr/>
              <p:nvPr/>
            </p:nvSpPr>
            <p:spPr>
              <a:xfrm rot="16200000">
                <a:off x="3541210" y="5925709"/>
                <a:ext cx="234053" cy="1100668"/>
              </a:xfrm>
              <a:prstGeom prst="leftBrace">
                <a:avLst>
                  <a:gd name="adj1" fmla="val 67865"/>
                  <a:gd name="adj2" fmla="val 506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2" name="Group 1"/>
          <p:cNvGrpSpPr/>
          <p:nvPr/>
        </p:nvGrpSpPr>
        <p:grpSpPr>
          <a:xfrm>
            <a:off x="1600655" y="3194241"/>
            <a:ext cx="3462697" cy="2374913"/>
            <a:chOff x="1600655" y="3699932"/>
            <a:chExt cx="3462697" cy="2374913"/>
          </a:xfrm>
        </p:grpSpPr>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0655" y="3699932"/>
              <a:ext cx="3462697" cy="2374913"/>
            </a:xfrm>
            <a:prstGeom prst="rect">
              <a:avLst/>
            </a:prstGeom>
          </p:spPr>
        </p:pic>
        <p:sp>
          <p:nvSpPr>
            <p:cNvPr id="30" name="TextBox 29">
              <a:extLst>
                <a:ext uri="{FF2B5EF4-FFF2-40B4-BE49-F238E27FC236}">
                  <a16:creationId xmlns:a16="http://schemas.microsoft.com/office/drawing/2014/main" id="{15218C60-0F5D-44A9-A490-6E29E2A58732}"/>
                </a:ext>
              </a:extLst>
            </p:cNvPr>
            <p:cNvSpPr txBox="1"/>
            <p:nvPr/>
          </p:nvSpPr>
          <p:spPr>
            <a:xfrm>
              <a:off x="2547321" y="4538598"/>
              <a:ext cx="991084" cy="553998"/>
            </a:xfrm>
            <a:prstGeom prst="rect">
              <a:avLst/>
            </a:prstGeom>
            <a:noFill/>
          </p:spPr>
          <p:txBody>
            <a:bodyPr wrap="square" rtlCol="0">
              <a:spAutoFit/>
            </a:bodyPr>
            <a:lstStyle/>
            <a:p>
              <a:pPr algn="ctr"/>
              <a:r>
                <a:rPr lang="en-GB" sz="3000" dirty="0">
                  <a:latin typeface="Twinkl" pitchFamily="50" charset="0"/>
                </a:rPr>
                <a:t>+ 35</a:t>
              </a:r>
            </a:p>
          </p:txBody>
        </p:sp>
      </p:grpSp>
      <p:pic>
        <p:nvPicPr>
          <p:cNvPr id="4" name="expressions">
            <a:hlinkClick r:id="" action="ppaction://media"/>
            <a:extLst>
              <a:ext uri="{FF2B5EF4-FFF2-40B4-BE49-F238E27FC236}">
                <a16:creationId xmlns:a16="http://schemas.microsoft.com/office/drawing/2014/main" id="{6073717A-51A1-4E67-BAA0-19318E36157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81203" y="1254890"/>
            <a:ext cx="609600" cy="609600"/>
          </a:xfrm>
          <a:prstGeom prst="rect">
            <a:avLst/>
          </a:prstGeom>
        </p:spPr>
      </p:pic>
      <p:pic>
        <p:nvPicPr>
          <p:cNvPr id="5" name="expreesion 2">
            <a:hlinkClick r:id="" action="ppaction://media"/>
            <a:extLst>
              <a:ext uri="{FF2B5EF4-FFF2-40B4-BE49-F238E27FC236}">
                <a16:creationId xmlns:a16="http://schemas.microsoft.com/office/drawing/2014/main" id="{1702884A-E555-438C-8272-2DFD65C43413}"/>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7630" y="5470260"/>
            <a:ext cx="609600" cy="609600"/>
          </a:xfrm>
          <a:prstGeom prst="rect">
            <a:avLst/>
          </a:prstGeom>
        </p:spPr>
      </p:pic>
    </p:spTree>
    <p:extLst>
      <p:ext uri="{BB962C8B-B14F-4D97-AF65-F5344CB8AC3E}">
        <p14:creationId xmlns:p14="http://schemas.microsoft.com/office/powerpoint/2010/main" val="394779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2"/>
                                        </p:tgtEl>
                                        <p:attrNameLst>
                                          <p:attrName>r</p:attrName>
                                        </p:attrNameLst>
                                      </p:cBhvr>
                                    </p:animRot>
                                    <p:animRot by="-240000">
                                      <p:cBhvr>
                                        <p:cTn id="10" dur="150" fill="hold">
                                          <p:stCondLst>
                                            <p:cond delay="150"/>
                                          </p:stCondLst>
                                        </p:cTn>
                                        <p:tgtEl>
                                          <p:spTgt spid="2"/>
                                        </p:tgtEl>
                                        <p:attrNameLst>
                                          <p:attrName>r</p:attrName>
                                        </p:attrNameLst>
                                      </p:cBhvr>
                                    </p:animRot>
                                    <p:animRot by="240000">
                                      <p:cBhvr>
                                        <p:cTn id="11" dur="150" fill="hold">
                                          <p:stCondLst>
                                            <p:cond delay="300"/>
                                          </p:stCondLst>
                                        </p:cTn>
                                        <p:tgtEl>
                                          <p:spTgt spid="2"/>
                                        </p:tgtEl>
                                        <p:attrNameLst>
                                          <p:attrName>r</p:attrName>
                                        </p:attrNameLst>
                                      </p:cBhvr>
                                    </p:animRot>
                                    <p:animRot by="-240000">
                                      <p:cBhvr>
                                        <p:cTn id="12" dur="150" fill="hold">
                                          <p:stCondLst>
                                            <p:cond delay="450"/>
                                          </p:stCondLst>
                                        </p:cTn>
                                        <p:tgtEl>
                                          <p:spTgt spid="2"/>
                                        </p:tgtEl>
                                        <p:attrNameLst>
                                          <p:attrName>r</p:attrName>
                                        </p:attrNameLst>
                                      </p:cBhvr>
                                    </p:animRot>
                                    <p:animRot by="120000">
                                      <p:cBhvr>
                                        <p:cTn id="13" dur="150" fill="hold">
                                          <p:stCondLst>
                                            <p:cond delay="600"/>
                                          </p:stCondLst>
                                        </p:cTn>
                                        <p:tgtEl>
                                          <p:spTgt spid="2"/>
                                        </p:tgtEl>
                                        <p:attrNameLst>
                                          <p:attrName>r</p:attrName>
                                        </p:attrNameLst>
                                      </p:cBhvr>
                                    </p:animRo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9785" fill="hold"/>
                                        <p:tgtEl>
                                          <p:spTgt spid="4"/>
                                        </p:tgtEl>
                                      </p:cBhvr>
                                    </p:cmd>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4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4"/>
                </p:tgtEl>
              </p:cMediaNode>
            </p:audio>
            <p:audio>
              <p:cMediaNode vol="80000">
                <p:cTn id="35"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C0F0D596-FCAB-48C0-9C42-4660D1E3FED1}"/>
              </a:ext>
            </a:extLst>
          </p:cNvPr>
          <p:cNvGrpSpPr/>
          <p:nvPr/>
        </p:nvGrpSpPr>
        <p:grpSpPr>
          <a:xfrm>
            <a:off x="2302065" y="2506133"/>
            <a:ext cx="914400" cy="914400"/>
            <a:chOff x="984069" y="3857897"/>
            <a:chExt cx="914400" cy="914400"/>
          </a:xfrm>
          <a:solidFill>
            <a:srgbClr val="F8BC91"/>
          </a:solidFill>
        </p:grpSpPr>
        <p:sp>
          <p:nvSpPr>
            <p:cNvPr id="62" name="Oval 61">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E4095E5A-7777-4BB0-B6CC-EE0B603F3AAC}"/>
                </a:ext>
              </a:extLst>
            </p:cNvPr>
            <p:cNvSpPr txBox="1"/>
            <p:nvPr/>
          </p:nvSpPr>
          <p:spPr>
            <a:xfrm>
              <a:off x="984069" y="3918819"/>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grpSp>
        <p:nvGrpSpPr>
          <p:cNvPr id="64" name="Group 63">
            <a:extLst>
              <a:ext uri="{FF2B5EF4-FFF2-40B4-BE49-F238E27FC236}">
                <a16:creationId xmlns:a16="http://schemas.microsoft.com/office/drawing/2014/main" id="{A72E380D-2350-431F-ACFB-F7513766C07D}"/>
              </a:ext>
            </a:extLst>
          </p:cNvPr>
          <p:cNvGrpSpPr/>
          <p:nvPr/>
        </p:nvGrpSpPr>
        <p:grpSpPr>
          <a:xfrm>
            <a:off x="5917004" y="2692746"/>
            <a:ext cx="914400" cy="914400"/>
            <a:chOff x="984069" y="3857897"/>
            <a:chExt cx="914400" cy="914400"/>
          </a:xfrm>
        </p:grpSpPr>
        <p:sp>
          <p:nvSpPr>
            <p:cNvPr id="65" name="Oval 64">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sp>
        <p:nvSpPr>
          <p:cNvPr id="7" name="Rectangle 6"/>
          <p:cNvSpPr/>
          <p:nvPr/>
        </p:nvSpPr>
        <p:spPr>
          <a:xfrm>
            <a:off x="709057" y="865087"/>
            <a:ext cx="7669212" cy="884070"/>
          </a:xfrm>
          <a:prstGeom prst="rect">
            <a:avLst/>
          </a:prstGeom>
          <a:solidFill>
            <a:srgbClr val="88CCC1"/>
          </a:solidFill>
        </p:spPr>
        <p:txBody>
          <a:bodyPr wrap="square" lIns="0" tIns="72000" rIns="0" bIns="72000">
            <a:spAutoFit/>
          </a:bodyPr>
          <a:lstStyle/>
          <a:p>
            <a:pPr algn="ctr"/>
            <a:r>
              <a:rPr lang="en-GB" sz="2400" dirty="0">
                <a:latin typeface="Arial" panose="020B0604020202020204" pitchFamily="34" charset="0"/>
                <a:cs typeface="Arial" panose="020B0604020202020204" pitchFamily="34" charset="0"/>
              </a:rPr>
              <a:t>Look carefully at how the expression has been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represented using base ten equipment.</a:t>
            </a:r>
          </a:p>
        </p:txBody>
      </p:sp>
      <p:grpSp>
        <p:nvGrpSpPr>
          <p:cNvPr id="5" name="Group 4"/>
          <p:cNvGrpSpPr/>
          <p:nvPr/>
        </p:nvGrpSpPr>
        <p:grpSpPr>
          <a:xfrm>
            <a:off x="3166766" y="2230320"/>
            <a:ext cx="2809507" cy="1926918"/>
            <a:chOff x="1593453" y="2230320"/>
            <a:chExt cx="2809507" cy="1926918"/>
          </a:xfrm>
        </p:grpSpPr>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453" y="2230320"/>
              <a:ext cx="2809507" cy="1926918"/>
            </a:xfrm>
            <a:prstGeom prst="rect">
              <a:avLst/>
            </a:prstGeom>
          </p:spPr>
        </p:pic>
        <p:sp>
          <p:nvSpPr>
            <p:cNvPr id="39" name="TextBox 38">
              <a:extLst>
                <a:ext uri="{FF2B5EF4-FFF2-40B4-BE49-F238E27FC236}">
                  <a16:creationId xmlns:a16="http://schemas.microsoft.com/office/drawing/2014/main" id="{15218C60-0F5D-44A9-A490-6E29E2A58732}"/>
                </a:ext>
              </a:extLst>
            </p:cNvPr>
            <p:cNvSpPr txBox="1"/>
            <p:nvPr/>
          </p:nvSpPr>
          <p:spPr>
            <a:xfrm>
              <a:off x="2256239" y="2848355"/>
              <a:ext cx="991084" cy="553998"/>
            </a:xfrm>
            <a:prstGeom prst="rect">
              <a:avLst/>
            </a:prstGeom>
            <a:noFill/>
          </p:spPr>
          <p:txBody>
            <a:bodyPr wrap="square" rtlCol="0">
              <a:spAutoFit/>
            </a:bodyPr>
            <a:lstStyle/>
            <a:p>
              <a:pPr algn="ctr"/>
              <a:r>
                <a:rPr lang="en-GB" sz="3000" dirty="0">
                  <a:latin typeface="Twinkl" pitchFamily="50" charset="0"/>
                </a:rPr>
                <a:t>+ 35</a:t>
              </a:r>
            </a:p>
          </p:txBody>
        </p:sp>
      </p:grpSp>
      <p:grpSp>
        <p:nvGrpSpPr>
          <p:cNvPr id="43" name="Group 42">
            <a:extLst>
              <a:ext uri="{FF2B5EF4-FFF2-40B4-BE49-F238E27FC236}">
                <a16:creationId xmlns:a16="http://schemas.microsoft.com/office/drawing/2014/main" id="{A72E380D-2350-431F-ACFB-F7513766C07D}"/>
              </a:ext>
            </a:extLst>
          </p:cNvPr>
          <p:cNvGrpSpPr/>
          <p:nvPr/>
        </p:nvGrpSpPr>
        <p:grpSpPr>
          <a:xfrm>
            <a:off x="6137880" y="4635204"/>
            <a:ext cx="914400" cy="914400"/>
            <a:chOff x="984069" y="3857897"/>
            <a:chExt cx="914400" cy="914400"/>
          </a:xfrm>
        </p:grpSpPr>
        <p:sp>
          <p:nvSpPr>
            <p:cNvPr id="44" name="Oval 43">
              <a:extLst>
                <a:ext uri="{FF2B5EF4-FFF2-40B4-BE49-F238E27FC236}">
                  <a16:creationId xmlns:a16="http://schemas.microsoft.com/office/drawing/2014/main" id="{D66AE0A5-3025-4AD9-B9D8-DAAD44CC7B8F}"/>
                </a:ext>
              </a:extLst>
            </p:cNvPr>
            <p:cNvSpPr/>
            <p:nvPr/>
          </p:nvSpPr>
          <p:spPr>
            <a:xfrm>
              <a:off x="984069" y="3857897"/>
              <a:ext cx="914400" cy="914400"/>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2C0EC7D4-FC6D-486D-AC4D-5E87048B7AE0}"/>
                </a:ext>
              </a:extLst>
            </p:cNvPr>
            <p:cNvSpPr txBox="1"/>
            <p:nvPr/>
          </p:nvSpPr>
          <p:spPr>
            <a:xfrm>
              <a:off x="984069" y="3961154"/>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a:t>
              </a:r>
            </a:p>
          </p:txBody>
        </p:sp>
      </p:grpSp>
      <p:grpSp>
        <p:nvGrpSpPr>
          <p:cNvPr id="9" name="Group 8"/>
          <p:cNvGrpSpPr/>
          <p:nvPr/>
        </p:nvGrpSpPr>
        <p:grpSpPr>
          <a:xfrm>
            <a:off x="2285856" y="4357379"/>
            <a:ext cx="3785808" cy="1846390"/>
            <a:chOff x="719976" y="4357379"/>
            <a:chExt cx="3785808" cy="1846390"/>
          </a:xfrm>
        </p:grpSpPr>
        <p:grpSp>
          <p:nvGrpSpPr>
            <p:cNvPr id="6" name="Group 5"/>
            <p:cNvGrpSpPr/>
            <p:nvPr/>
          </p:nvGrpSpPr>
          <p:grpSpPr>
            <a:xfrm>
              <a:off x="719976" y="4357379"/>
              <a:ext cx="3369424" cy="1212630"/>
              <a:chOff x="719976" y="4357379"/>
              <a:chExt cx="3369424" cy="1212630"/>
            </a:xfrm>
          </p:grpSpPr>
          <p:grpSp>
            <p:nvGrpSpPr>
              <p:cNvPr id="40" name="Group 39">
                <a:extLst>
                  <a:ext uri="{FF2B5EF4-FFF2-40B4-BE49-F238E27FC236}">
                    <a16:creationId xmlns:a16="http://schemas.microsoft.com/office/drawing/2014/main" id="{C0F0D596-FCAB-48C0-9C42-4660D1E3FED1}"/>
                  </a:ext>
                </a:extLst>
              </p:cNvPr>
              <p:cNvGrpSpPr/>
              <p:nvPr/>
            </p:nvGrpSpPr>
            <p:grpSpPr>
              <a:xfrm>
                <a:off x="719976" y="4652138"/>
                <a:ext cx="914400" cy="914400"/>
                <a:chOff x="984069" y="3857897"/>
                <a:chExt cx="914400" cy="914400"/>
              </a:xfrm>
              <a:solidFill>
                <a:srgbClr val="F8BC91"/>
              </a:solidFill>
            </p:grpSpPr>
            <p:sp>
              <p:nvSpPr>
                <p:cNvPr id="41" name="Oval 40">
                  <a:extLst>
                    <a:ext uri="{FF2B5EF4-FFF2-40B4-BE49-F238E27FC236}">
                      <a16:creationId xmlns:a16="http://schemas.microsoft.com/office/drawing/2014/main" id="{A26AC923-31E9-4F6B-A8D7-9B9B34EFDA1F}"/>
                    </a:ext>
                  </a:extLst>
                </p:cNvPr>
                <p:cNvSpPr/>
                <p:nvPr/>
              </p:nvSpPr>
              <p:spPr>
                <a:xfrm>
                  <a:off x="984069" y="3857897"/>
                  <a:ext cx="914400" cy="914400"/>
                </a:xfrm>
                <a:prstGeom prst="ellipse">
                  <a:avLst/>
                </a:prstGeom>
                <a:grp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4095E5A-7777-4BB0-B6CC-EE0B603F3AAC}"/>
                    </a:ext>
                  </a:extLst>
                </p:cNvPr>
                <p:cNvSpPr txBox="1"/>
                <p:nvPr/>
              </p:nvSpPr>
              <p:spPr>
                <a:xfrm>
                  <a:off x="984069" y="3935753"/>
                  <a:ext cx="888274"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a:t>
                  </a:r>
                </a:p>
              </p:txBody>
            </p:sp>
          </p:grpSp>
          <p:grpSp>
            <p:nvGrpSpPr>
              <p:cNvPr id="4" name="Group 3"/>
              <p:cNvGrpSpPr/>
              <p:nvPr/>
            </p:nvGrpSpPr>
            <p:grpSpPr>
              <a:xfrm>
                <a:off x="1989667" y="4357379"/>
                <a:ext cx="2099733" cy="1212630"/>
                <a:chOff x="2307039" y="4409287"/>
                <a:chExt cx="2923503" cy="1688371"/>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74927"/>
                <a:stretch/>
              </p:blipFill>
              <p:spPr>
                <a:xfrm>
                  <a:off x="2307039" y="4409287"/>
                  <a:ext cx="234147" cy="1683538"/>
                </a:xfrm>
                <a:prstGeom prst="rect">
                  <a:avLst/>
                </a:prstGeom>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r="74927"/>
                <a:stretch/>
              </p:blipFill>
              <p:spPr>
                <a:xfrm>
                  <a:off x="2670587" y="4409287"/>
                  <a:ext cx="234147" cy="1683538"/>
                </a:xfrm>
                <a:prstGeom prst="rect">
                  <a:avLst/>
                </a:prstGeom>
              </p:spPr>
            </p:pic>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r="74927"/>
                <a:stretch/>
              </p:blipFill>
              <p:spPr>
                <a:xfrm>
                  <a:off x="3062513" y="4409287"/>
                  <a:ext cx="234147" cy="168353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3454439" y="5867400"/>
                  <a:ext cx="228375" cy="229059"/>
                </a:xfrm>
                <a:prstGeom prst="rect">
                  <a:avLst/>
                </a:prstGeom>
              </p:spPr>
            </p:pic>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3834492" y="5863766"/>
                  <a:ext cx="228375" cy="229059"/>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4242061" y="5863766"/>
                  <a:ext cx="228375" cy="229059"/>
                </a:xfrm>
                <a:prstGeom prst="rect">
                  <a:avLst/>
                </a:prstGeom>
              </p:spPr>
            </p:pic>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4622114" y="5868599"/>
                  <a:ext cx="228375" cy="229059"/>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61634" r="79907"/>
                <a:stretch/>
              </p:blipFill>
              <p:spPr>
                <a:xfrm>
                  <a:off x="5002167" y="5863766"/>
                  <a:ext cx="228375" cy="229059"/>
                </a:xfrm>
                <a:prstGeom prst="rect">
                  <a:avLst/>
                </a:prstGeom>
              </p:spPr>
            </p:pic>
          </p:grpSp>
        </p:grpSp>
        <p:sp>
          <p:nvSpPr>
            <p:cNvPr id="52" name="TextBox 51"/>
            <p:cNvSpPr txBox="1"/>
            <p:nvPr/>
          </p:nvSpPr>
          <p:spPr>
            <a:xfrm>
              <a:off x="4057051" y="4815405"/>
              <a:ext cx="448733" cy="553998"/>
            </a:xfrm>
            <a:prstGeom prst="rect">
              <a:avLst/>
            </a:prstGeom>
            <a:noFill/>
          </p:spPr>
          <p:txBody>
            <a:bodyPr wrap="square" rtlCol="0">
              <a:spAutoFit/>
            </a:bodyPr>
            <a:lstStyle/>
            <a:p>
              <a:pPr algn="ctr"/>
              <a:r>
                <a:rPr lang="en-GB" sz="3000" dirty="0"/>
                <a:t>=</a:t>
              </a:r>
            </a:p>
          </p:txBody>
        </p:sp>
        <p:grpSp>
          <p:nvGrpSpPr>
            <p:cNvPr id="55" name="Group 54"/>
            <p:cNvGrpSpPr/>
            <p:nvPr/>
          </p:nvGrpSpPr>
          <p:grpSpPr>
            <a:xfrm>
              <a:off x="729171" y="5618992"/>
              <a:ext cx="3360228" cy="584777"/>
              <a:chOff x="729171" y="5661327"/>
              <a:chExt cx="3360228" cy="584777"/>
            </a:xfrm>
          </p:grpSpPr>
          <p:sp>
            <p:nvSpPr>
              <p:cNvPr id="53" name="Left Brace 52">
                <a:extLst>
                  <a:ext uri="{FF2B5EF4-FFF2-40B4-BE49-F238E27FC236}">
                    <a16:creationId xmlns:a16="http://schemas.microsoft.com/office/drawing/2014/main" id="{84835EA4-10E2-4AF6-85FE-9AE459760286}"/>
                  </a:ext>
                </a:extLst>
              </p:cNvPr>
              <p:cNvSpPr/>
              <p:nvPr/>
            </p:nvSpPr>
            <p:spPr>
              <a:xfrm rot="16200000" flipV="1">
                <a:off x="2292258" y="4098240"/>
                <a:ext cx="234053" cy="3360228"/>
              </a:xfrm>
              <a:prstGeom prst="leftBrace">
                <a:avLst>
                  <a:gd name="adj1" fmla="val 67865"/>
                  <a:gd name="adj2" fmla="val 506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a:extLst>
                  <a:ext uri="{FF2B5EF4-FFF2-40B4-BE49-F238E27FC236}">
                    <a16:creationId xmlns:a16="http://schemas.microsoft.com/office/drawing/2014/main" id="{CF28A5D9-3C6F-4082-85EC-9439DB768259}"/>
                  </a:ext>
                </a:extLst>
              </p:cNvPr>
              <p:cNvSpPr txBox="1"/>
              <p:nvPr/>
            </p:nvSpPr>
            <p:spPr>
              <a:xfrm>
                <a:off x="1497075" y="5876772"/>
                <a:ext cx="1775649"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expression</a:t>
                </a:r>
              </a:p>
            </p:txBody>
          </p:sp>
        </p:grpSp>
      </p:grpSp>
    </p:spTree>
    <p:extLst>
      <p:ext uri="{BB962C8B-B14F-4D97-AF65-F5344CB8AC3E}">
        <p14:creationId xmlns:p14="http://schemas.microsoft.com/office/powerpoint/2010/main" val="42327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2" presetClass="emph" presetSubtype="0" fill="hold" nodeType="withEffect">
                                  <p:stCondLst>
                                    <p:cond delay="0"/>
                                  </p:stCondLst>
                                  <p:childTnLst>
                                    <p:animRot by="120000">
                                      <p:cBhvr>
                                        <p:cTn id="9" dur="75" fill="hold">
                                          <p:stCondLst>
                                            <p:cond delay="0"/>
                                          </p:stCondLst>
                                        </p:cTn>
                                        <p:tgtEl>
                                          <p:spTgt spid="5"/>
                                        </p:tgtEl>
                                        <p:attrNameLst>
                                          <p:attrName>r</p:attrName>
                                        </p:attrNameLst>
                                      </p:cBhvr>
                                    </p:animRot>
                                    <p:animRot by="-240000">
                                      <p:cBhvr>
                                        <p:cTn id="10" dur="150" fill="hold">
                                          <p:stCondLst>
                                            <p:cond delay="150"/>
                                          </p:stCondLst>
                                        </p:cTn>
                                        <p:tgtEl>
                                          <p:spTgt spid="5"/>
                                        </p:tgtEl>
                                        <p:attrNameLst>
                                          <p:attrName>r</p:attrName>
                                        </p:attrNameLst>
                                      </p:cBhvr>
                                    </p:animRot>
                                    <p:animRot by="240000">
                                      <p:cBhvr>
                                        <p:cTn id="11" dur="150" fill="hold">
                                          <p:stCondLst>
                                            <p:cond delay="300"/>
                                          </p:stCondLst>
                                        </p:cTn>
                                        <p:tgtEl>
                                          <p:spTgt spid="5"/>
                                        </p:tgtEl>
                                        <p:attrNameLst>
                                          <p:attrName>r</p:attrName>
                                        </p:attrNameLst>
                                      </p:cBhvr>
                                    </p:animRot>
                                    <p:animRot by="-240000">
                                      <p:cBhvr>
                                        <p:cTn id="12" dur="150" fill="hold">
                                          <p:stCondLst>
                                            <p:cond delay="450"/>
                                          </p:stCondLst>
                                        </p:cTn>
                                        <p:tgtEl>
                                          <p:spTgt spid="5"/>
                                        </p:tgtEl>
                                        <p:attrNameLst>
                                          <p:attrName>r</p:attrName>
                                        </p:attrNameLst>
                                      </p:cBhvr>
                                    </p:animRot>
                                    <p:animRot by="120000">
                                      <p:cBhvr>
                                        <p:cTn id="13" dur="150" fill="hold">
                                          <p:stCondLst>
                                            <p:cond delay="600"/>
                                          </p:stCondLst>
                                        </p:cTn>
                                        <p:tgtEl>
                                          <p:spTgt spid="5"/>
                                        </p:tgtEl>
                                        <p:attrNameLst>
                                          <p:attrName>r</p:attrName>
                                        </p:attrNameLst>
                                      </p:cBhvr>
                                    </p:animRo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par>
                                <p:cTn id="18" presetID="10" presetClass="entr" presetSubtype="0"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Presentation Template" id="{1412784A-9730-4539-AD18-FDCBB0907DE4}" vid="{C564E1A4-2DFA-4397-8513-317C74FF86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702</TotalTime>
  <Words>616</Words>
  <Application>Microsoft Office PowerPoint</Application>
  <PresentationFormat>On-screen Show (4:3)</PresentationFormat>
  <Paragraphs>130</Paragraphs>
  <Slides>17</Slides>
  <Notes>0</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Tuffy</vt:lpstr>
      <vt:lpstr>Calibri</vt:lpstr>
      <vt:lpstr>Twinkl</vt:lpstr>
      <vt:lpstr>Twinkl SemiBold</vt:lpstr>
      <vt:lpstr>Arial</vt:lpstr>
      <vt:lpstr>Sassoon Infant Md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PlanIt</dc:title>
  <dc:creator>Lydia Fay</dc:creator>
  <cp:lastModifiedBy>Lincoln-Johnson, Nicola</cp:lastModifiedBy>
  <cp:revision>178</cp:revision>
  <dcterms:created xsi:type="dcterms:W3CDTF">2019-07-10T10:21:24Z</dcterms:created>
  <dcterms:modified xsi:type="dcterms:W3CDTF">2021-01-28T15:54:38Z</dcterms:modified>
</cp:coreProperties>
</file>