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3" d="100"/>
          <a:sy n="73"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40CCE935-8A1F-4A7E-A616-97F9C6EF414A}"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25329F-E43A-4AB5-8C55-8889E2EF412D}" type="slidenum">
              <a:rPr lang="en-GB" smtClean="0"/>
              <a:t>‹#›</a:t>
            </a:fld>
            <a:endParaRPr lang="en-GB"/>
          </a:p>
        </p:txBody>
      </p:sp>
    </p:spTree>
    <p:extLst>
      <p:ext uri="{BB962C8B-B14F-4D97-AF65-F5344CB8AC3E}">
        <p14:creationId xmlns:p14="http://schemas.microsoft.com/office/powerpoint/2010/main" val="2159748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CCE935-8A1F-4A7E-A616-97F9C6EF414A}"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25329F-E43A-4AB5-8C55-8889E2EF412D}" type="slidenum">
              <a:rPr lang="en-GB" smtClean="0"/>
              <a:t>‹#›</a:t>
            </a:fld>
            <a:endParaRPr lang="en-GB"/>
          </a:p>
        </p:txBody>
      </p:sp>
    </p:spTree>
    <p:extLst>
      <p:ext uri="{BB962C8B-B14F-4D97-AF65-F5344CB8AC3E}">
        <p14:creationId xmlns:p14="http://schemas.microsoft.com/office/powerpoint/2010/main" val="893947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CCE935-8A1F-4A7E-A616-97F9C6EF414A}"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25329F-E43A-4AB5-8C55-8889E2EF412D}" type="slidenum">
              <a:rPr lang="en-GB" smtClean="0"/>
              <a:t>‹#›</a:t>
            </a:fld>
            <a:endParaRPr lang="en-GB"/>
          </a:p>
        </p:txBody>
      </p:sp>
    </p:spTree>
    <p:extLst>
      <p:ext uri="{BB962C8B-B14F-4D97-AF65-F5344CB8AC3E}">
        <p14:creationId xmlns:p14="http://schemas.microsoft.com/office/powerpoint/2010/main" val="96002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40CCE935-8A1F-4A7E-A616-97F9C6EF414A}"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25329F-E43A-4AB5-8C55-8889E2EF412D}" type="slidenum">
              <a:rPr lang="en-GB" smtClean="0"/>
              <a:t>‹#›</a:t>
            </a:fld>
            <a:endParaRPr lang="en-GB"/>
          </a:p>
        </p:txBody>
      </p:sp>
    </p:spTree>
    <p:extLst>
      <p:ext uri="{BB962C8B-B14F-4D97-AF65-F5344CB8AC3E}">
        <p14:creationId xmlns:p14="http://schemas.microsoft.com/office/powerpoint/2010/main" val="280393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CCE935-8A1F-4A7E-A616-97F9C6EF414A}"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25329F-E43A-4AB5-8C55-8889E2EF412D}" type="slidenum">
              <a:rPr lang="en-GB" smtClean="0"/>
              <a:t>‹#›</a:t>
            </a:fld>
            <a:endParaRPr lang="en-GB"/>
          </a:p>
        </p:txBody>
      </p:sp>
    </p:spTree>
    <p:extLst>
      <p:ext uri="{BB962C8B-B14F-4D97-AF65-F5344CB8AC3E}">
        <p14:creationId xmlns:p14="http://schemas.microsoft.com/office/powerpoint/2010/main" val="406353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CCE935-8A1F-4A7E-A616-97F9C6EF414A}" type="datetimeFigureOut">
              <a:rPr lang="en-GB" smtClean="0"/>
              <a:t>19/01/2021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25329F-E43A-4AB5-8C55-8889E2EF412D}" type="slidenum">
              <a:rPr lang="en-GB" smtClean="0"/>
              <a:t>‹#›</a:t>
            </a:fld>
            <a:endParaRPr lang="en-GB"/>
          </a:p>
        </p:txBody>
      </p:sp>
    </p:spTree>
    <p:extLst>
      <p:ext uri="{BB962C8B-B14F-4D97-AF65-F5344CB8AC3E}">
        <p14:creationId xmlns:p14="http://schemas.microsoft.com/office/powerpoint/2010/main" val="1525580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CCE935-8A1F-4A7E-A616-97F9C6EF414A}" type="datetimeFigureOut">
              <a:rPr lang="en-GB" smtClean="0"/>
              <a:t>19/01/2021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25329F-E43A-4AB5-8C55-8889E2EF412D}" type="slidenum">
              <a:rPr lang="en-GB" smtClean="0"/>
              <a:t>‹#›</a:t>
            </a:fld>
            <a:endParaRPr lang="en-GB"/>
          </a:p>
        </p:txBody>
      </p:sp>
    </p:spTree>
    <p:extLst>
      <p:ext uri="{BB962C8B-B14F-4D97-AF65-F5344CB8AC3E}">
        <p14:creationId xmlns:p14="http://schemas.microsoft.com/office/powerpoint/2010/main" val="196373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CCE935-8A1F-4A7E-A616-97F9C6EF414A}" type="datetimeFigureOut">
              <a:rPr lang="en-GB" smtClean="0"/>
              <a:t>19/01/2021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25329F-E43A-4AB5-8C55-8889E2EF412D}" type="slidenum">
              <a:rPr lang="en-GB" smtClean="0"/>
              <a:t>‹#›</a:t>
            </a:fld>
            <a:endParaRPr lang="en-GB"/>
          </a:p>
        </p:txBody>
      </p:sp>
    </p:spTree>
    <p:extLst>
      <p:ext uri="{BB962C8B-B14F-4D97-AF65-F5344CB8AC3E}">
        <p14:creationId xmlns:p14="http://schemas.microsoft.com/office/powerpoint/2010/main" val="105852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CE935-8A1F-4A7E-A616-97F9C6EF414A}" type="datetimeFigureOut">
              <a:rPr lang="en-GB" smtClean="0"/>
              <a:t>19/01/2021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25329F-E43A-4AB5-8C55-8889E2EF412D}" type="slidenum">
              <a:rPr lang="en-GB" smtClean="0"/>
              <a:t>‹#›</a:t>
            </a:fld>
            <a:endParaRPr lang="en-GB"/>
          </a:p>
        </p:txBody>
      </p:sp>
    </p:spTree>
    <p:extLst>
      <p:ext uri="{BB962C8B-B14F-4D97-AF65-F5344CB8AC3E}">
        <p14:creationId xmlns:p14="http://schemas.microsoft.com/office/powerpoint/2010/main" val="204520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CCE935-8A1F-4A7E-A616-97F9C6EF414A}" type="datetimeFigureOut">
              <a:rPr lang="en-GB" smtClean="0"/>
              <a:t>19/01/2021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25329F-E43A-4AB5-8C55-8889E2EF412D}" type="slidenum">
              <a:rPr lang="en-GB" smtClean="0"/>
              <a:t>‹#›</a:t>
            </a:fld>
            <a:endParaRPr lang="en-GB"/>
          </a:p>
        </p:txBody>
      </p:sp>
    </p:spTree>
    <p:extLst>
      <p:ext uri="{BB962C8B-B14F-4D97-AF65-F5344CB8AC3E}">
        <p14:creationId xmlns:p14="http://schemas.microsoft.com/office/powerpoint/2010/main" val="90000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CCE935-8A1F-4A7E-A616-97F9C6EF414A}" type="datetimeFigureOut">
              <a:rPr lang="en-GB" smtClean="0"/>
              <a:t>19/01/2021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25329F-E43A-4AB5-8C55-8889E2EF412D}" type="slidenum">
              <a:rPr lang="en-GB" smtClean="0"/>
              <a:t>‹#›</a:t>
            </a:fld>
            <a:endParaRPr lang="en-GB"/>
          </a:p>
        </p:txBody>
      </p:sp>
    </p:spTree>
    <p:extLst>
      <p:ext uri="{BB962C8B-B14F-4D97-AF65-F5344CB8AC3E}">
        <p14:creationId xmlns:p14="http://schemas.microsoft.com/office/powerpoint/2010/main" val="414418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CE935-8A1F-4A7E-A616-97F9C6EF414A}" type="datetimeFigureOut">
              <a:rPr lang="en-GB" smtClean="0"/>
              <a:t>19/01/2021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5329F-E43A-4AB5-8C55-8889E2EF412D}" type="slidenum">
              <a:rPr lang="en-GB" smtClean="0"/>
              <a:t>‹#›</a:t>
            </a:fld>
            <a:endParaRPr lang="en-GB"/>
          </a:p>
        </p:txBody>
      </p:sp>
    </p:spTree>
    <p:extLst>
      <p:ext uri="{BB962C8B-B14F-4D97-AF65-F5344CB8AC3E}">
        <p14:creationId xmlns:p14="http://schemas.microsoft.com/office/powerpoint/2010/main" val="3301005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kids.kiddle.co/Town" TargetMode="External"/><Relationship Id="rId2" Type="http://schemas.openxmlformats.org/officeDocument/2006/relationships/hyperlink" Target="https://kids.kiddle.co/City"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b="1" dirty="0" smtClean="0"/>
              <a:t>Capital Cities of Europe</a:t>
            </a:r>
            <a:endParaRPr lang="en-GB" sz="8000" b="1" dirty="0"/>
          </a:p>
        </p:txBody>
      </p:sp>
      <p:sp>
        <p:nvSpPr>
          <p:cNvPr id="3" name="Subtitle 2"/>
          <p:cNvSpPr>
            <a:spLocks noGrp="1"/>
          </p:cNvSpPr>
          <p:nvPr>
            <p:ph type="subTitle" idx="1"/>
          </p:nvPr>
        </p:nvSpPr>
        <p:spPr/>
        <p:txBody>
          <a:bodyPr/>
          <a:lstStyle/>
          <a:p>
            <a:r>
              <a:rPr lang="en-GB" dirty="0" smtClean="0"/>
              <a:t>We are going to investigate what a capital city is</a:t>
            </a:r>
          </a:p>
          <a:p>
            <a:r>
              <a:rPr lang="en-GB" dirty="0" smtClean="0"/>
              <a:t>Which capital belongs with which country</a:t>
            </a:r>
          </a:p>
          <a:p>
            <a:r>
              <a:rPr lang="en-GB" dirty="0" smtClean="0"/>
              <a:t>Research your choice of capital</a:t>
            </a:r>
            <a:endParaRPr lang="en-GB" dirty="0"/>
          </a:p>
        </p:txBody>
      </p:sp>
    </p:spTree>
    <p:extLst>
      <p:ext uri="{BB962C8B-B14F-4D97-AF65-F5344CB8AC3E}">
        <p14:creationId xmlns:p14="http://schemas.microsoft.com/office/powerpoint/2010/main" val="215736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52400" y="1825625"/>
            <a:ext cx="3413760" cy="4351338"/>
          </a:xfrm>
        </p:spPr>
        <p:txBody>
          <a:bodyPr>
            <a:normAutofit fontScale="77500" lnSpcReduction="20000"/>
          </a:bodyPr>
          <a:lstStyle/>
          <a:p>
            <a:r>
              <a:rPr lang="en-GB" dirty="0"/>
              <a:t>Look at this map of Europe.</a:t>
            </a:r>
          </a:p>
          <a:p>
            <a:r>
              <a:rPr lang="en-GB" dirty="0"/>
              <a:t>Can you see the countries that we have talked about?</a:t>
            </a:r>
          </a:p>
          <a:p>
            <a:r>
              <a:rPr lang="en-GB" dirty="0"/>
              <a:t>Find Germany, Italy, </a:t>
            </a:r>
            <a:r>
              <a:rPr lang="en-GB" dirty="0" smtClean="0"/>
              <a:t>Switzerland, Greece </a:t>
            </a:r>
            <a:r>
              <a:rPr lang="en-GB" dirty="0"/>
              <a:t>and Portugal</a:t>
            </a:r>
            <a:r>
              <a:rPr lang="en-GB" dirty="0" smtClean="0"/>
              <a:t>.</a:t>
            </a:r>
          </a:p>
          <a:p>
            <a:r>
              <a:rPr lang="en-GB" dirty="0"/>
              <a:t>Can you see in each country there is one city marked. For Example in Germany it is Berlin.</a:t>
            </a:r>
          </a:p>
          <a:p>
            <a:r>
              <a:rPr lang="en-GB" dirty="0"/>
              <a:t>These are the capital cities of each country.</a:t>
            </a:r>
          </a:p>
          <a:p>
            <a:endParaRPr lang="en-GB" dirty="0"/>
          </a:p>
          <a:p>
            <a:endParaRPr lang="en-GB" dirty="0"/>
          </a:p>
        </p:txBody>
      </p:sp>
      <p:pic>
        <p:nvPicPr>
          <p:cNvPr id="5" name="Picture 4"/>
          <p:cNvPicPr>
            <a:picLocks noChangeAspect="1"/>
          </p:cNvPicPr>
          <p:nvPr/>
        </p:nvPicPr>
        <p:blipFill>
          <a:blip r:embed="rId2"/>
          <a:stretch>
            <a:fillRect/>
          </a:stretch>
        </p:blipFill>
        <p:spPr>
          <a:xfrm>
            <a:off x="3657755" y="175846"/>
            <a:ext cx="8534245" cy="6558844"/>
          </a:xfrm>
          <a:prstGeom prst="rect">
            <a:avLst/>
          </a:prstGeom>
        </p:spPr>
      </p:pic>
    </p:spTree>
    <p:extLst>
      <p:ext uri="{BB962C8B-B14F-4D97-AF65-F5344CB8AC3E}">
        <p14:creationId xmlns:p14="http://schemas.microsoft.com/office/powerpoint/2010/main" val="3088495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Capital City?</a:t>
            </a:r>
            <a:endParaRPr lang="en-GB" dirty="0"/>
          </a:p>
        </p:txBody>
      </p:sp>
      <p:sp>
        <p:nvSpPr>
          <p:cNvPr id="3" name="Content Placeholder 2"/>
          <p:cNvSpPr>
            <a:spLocks noGrp="1"/>
          </p:cNvSpPr>
          <p:nvPr>
            <p:ph idx="1"/>
          </p:nvPr>
        </p:nvSpPr>
        <p:spPr>
          <a:xfrm>
            <a:off x="763119" y="1470032"/>
            <a:ext cx="10515600" cy="2644775"/>
          </a:xfrm>
        </p:spPr>
        <p:txBody>
          <a:bodyPr>
            <a:normAutofit fontScale="92500"/>
          </a:bodyPr>
          <a:lstStyle/>
          <a:p>
            <a:r>
              <a:rPr lang="en-GB" dirty="0"/>
              <a:t>A </a:t>
            </a:r>
            <a:r>
              <a:rPr lang="en-GB" b="1" dirty="0"/>
              <a:t>capital </a:t>
            </a:r>
            <a:r>
              <a:rPr lang="en-GB" dirty="0"/>
              <a:t>is a </a:t>
            </a:r>
            <a:r>
              <a:rPr lang="en-GB" dirty="0">
                <a:hlinkClick r:id="rId2" tooltip="City"/>
              </a:rPr>
              <a:t>city</a:t>
            </a:r>
            <a:r>
              <a:rPr lang="en-GB" dirty="0"/>
              <a:t> or </a:t>
            </a:r>
            <a:r>
              <a:rPr lang="en-GB" dirty="0">
                <a:hlinkClick r:id="rId3" tooltip="Town"/>
              </a:rPr>
              <a:t>town</a:t>
            </a:r>
            <a:r>
              <a:rPr lang="en-GB" dirty="0"/>
              <a:t> of a country, set down in that countries law, that is the main city in that country. It is where the government of that country usually meets. The countries leaders and officials also usually work in the capital. For example in London is where you will find the </a:t>
            </a:r>
            <a:r>
              <a:rPr lang="en-GB" dirty="0" smtClean="0"/>
              <a:t>Houses </a:t>
            </a:r>
            <a:r>
              <a:rPr lang="en-GB" dirty="0"/>
              <a:t>of Parliament which is where our Government meets. You will also find our head of State the Queen lives in Buckingham Palace, which is in London. </a:t>
            </a:r>
          </a:p>
        </p:txBody>
      </p:sp>
      <p:sp>
        <p:nvSpPr>
          <p:cNvPr id="4" name="AutoShape 2" descr="Parliament - UK Parlia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4"/>
          <a:stretch>
            <a:fillRect/>
          </a:stretch>
        </p:blipFill>
        <p:spPr>
          <a:xfrm>
            <a:off x="460375" y="3971367"/>
            <a:ext cx="5487166" cy="2438740"/>
          </a:xfrm>
          <a:prstGeom prst="rect">
            <a:avLst/>
          </a:prstGeom>
        </p:spPr>
      </p:pic>
      <p:pic>
        <p:nvPicPr>
          <p:cNvPr id="7" name="Picture 6"/>
          <p:cNvPicPr>
            <a:picLocks noChangeAspect="1"/>
          </p:cNvPicPr>
          <p:nvPr/>
        </p:nvPicPr>
        <p:blipFill>
          <a:blip r:embed="rId5"/>
          <a:stretch>
            <a:fillRect/>
          </a:stretch>
        </p:blipFill>
        <p:spPr>
          <a:xfrm>
            <a:off x="6324462" y="3847524"/>
            <a:ext cx="4991797" cy="2686425"/>
          </a:xfrm>
          <a:prstGeom prst="rect">
            <a:avLst/>
          </a:prstGeom>
        </p:spPr>
      </p:pic>
    </p:spTree>
    <p:extLst>
      <p:ext uri="{BB962C8B-B14F-4D97-AF65-F5344CB8AC3E}">
        <p14:creationId xmlns:p14="http://schemas.microsoft.com/office/powerpoint/2010/main" val="2877161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8" y="365125"/>
            <a:ext cx="2899954" cy="5811838"/>
          </a:xfrm>
        </p:spPr>
        <p:txBody>
          <a:bodyPr>
            <a:normAutofit fontScale="85000" lnSpcReduction="20000"/>
          </a:bodyPr>
          <a:lstStyle/>
          <a:p>
            <a:r>
              <a:rPr lang="en-GB" u="sng" dirty="0" smtClean="0"/>
              <a:t>Task 1</a:t>
            </a:r>
          </a:p>
          <a:p>
            <a:r>
              <a:rPr lang="en-GB" dirty="0" smtClean="0"/>
              <a:t>Use the map to  find which capital city belongs in which country. </a:t>
            </a:r>
          </a:p>
          <a:p>
            <a:r>
              <a:rPr lang="en-GB" dirty="0" smtClean="0"/>
              <a:t>Which countries are these cities in.</a:t>
            </a:r>
          </a:p>
          <a:p>
            <a:r>
              <a:rPr lang="en-GB" dirty="0" smtClean="0"/>
              <a:t>Berlin-</a:t>
            </a:r>
          </a:p>
          <a:p>
            <a:r>
              <a:rPr lang="en-GB" dirty="0" smtClean="0"/>
              <a:t>Copenhagen -</a:t>
            </a:r>
          </a:p>
          <a:p>
            <a:r>
              <a:rPr lang="en-GB" dirty="0" smtClean="0"/>
              <a:t>Paris -</a:t>
            </a:r>
          </a:p>
          <a:p>
            <a:r>
              <a:rPr lang="en-GB" dirty="0" smtClean="0"/>
              <a:t>Rome -</a:t>
            </a:r>
          </a:p>
          <a:p>
            <a:r>
              <a:rPr lang="en-GB" dirty="0" smtClean="0"/>
              <a:t>Minsk -</a:t>
            </a:r>
          </a:p>
          <a:p>
            <a:r>
              <a:rPr lang="en-GB" dirty="0" smtClean="0"/>
              <a:t>Madrid -</a:t>
            </a:r>
          </a:p>
          <a:p>
            <a:r>
              <a:rPr lang="en-GB" dirty="0" smtClean="0"/>
              <a:t>London -</a:t>
            </a:r>
          </a:p>
          <a:p>
            <a:r>
              <a:rPr lang="en-GB" dirty="0" smtClean="0"/>
              <a:t>Warsaw -</a:t>
            </a:r>
          </a:p>
          <a:p>
            <a:r>
              <a:rPr lang="en-GB" dirty="0" smtClean="0"/>
              <a:t>Ireland - </a:t>
            </a:r>
          </a:p>
          <a:p>
            <a:endParaRPr lang="en-GB" dirty="0"/>
          </a:p>
        </p:txBody>
      </p:sp>
      <p:pic>
        <p:nvPicPr>
          <p:cNvPr id="4" name="Picture 3"/>
          <p:cNvPicPr>
            <a:picLocks noChangeAspect="1"/>
          </p:cNvPicPr>
          <p:nvPr/>
        </p:nvPicPr>
        <p:blipFill rotWithShape="1">
          <a:blip r:embed="rId2"/>
          <a:srcRect l="9138" t="30885" r="6970" b="1479"/>
          <a:stretch/>
        </p:blipFill>
        <p:spPr>
          <a:xfrm>
            <a:off x="4153989" y="2076993"/>
            <a:ext cx="7315200" cy="4532813"/>
          </a:xfrm>
          <a:prstGeom prst="rect">
            <a:avLst/>
          </a:prstGeom>
        </p:spPr>
      </p:pic>
      <p:sp>
        <p:nvSpPr>
          <p:cNvPr id="7" name="TextBox 6"/>
          <p:cNvSpPr txBox="1"/>
          <p:nvPr/>
        </p:nvSpPr>
        <p:spPr>
          <a:xfrm>
            <a:off x="4153989" y="574766"/>
            <a:ext cx="6647974" cy="1200329"/>
          </a:xfrm>
          <a:prstGeom prst="rect">
            <a:avLst/>
          </a:prstGeom>
          <a:noFill/>
        </p:spPr>
        <p:txBody>
          <a:bodyPr wrap="none" rtlCol="0">
            <a:spAutoFit/>
          </a:bodyPr>
          <a:lstStyle/>
          <a:p>
            <a:r>
              <a:rPr lang="en-GB" dirty="0" smtClean="0"/>
              <a:t>Which of these countries belongs with the cities listed below.</a:t>
            </a:r>
          </a:p>
          <a:p>
            <a:r>
              <a:rPr lang="en-GB" dirty="0" smtClean="0"/>
              <a:t>Poland		United Kingdom		Germany		</a:t>
            </a:r>
          </a:p>
          <a:p>
            <a:r>
              <a:rPr lang="en-GB" dirty="0" smtClean="0"/>
              <a:t>Spain		Italy			Denmark</a:t>
            </a:r>
          </a:p>
          <a:p>
            <a:r>
              <a:rPr lang="en-GB" dirty="0" smtClean="0"/>
              <a:t>France		Ireland			Belarus	</a:t>
            </a:r>
            <a:endParaRPr lang="en-GB" dirty="0"/>
          </a:p>
        </p:txBody>
      </p:sp>
    </p:spTree>
    <p:extLst>
      <p:ext uri="{BB962C8B-B14F-4D97-AF65-F5344CB8AC3E}">
        <p14:creationId xmlns:p14="http://schemas.microsoft.com/office/powerpoint/2010/main" val="3717591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260</Words>
  <Application>Microsoft Office PowerPoint</Application>
  <PresentationFormat>Widescreen</PresentationFormat>
  <Paragraphs>27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Capital Cities of Europe</vt:lpstr>
      <vt:lpstr>PowerPoint Presentation</vt:lpstr>
      <vt:lpstr>What is a Capital City?</vt:lpstr>
      <vt:lpstr>PowerPoint Presentation</vt:lpstr>
    </vt:vector>
  </TitlesOfParts>
  <Company>International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 Cities of Europe</dc:title>
  <dc:creator>Wilkinson, Sean</dc:creator>
  <cp:lastModifiedBy>Craggs, Charlotte</cp:lastModifiedBy>
  <cp:revision>6</cp:revision>
  <dcterms:created xsi:type="dcterms:W3CDTF">2021-01-19T13:47:40Z</dcterms:created>
  <dcterms:modified xsi:type="dcterms:W3CDTF">2021-01-19T16:21:11Z</dcterms:modified>
</cp:coreProperties>
</file>