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390"/>
    <a:srgbClr val="C7C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933A-7807-4697-877D-2943AA73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33724-80C8-4F4C-8FDF-50203E836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A8C27-48CB-47B0-A848-91825FF6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77387-90D6-4927-9077-5B360100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A4F9-502B-4F9B-9413-8E9D1BE9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78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3785-3958-47EB-BA8E-D1622431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D96CC-23B7-4DDE-BD4F-029C11FA1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B8957-3B76-4B2E-9B40-0A8D5893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85C22-9DB5-4DDB-876F-9058BC50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DB4F-19F5-406C-AC48-D1F32905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02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09F321-6A4E-4E91-84C8-892183B0F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54C50-A27B-4111-9989-EE9525952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A38A2-5718-4F71-838C-4B77C14F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C7005-959F-4A0E-B36C-7B0DD062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D17E3-ECA7-42D7-A50F-EB777FDE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8091-A7C9-4ECC-8EA3-A1A29728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22B2-F741-4AA2-ACF6-49465D4B1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E77B-79F8-4A1F-A1EC-02E624E8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E52CF-0A84-47D3-8ECA-1DF51C13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BF8E-36E0-455C-B524-20C4FF41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1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9967-2F22-4E13-9C5E-7A16D4B6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B34DC-21E9-4784-BC8C-3A3BBEE12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268-C8FE-4453-AF68-7C08984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6F737-B67C-40A8-8617-0A7F1979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04208-7B7C-4271-B9C3-22F6868E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7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5937-DAA1-4CB3-AAEF-EC8BEB35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0071-F536-456A-9443-035C1DD8B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95377-D1E8-4A2F-95FF-EA3FD2D3D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0CA61-7120-4BAA-AD0A-8D22B0D4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466C9-2A54-463A-B736-4AD3C2F4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9057A-56D3-427E-A923-FD285584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5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B202-09E4-4C97-B144-A38F40B4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4C288-31CD-41C8-BAC8-87C1FD110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FB36A-E8DC-4CD0-8B80-BDD574642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A976B-1CCE-4775-9B58-DAA7032A7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7E4EF-E7A3-4365-9F5F-B8DDF0C2D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1C7E0E-2422-45B4-839F-4B5820E8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15663-B036-48FB-BDA6-E51F123A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40B69-B248-4860-AAE1-85C321FF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71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A6C1-D059-4494-93ED-8D42CF69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753DF-3307-49A5-B31B-FE638CEE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957E6-E6F3-4B88-B8BE-F4377322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CFFE0-6FF5-48E9-BEBE-6F8B3640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2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3F4C3-B2E4-434F-AF4E-62AE258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0EA2BE-9BFA-491A-9523-63DB07FA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05F11-2DD2-4D33-A6DD-C8F8A3F7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9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A23-1801-4887-B6B7-26D060F5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15C1C-FFE0-46F2-AFB0-6AAF5AD97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CF1F9-96CC-4780-89D2-91228FAF8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7BB97-0C3B-4718-B4E1-4156EE39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D5C93-AE09-45DA-9939-606CD8CB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5F554-2461-4E5E-B6C5-A6D79C12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0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A0B5-7D4E-4822-87B6-FF1D8816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CF8FB2-95A5-4B9F-8122-CE080773C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5EF0E-BB35-4389-BF40-1DB70B3B9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E7F96-B998-4E79-80AC-59F2C044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4B0F-4D9D-4379-B0C4-135A4581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3B1F6-23A2-49A8-98EB-D285ADED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3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F540F-D293-4ABE-B1D3-7EBDC539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1C85D-1D48-4329-8784-274250E23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F9A48-5219-4847-9846-74A36C200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DADF-4540-4CCB-85EB-15F9FBD746D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22D40-6C90-4C21-8297-65338E5B7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4B5C1-5721-42F5-A59A-B5678656F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488209-29C3-4230-B751-855D9415B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9688" y="2216150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Suffix   </a:t>
            </a:r>
            <a:r>
              <a:rPr lang="en-GB" sz="6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endParaRPr lang="en-GB" sz="6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D17DBB-92DB-446B-9EF9-AAA96F575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48888" y="5553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4A4C-3FE0-4FC5-A64A-3CA8B488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4FF34-2CD3-4038-AFCE-8029EF01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 </a:t>
            </a:r>
            <a:r>
              <a:rPr lang="en-GB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dangerous     </a:t>
            </a:r>
          </a:p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courageous     </a:t>
            </a:r>
          </a:p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glorious        </a:t>
            </a:r>
          </a:p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furious        </a:t>
            </a:r>
          </a:p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glamorous</a:t>
            </a:r>
          </a:p>
          <a:p>
            <a:pPr marL="0" indent="0">
              <a:buNone/>
            </a:pPr>
            <a:endParaRPr lang="en-GB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each word practice your spelling of them using the look/cover/write/check method we have </a:t>
            </a:r>
            <a:r>
              <a:rPr lang="en-GB" sz="200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used before.</a:t>
            </a:r>
            <a:endParaRPr lang="en-GB" sz="20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144CF1-A39D-4FA2-A7BE-FC112CBC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8925" y="3486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9550-F3D5-478A-8AAE-E4C26062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251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suffix?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72E8-8BE7-46B8-94FA-E694696D9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 suffix is a group of letters used at the end of one word to turn it into another word.</a:t>
            </a:r>
          </a:p>
          <a:p>
            <a:pPr marL="0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Here is an example to remind you</a:t>
            </a:r>
          </a:p>
          <a:p>
            <a:pPr marL="0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B11CE5-7472-43B8-9EDA-2851159EA8E1}"/>
              </a:ext>
            </a:extLst>
          </p:cNvPr>
          <p:cNvSpPr/>
          <p:nvPr/>
        </p:nvSpPr>
        <p:spPr>
          <a:xfrm>
            <a:off x="957262" y="4169963"/>
            <a:ext cx="7700963" cy="24233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this: 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+ less = useless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+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useful</a:t>
            </a:r>
          </a:p>
          <a:p>
            <a:pPr algn="ctr"/>
            <a:endParaRPr lang="en-GB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0DAC46-C961-4DC9-AF4E-2E5C199B47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7475" y="6048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5CEF-54A6-4B04-84A8-C7626562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Suffixes Beginning with Vowel letters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0A969-7DBE-4DA0-B38A-0B2F2DBAC7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6" t="27906" r="58164" b="10606"/>
          <a:stretch/>
        </p:blipFill>
        <p:spPr>
          <a:xfrm>
            <a:off x="838200" y="1867693"/>
            <a:ext cx="2743200" cy="4214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59FE95-D4E0-4AB5-8A75-94F6F2E373A4}"/>
              </a:ext>
            </a:extLst>
          </p:cNvPr>
          <p:cNvSpPr/>
          <p:nvPr/>
        </p:nvSpPr>
        <p:spPr>
          <a:xfrm>
            <a:off x="4343399" y="1867693"/>
            <a:ext cx="6229351" cy="2357438"/>
          </a:xfrm>
          <a:prstGeom prst="rect">
            <a:avLst/>
          </a:prstGeom>
          <a:solidFill>
            <a:srgbClr val="C7C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suffix is added to the end of a root - which is either a whole word or part of a word to form a new word.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DD1E2-6C79-43B5-AF95-9C1542D2AB27}"/>
              </a:ext>
            </a:extLst>
          </p:cNvPr>
          <p:cNvSpPr txBox="1"/>
          <p:nvPr/>
        </p:nvSpPr>
        <p:spPr>
          <a:xfrm>
            <a:off x="4343399" y="4402136"/>
            <a:ext cx="609361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Like this: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fame +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= famous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victory +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= victorious</a:t>
            </a:r>
          </a:p>
          <a:p>
            <a:endParaRPr lang="en-GB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3A6CD3-E443-4923-A821-5C146439F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2750" y="5430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5CEF-54A6-4B04-84A8-C7626562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Suffixes Beginning with Vowel letters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0A969-7DBE-4DA0-B38A-0B2F2DBAC7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6" t="27906" r="58164" b="10606"/>
          <a:stretch/>
        </p:blipFill>
        <p:spPr>
          <a:xfrm>
            <a:off x="838200" y="1867693"/>
            <a:ext cx="2743200" cy="4214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59FE95-D4E0-4AB5-8A75-94F6F2E373A4}"/>
              </a:ext>
            </a:extLst>
          </p:cNvPr>
          <p:cNvSpPr/>
          <p:nvPr/>
        </p:nvSpPr>
        <p:spPr>
          <a:xfrm>
            <a:off x="4300537" y="1867693"/>
            <a:ext cx="6829426" cy="3704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you can clearly tell what the root word is so we follow the usual rules for adding suffixes beginning with vowel letters. </a:t>
            </a:r>
          </a:p>
          <a:p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following slides to help with these rules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D4AD2D-4863-42F7-9CDF-E4B93A2C0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1675" y="5883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5CEF-54A6-4B04-84A8-C7626562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Suffixes Beginning with Vowel letters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0A969-7DBE-4DA0-B38A-0B2F2DBAC7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6" t="27906" r="58164" b="10606"/>
          <a:stretch/>
        </p:blipFill>
        <p:spPr>
          <a:xfrm>
            <a:off x="638175" y="2076450"/>
            <a:ext cx="2743200" cy="4214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59FE95-D4E0-4AB5-8A75-94F6F2E373A4}"/>
              </a:ext>
            </a:extLst>
          </p:cNvPr>
          <p:cNvSpPr/>
          <p:nvPr/>
        </p:nvSpPr>
        <p:spPr>
          <a:xfrm>
            <a:off x="4286249" y="1343818"/>
            <a:ext cx="6829426" cy="2413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end of a root word is dropped before adding any suffix beginning with a vowel letter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6A0C6-4BAE-452C-BDD1-FE6371057939}"/>
              </a:ext>
            </a:extLst>
          </p:cNvPr>
          <p:cNvSpPr/>
          <p:nvPr/>
        </p:nvSpPr>
        <p:spPr>
          <a:xfrm>
            <a:off x="4286249" y="4074318"/>
            <a:ext cx="7267576" cy="2413795"/>
          </a:xfrm>
          <a:prstGeom prst="rect">
            <a:avLst/>
          </a:prstGeom>
          <a:solidFill>
            <a:srgbClr val="C7C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this:</a:t>
            </a:r>
          </a:p>
          <a:p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carnivore +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carnivorous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2BB69F-F4D9-4E0E-AA4D-2D060869F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0875" y="5209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5CEF-54A6-4B04-84A8-C7626562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Suffixes Beginning with Vowel letters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0A969-7DBE-4DA0-B38A-0B2F2DBAC7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6" t="27906" r="58164" b="10606"/>
          <a:stretch/>
        </p:blipFill>
        <p:spPr>
          <a:xfrm>
            <a:off x="638175" y="2076450"/>
            <a:ext cx="2743200" cy="4214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59FE95-D4E0-4AB5-8A75-94F6F2E373A4}"/>
              </a:ext>
            </a:extLst>
          </p:cNvPr>
          <p:cNvSpPr/>
          <p:nvPr/>
        </p:nvSpPr>
        <p:spPr>
          <a:xfrm>
            <a:off x="4286249" y="1343818"/>
            <a:ext cx="6829426" cy="2413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word ends in a consonant and y, change the 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to i 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suffix -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added.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6A0C6-4BAE-452C-BDD1-FE6371057939}"/>
              </a:ext>
            </a:extLst>
          </p:cNvPr>
          <p:cNvSpPr/>
          <p:nvPr/>
        </p:nvSpPr>
        <p:spPr>
          <a:xfrm>
            <a:off x="4286249" y="4079080"/>
            <a:ext cx="6072189" cy="2413795"/>
          </a:xfrm>
          <a:prstGeom prst="rect">
            <a:avLst/>
          </a:prstGeom>
          <a:solidFill>
            <a:srgbClr val="C7C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this:</a:t>
            </a:r>
          </a:p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glory +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glorious</a:t>
            </a:r>
          </a:p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fury +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furious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0524A8-302B-426B-833B-952D6653E0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1325" y="5883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5CEF-54A6-4B04-84A8-C7626562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Suffixes Beginning with Vowel letters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0A969-7DBE-4DA0-B38A-0B2F2DBAC7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6" t="27906" r="58164" b="10606"/>
          <a:stretch/>
        </p:blipFill>
        <p:spPr>
          <a:xfrm>
            <a:off x="638175" y="2076450"/>
            <a:ext cx="2743200" cy="4214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59FE95-D4E0-4AB5-8A75-94F6F2E373A4}"/>
              </a:ext>
            </a:extLst>
          </p:cNvPr>
          <p:cNvSpPr/>
          <p:nvPr/>
        </p:nvSpPr>
        <p:spPr>
          <a:xfrm>
            <a:off x="4286249" y="1343818"/>
            <a:ext cx="6829426" cy="2413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word ends with a vowel and y keep the 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6A0C6-4BAE-452C-BDD1-FE6371057939}"/>
              </a:ext>
            </a:extLst>
          </p:cNvPr>
          <p:cNvSpPr/>
          <p:nvPr/>
        </p:nvSpPr>
        <p:spPr>
          <a:xfrm>
            <a:off x="4286249" y="4074318"/>
            <a:ext cx="6072189" cy="2216945"/>
          </a:xfrm>
          <a:prstGeom prst="rect">
            <a:avLst/>
          </a:prstGeom>
          <a:solidFill>
            <a:srgbClr val="C7C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this:</a:t>
            </a:r>
          </a:p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 +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joyous</a:t>
            </a:r>
          </a:p>
          <a:p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B1ED53-CEC7-4B6E-8473-F786F0D06D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8438" y="5457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5CEF-54A6-4B04-84A8-C7626562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Suffixes Beginning with Vowel letters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0A969-7DBE-4DA0-B38A-0B2F2DBAC7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6" t="27906" r="58164" b="10606"/>
          <a:stretch/>
        </p:blipFill>
        <p:spPr>
          <a:xfrm>
            <a:off x="638175" y="2076450"/>
            <a:ext cx="2743200" cy="4214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59FE95-D4E0-4AB5-8A75-94F6F2E373A4}"/>
              </a:ext>
            </a:extLst>
          </p:cNvPr>
          <p:cNvSpPr/>
          <p:nvPr/>
        </p:nvSpPr>
        <p:spPr>
          <a:xfrm>
            <a:off x="4286249" y="1343818"/>
            <a:ext cx="6829426" cy="2413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none of the other rules apply we just add -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onto the ending.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6A0C6-4BAE-452C-BDD1-FE6371057939}"/>
              </a:ext>
            </a:extLst>
          </p:cNvPr>
          <p:cNvSpPr/>
          <p:nvPr/>
        </p:nvSpPr>
        <p:spPr>
          <a:xfrm>
            <a:off x="4286249" y="4074318"/>
            <a:ext cx="6072189" cy="2216945"/>
          </a:xfrm>
          <a:prstGeom prst="rect">
            <a:avLst/>
          </a:prstGeom>
          <a:solidFill>
            <a:srgbClr val="C7C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this:</a:t>
            </a:r>
          </a:p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poison +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poisonous</a:t>
            </a:r>
          </a:p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 +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dangerous</a:t>
            </a:r>
          </a:p>
          <a:p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7AE44F-B27D-4C23-8A0A-6E192E99D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4933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5CEF-54A6-4B04-84A8-C7626562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282974"/>
            <a:ext cx="10515600" cy="810420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Tricky exceptions to the rule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9FE95-D4E0-4AB5-8A75-94F6F2E373A4}"/>
              </a:ext>
            </a:extLst>
          </p:cNvPr>
          <p:cNvSpPr/>
          <p:nvPr/>
        </p:nvSpPr>
        <p:spPr>
          <a:xfrm>
            <a:off x="723901" y="1055792"/>
            <a:ext cx="9077324" cy="196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Sometimes we need to apply some additional rules. Use the following information to help with these rules.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6A0C6-4BAE-452C-BDD1-FE6371057939}"/>
              </a:ext>
            </a:extLst>
          </p:cNvPr>
          <p:cNvSpPr/>
          <p:nvPr/>
        </p:nvSpPr>
        <p:spPr>
          <a:xfrm>
            <a:off x="723901" y="3322833"/>
            <a:ext cx="4862513" cy="27582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-our is changed to -or before -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added</a:t>
            </a:r>
          </a:p>
          <a:p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glamour      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glamorous</a:t>
            </a:r>
          </a:p>
          <a:p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D6ACCC-F2FE-4FF9-AE8F-11B3B8025678}"/>
              </a:ext>
            </a:extLst>
          </p:cNvPr>
          <p:cNvSpPr/>
          <p:nvPr/>
        </p:nvSpPr>
        <p:spPr>
          <a:xfrm>
            <a:off x="6096000" y="3303984"/>
            <a:ext cx="5529263" cy="31888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final e of the root word must be kept if the words ends in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courage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courageous</a:t>
            </a:r>
          </a:p>
          <a:p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5181A6-0292-44AE-92F5-DDA9453EB3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29901" y="2552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9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365</Words>
  <Application>Microsoft Office PowerPoint</Application>
  <PresentationFormat>Widescreen</PresentationFormat>
  <Paragraphs>58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What is a suffix?</vt:lpstr>
      <vt:lpstr>Adding Suffixes Beginning with Vowel letters</vt:lpstr>
      <vt:lpstr>Adding Suffixes Beginning with Vowel letters</vt:lpstr>
      <vt:lpstr>Adding Suffixes Beginning with Vowel letters</vt:lpstr>
      <vt:lpstr>Adding Suffixes Beginning with Vowel letters</vt:lpstr>
      <vt:lpstr>Adding Suffixes Beginning with Vowel letters</vt:lpstr>
      <vt:lpstr>Adding Suffixes Beginning with Vowel letters</vt:lpstr>
      <vt:lpstr>Tricky exceptions to the rule</vt:lpstr>
      <vt:lpstr>Now it’s 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7</cp:revision>
  <dcterms:created xsi:type="dcterms:W3CDTF">2021-01-15T08:57:16Z</dcterms:created>
  <dcterms:modified xsi:type="dcterms:W3CDTF">2021-01-15T09:52:53Z</dcterms:modified>
</cp:coreProperties>
</file>