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66" r:id="rId3"/>
    <p:sldId id="268" r:id="rId4"/>
    <p:sldId id="271" r:id="rId5"/>
    <p:sldId id="269" r:id="rId6"/>
    <p:sldId id="272" r:id="rId7"/>
    <p:sldId id="273" r:id="rId8"/>
    <p:sldId id="274" r:id="rId9"/>
    <p:sldId id="275"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5C8F4"/>
    <a:srgbClr val="FFEA39"/>
    <a:srgbClr val="805799"/>
    <a:srgbClr val="28235B"/>
    <a:srgbClr val="D93627"/>
    <a:srgbClr val="F366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69" d="100"/>
          <a:sy n="69" d="100"/>
        </p:scale>
        <p:origin x="1248"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23/02/2021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2D5AB-4541-4AE9-96E8-D732873C51EA}" type="slidenum">
              <a:rPr lang="en-GB" smtClean="0"/>
              <a:t>8</a:t>
            </a:fld>
            <a:endParaRPr lang="en-GB"/>
          </a:p>
        </p:txBody>
      </p:sp>
    </p:spTree>
    <p:extLst>
      <p:ext uri="{BB962C8B-B14F-4D97-AF65-F5344CB8AC3E}">
        <p14:creationId xmlns:p14="http://schemas.microsoft.com/office/powerpoint/2010/main" val="257840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23/02/2021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69277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Learning intention: to explore features of instructions.</a:t>
            </a:r>
            <a:endParaRPr lang="en-GB" sz="24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Can you remember what </a:t>
            </a:r>
            <a:r>
              <a:rPr lang="en-GB" sz="4000" dirty="0" smtClean="0">
                <a:latin typeface="Arial" panose="020B0604020202020204" pitchFamily="34" charset="0"/>
                <a:cs typeface="Arial" panose="020B0604020202020204" pitchFamily="34" charset="0"/>
              </a:rPr>
              <a:t>these </a:t>
            </a:r>
            <a:r>
              <a:rPr lang="en-GB" sz="4000" dirty="0" smtClean="0">
                <a:latin typeface="Arial" panose="020B0604020202020204" pitchFamily="34" charset="0"/>
                <a:cs typeface="Arial" panose="020B0604020202020204" pitchFamily="34" charset="0"/>
              </a:rPr>
              <a:t>features of instructions </a:t>
            </a:r>
            <a:r>
              <a:rPr lang="en-GB" sz="4000" dirty="0" smtClean="0">
                <a:latin typeface="Arial" panose="020B0604020202020204" pitchFamily="34" charset="0"/>
                <a:cs typeface="Arial" panose="020B0604020202020204" pitchFamily="34" charset="0"/>
              </a:rPr>
              <a:t>are?</a:t>
            </a:r>
            <a:endParaRPr lang="en-GB" sz="4000" dirty="0" smtClean="0">
              <a:latin typeface="Arial" panose="020B0604020202020204" pitchFamily="34" charset="0"/>
              <a:cs typeface="Arial" panose="020B0604020202020204" pitchFamily="34" charset="0"/>
            </a:endParaRPr>
          </a:p>
        </p:txBody>
      </p:sp>
      <p:sp>
        <p:nvSpPr>
          <p:cNvPr id="2" name="5-Point Star 1"/>
          <p:cNvSpPr/>
          <p:nvPr/>
        </p:nvSpPr>
        <p:spPr>
          <a:xfrm>
            <a:off x="0" y="1551707"/>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sp>
        <p:nvSpPr>
          <p:cNvPr id="3" name="Explosion 1 2"/>
          <p:cNvSpPr/>
          <p:nvPr/>
        </p:nvSpPr>
        <p:spPr>
          <a:xfrm>
            <a:off x="5632296" y="3796147"/>
            <a:ext cx="3948546" cy="3061853"/>
          </a:xfrm>
          <a:prstGeom prst="irregularSeal1">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Numbers or bullet points</a:t>
            </a:r>
            <a:endParaRPr lang="en-GB" sz="2800" b="1" dirty="0">
              <a:solidFill>
                <a:schemeClr val="tx1"/>
              </a:solidFill>
              <a:latin typeface="Arial" panose="020B0604020202020204" pitchFamily="34" charset="0"/>
              <a:cs typeface="Arial" panose="020B0604020202020204" pitchFamily="34" charset="0"/>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9095566"/>
      </p:ext>
    </p:extLst>
  </p:cSld>
  <p:clrMapOvr>
    <a:masterClrMapping/>
  </p:clrMapOvr>
  <mc:AlternateContent xmlns:mc="http://schemas.openxmlformats.org/markup-compatibility/2006">
    <mc:Choice xmlns:p14="http://schemas.microsoft.com/office/powerpoint/2010/main" Requires="p14">
      <p:transition spd="slow" p14:dur="2000" advTm="14677"/>
    </mc:Choice>
    <mc:Fallback>
      <p:transition spd="slow" advTm="1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p>
          <a:p>
            <a:endParaRPr lang="en-US" sz="4000" u="sng"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Imperative verbs: </a:t>
            </a:r>
            <a:r>
              <a:rPr lang="en-US" sz="4000" dirty="0" smtClean="0">
                <a:latin typeface="Arial" panose="020B0604020202020204" pitchFamily="34" charset="0"/>
                <a:cs typeface="Arial" panose="020B0604020202020204" pitchFamily="34" charset="0"/>
              </a:rPr>
              <a:t>bossy verbs. E.g.</a:t>
            </a:r>
          </a:p>
          <a:p>
            <a:r>
              <a:rPr lang="en-US" sz="4000" u="sng" dirty="0" smtClean="0">
                <a:latin typeface="Arial" panose="020B0604020202020204" pitchFamily="34" charset="0"/>
                <a:cs typeface="Arial" panose="020B0604020202020204" pitchFamily="34" charset="0"/>
              </a:rPr>
              <a:t>Run</a:t>
            </a:r>
            <a:r>
              <a:rPr lang="en-US" sz="4000" dirty="0" smtClean="0">
                <a:latin typeface="Arial" panose="020B0604020202020204" pitchFamily="34" charset="0"/>
                <a:cs typeface="Arial" panose="020B0604020202020204" pitchFamily="34" charset="0"/>
              </a:rPr>
              <a:t> to the shop. </a:t>
            </a:r>
            <a:r>
              <a:rPr lang="en-US" sz="4000" u="sng" dirty="0" smtClean="0">
                <a:latin typeface="Arial" panose="020B0604020202020204" pitchFamily="34" charset="0"/>
                <a:cs typeface="Arial" panose="020B0604020202020204" pitchFamily="34" charset="0"/>
              </a:rPr>
              <a:t>Get</a:t>
            </a:r>
            <a:r>
              <a:rPr lang="en-US" sz="4000" dirty="0" smtClean="0">
                <a:latin typeface="Arial" panose="020B0604020202020204" pitchFamily="34" charset="0"/>
                <a:cs typeface="Arial" panose="020B0604020202020204" pitchFamily="34" charset="0"/>
              </a:rPr>
              <a:t> a pen.</a:t>
            </a:r>
          </a:p>
          <a:p>
            <a:endParaRPr lang="en-US" sz="4000"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Numbers or bullet points: </a:t>
            </a:r>
            <a:r>
              <a:rPr lang="en-US" sz="4000" dirty="0" smtClean="0">
                <a:latin typeface="Arial" panose="020B0604020202020204" pitchFamily="34" charset="0"/>
                <a:cs typeface="Arial" panose="020B0604020202020204" pitchFamily="34" charset="0"/>
              </a:rPr>
              <a:t>instructions can be written in a list with numbers or bullet points. E.g.</a:t>
            </a:r>
          </a:p>
          <a:p>
            <a:pPr marL="742950" indent="-742950">
              <a:buAutoNum type="arabicPeriod"/>
            </a:pPr>
            <a:r>
              <a:rPr lang="en-US" sz="4000" dirty="0" smtClean="0">
                <a:latin typeface="Arial" panose="020B0604020202020204" pitchFamily="34" charset="0"/>
                <a:cs typeface="Arial" panose="020B0604020202020204" pitchFamily="34" charset="0"/>
              </a:rPr>
              <a:t>Stand up.</a:t>
            </a:r>
          </a:p>
          <a:p>
            <a:pPr marL="742950" indent="-742950">
              <a:buAutoNum type="arabicPeriod"/>
            </a:pPr>
            <a:r>
              <a:rPr lang="en-US" sz="4000" dirty="0" smtClean="0">
                <a:latin typeface="Arial" panose="020B0604020202020204" pitchFamily="34" charset="0"/>
                <a:cs typeface="Arial" panose="020B0604020202020204" pitchFamily="34" charset="0"/>
              </a:rPr>
              <a:t>Jump up high.</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242894448"/>
      </p:ext>
    </p:extLst>
  </p:cSld>
  <p:clrMapOvr>
    <a:masterClrMapping/>
  </p:clrMapOvr>
  <mc:AlternateContent xmlns:mc="http://schemas.openxmlformats.org/markup-compatibility/2006">
    <mc:Choice xmlns:p14="http://schemas.microsoft.com/office/powerpoint/2010/main" Requires="p14">
      <p:transition spd="slow" p14:dur="2000" advTm="23728"/>
    </mc:Choice>
    <mc:Fallback>
      <p:transition spd="slow" advTm="23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2554545"/>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r>
              <a:rPr lang="en-US" sz="4000" dirty="0" smtClean="0">
                <a:latin typeface="Arial" panose="020B0604020202020204" pitchFamily="34" charset="0"/>
                <a:cs typeface="Arial" panose="020B0604020202020204" pitchFamily="34" charset="0"/>
              </a:rPr>
              <a:t>: can you find the </a:t>
            </a:r>
            <a:r>
              <a:rPr lang="en-US" sz="4000" dirty="0" smtClean="0">
                <a:latin typeface="Arial" panose="020B0604020202020204" pitchFamily="34" charset="0"/>
                <a:cs typeface="Arial" panose="020B0604020202020204" pitchFamily="34" charset="0"/>
              </a:rPr>
              <a:t>imperative verbs as </a:t>
            </a:r>
            <a:r>
              <a:rPr lang="en-US" sz="4000" dirty="0" smtClean="0">
                <a:latin typeface="Arial" panose="020B0604020202020204" pitchFamily="34" charset="0"/>
                <a:cs typeface="Arial" panose="020B0604020202020204" pitchFamily="34" charset="0"/>
              </a:rPr>
              <a:t>we read the text</a:t>
            </a:r>
            <a:r>
              <a:rPr lang="en-US" sz="4000" dirty="0" smtClean="0">
                <a:latin typeface="Arial" panose="020B0604020202020204" pitchFamily="34" charset="0"/>
                <a:cs typeface="Arial" panose="020B0604020202020204" pitchFamily="34" charset="0"/>
              </a:rPr>
              <a:t>? Act out what the person in the story is telling you to do.</a:t>
            </a:r>
            <a:endParaRPr lang="en-US" sz="4000" dirty="0" smtClean="0">
              <a:latin typeface="Arial" panose="020B0604020202020204" pitchFamily="34" charset="0"/>
              <a:cs typeface="Arial" panose="020B0604020202020204" pitchFamily="34" charset="0"/>
            </a:endParaRPr>
          </a:p>
        </p:txBody>
      </p:sp>
      <p:sp>
        <p:nvSpPr>
          <p:cNvPr id="5" name="5-Point Star 4"/>
          <p:cNvSpPr/>
          <p:nvPr/>
        </p:nvSpPr>
        <p:spPr>
          <a:xfrm>
            <a:off x="0" y="2845953"/>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945857377"/>
      </p:ext>
    </p:extLst>
  </p:cSld>
  <p:clrMapOvr>
    <a:masterClrMapping/>
  </p:clrMapOvr>
  <mc:AlternateContent xmlns:mc="http://schemas.openxmlformats.org/markup-compatibility/2006">
    <mc:Choice xmlns:p14="http://schemas.microsoft.com/office/powerpoint/2010/main" Requires="p14">
      <p:transition spd="slow" p14:dur="2000" advTm="10268"/>
    </mc:Choice>
    <mc:Fallback>
      <p:transition spd="slow" advTm="10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83927" cy="679854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700318939"/>
      </p:ext>
    </p:extLst>
  </p:cSld>
  <p:clrMapOvr>
    <a:masterClrMapping/>
  </p:clrMapOvr>
  <mc:AlternateContent xmlns:mc="http://schemas.openxmlformats.org/markup-compatibility/2006" xmlns:p14="http://schemas.microsoft.com/office/powerpoint/2010/main">
    <mc:Choice Requires="p14">
      <p:transition spd="slow" p14:dur="2000" advTm="6349"/>
    </mc:Choice>
    <mc:Fallback xmlns="">
      <p:transition spd="slow" advTm="6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5351" t="21776" r="34745" b="17113"/>
          <a:stretch/>
        </p:blipFill>
        <p:spPr>
          <a:xfrm>
            <a:off x="0" y="3629"/>
            <a:ext cx="5646059" cy="3238335"/>
          </a:xfrm>
          <a:prstGeom prst="rect">
            <a:avLst/>
          </a:prstGeom>
        </p:spPr>
      </p:pic>
      <p:pic>
        <p:nvPicPr>
          <p:cNvPr id="8" name="Picture 7"/>
          <p:cNvPicPr>
            <a:picLocks noChangeAspect="1"/>
          </p:cNvPicPr>
          <p:nvPr/>
        </p:nvPicPr>
        <p:blipFill rotWithShape="1">
          <a:blip r:embed="rId5"/>
          <a:srcRect l="3399" t="20090" r="38817" b="17808"/>
          <a:stretch/>
        </p:blipFill>
        <p:spPr>
          <a:xfrm>
            <a:off x="-1" y="3241964"/>
            <a:ext cx="5646059" cy="3411615"/>
          </a:xfrm>
          <a:prstGeom prst="rect">
            <a:avLst/>
          </a:prstGeom>
        </p:spPr>
      </p:pic>
      <p:pic>
        <p:nvPicPr>
          <p:cNvPr id="9" name="Picture 8"/>
          <p:cNvPicPr>
            <a:picLocks noChangeAspect="1"/>
          </p:cNvPicPr>
          <p:nvPr/>
        </p:nvPicPr>
        <p:blipFill rotWithShape="1">
          <a:blip r:embed="rId6"/>
          <a:srcRect l="22276" t="20387" r="35303" b="18899"/>
          <a:stretch/>
        </p:blipFill>
        <p:spPr>
          <a:xfrm>
            <a:off x="5666509" y="3241964"/>
            <a:ext cx="4239491" cy="3411413"/>
          </a:xfrm>
          <a:prstGeom prst="rect">
            <a:avLst/>
          </a:prstGeom>
        </p:spPr>
      </p:pic>
      <p:pic>
        <p:nvPicPr>
          <p:cNvPr id="23" name="Audio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568838079"/>
      </p:ext>
    </p:extLst>
  </p:cSld>
  <p:clrMapOvr>
    <a:masterClrMapping/>
  </p:clrMapOvr>
  <mc:AlternateContent xmlns:mc="http://schemas.openxmlformats.org/markup-compatibility/2006" xmlns:p14="http://schemas.microsoft.com/office/powerpoint/2010/main">
    <mc:Choice Requires="p14">
      <p:transition spd="slow" p14:dur="2000" advTm="12814"/>
    </mc:Choice>
    <mc:Fallback xmlns="">
      <p:transition spd="slow" advTm="12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3201" t="20170" r="35136" b="18204"/>
          <a:stretch/>
        </p:blipFill>
        <p:spPr>
          <a:xfrm>
            <a:off x="0" y="0"/>
            <a:ext cx="5372999" cy="3018971"/>
          </a:xfrm>
          <a:prstGeom prst="rect">
            <a:avLst/>
          </a:prstGeom>
        </p:spPr>
      </p:pic>
      <p:pic>
        <p:nvPicPr>
          <p:cNvPr id="12" name="Picture 11"/>
          <p:cNvPicPr>
            <a:picLocks noChangeAspect="1"/>
          </p:cNvPicPr>
          <p:nvPr/>
        </p:nvPicPr>
        <p:blipFill rotWithShape="1">
          <a:blip r:embed="rId5"/>
          <a:srcRect l="4053" t="20549" r="35359" b="17519"/>
          <a:stretch/>
        </p:blipFill>
        <p:spPr>
          <a:xfrm>
            <a:off x="0" y="2152735"/>
            <a:ext cx="5472461" cy="3144982"/>
          </a:xfrm>
          <a:prstGeom prst="rect">
            <a:avLst/>
          </a:prstGeom>
        </p:spPr>
      </p:pic>
      <p:pic>
        <p:nvPicPr>
          <p:cNvPr id="13" name="Picture 12"/>
          <p:cNvPicPr>
            <a:picLocks noChangeAspect="1"/>
          </p:cNvPicPr>
          <p:nvPr/>
        </p:nvPicPr>
        <p:blipFill rotWithShape="1">
          <a:blip r:embed="rId6"/>
          <a:srcRect l="14780" t="19647" r="50437" b="17655"/>
          <a:stretch/>
        </p:blipFill>
        <p:spPr>
          <a:xfrm>
            <a:off x="5372999" y="2152735"/>
            <a:ext cx="4525744" cy="458651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420175430"/>
      </p:ext>
    </p:extLst>
  </p:cSld>
  <p:clrMapOvr>
    <a:masterClrMapping/>
  </p:clrMapOvr>
  <mc:AlternateContent xmlns:mc="http://schemas.openxmlformats.org/markup-compatibility/2006" xmlns:p14="http://schemas.microsoft.com/office/powerpoint/2010/main">
    <mc:Choice Requires="p14">
      <p:transition spd="slow" p14:dur="2000" advTm="15754"/>
    </mc:Choice>
    <mc:Fallback xmlns="">
      <p:transition spd="slow" advTm="15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19406" t="20188" r="50251" b="20884"/>
          <a:stretch/>
        </p:blipFill>
        <p:spPr>
          <a:xfrm>
            <a:off x="188685" y="2547257"/>
            <a:ext cx="3947886" cy="4310743"/>
          </a:xfrm>
          <a:prstGeom prst="rect">
            <a:avLst/>
          </a:prstGeom>
        </p:spPr>
      </p:pic>
      <p:pic>
        <p:nvPicPr>
          <p:cNvPr id="15" name="Picture 14"/>
          <p:cNvPicPr>
            <a:picLocks noChangeAspect="1"/>
          </p:cNvPicPr>
          <p:nvPr/>
        </p:nvPicPr>
        <p:blipFill rotWithShape="1">
          <a:blip r:embed="rId5"/>
          <a:srcRect l="17232" t="20486" r="49224" b="18403"/>
          <a:stretch/>
        </p:blipFill>
        <p:spPr>
          <a:xfrm>
            <a:off x="-1" y="0"/>
            <a:ext cx="4122057" cy="4222044"/>
          </a:xfrm>
          <a:prstGeom prst="rect">
            <a:avLst/>
          </a:prstGeom>
        </p:spPr>
      </p:pic>
      <p:pic>
        <p:nvPicPr>
          <p:cNvPr id="16" name="Picture 15"/>
          <p:cNvPicPr>
            <a:picLocks noChangeAspect="1"/>
          </p:cNvPicPr>
          <p:nvPr/>
        </p:nvPicPr>
        <p:blipFill rotWithShape="1">
          <a:blip r:embed="rId6"/>
          <a:srcRect l="2454" t="20260" r="42718" b="18286"/>
          <a:stretch/>
        </p:blipFill>
        <p:spPr>
          <a:xfrm>
            <a:off x="4122056" y="3213147"/>
            <a:ext cx="5783944" cy="3644853"/>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47838653"/>
      </p:ext>
    </p:extLst>
  </p:cSld>
  <p:clrMapOvr>
    <a:masterClrMapping/>
  </p:clrMapOvr>
  <mc:AlternateContent xmlns:mc="http://schemas.openxmlformats.org/markup-compatibility/2006" xmlns:p14="http://schemas.microsoft.com/office/powerpoint/2010/main">
    <mc:Choice Requires="p14">
      <p:transition spd="slow" p14:dur="2000" advTm="21807"/>
    </mc:Choice>
    <mc:Fallback xmlns="">
      <p:transition spd="slow" advTm="21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5"/>
          <a:srcRect l="6411" t="21081" r="35470" b="18403"/>
          <a:stretch/>
        </p:blipFill>
        <p:spPr>
          <a:xfrm>
            <a:off x="1" y="2609967"/>
            <a:ext cx="5631543" cy="3296777"/>
          </a:xfrm>
          <a:prstGeom prst="rect">
            <a:avLst/>
          </a:prstGeom>
        </p:spPr>
      </p:pic>
      <p:pic>
        <p:nvPicPr>
          <p:cNvPr id="18" name="Picture 17"/>
          <p:cNvPicPr>
            <a:picLocks noChangeAspect="1"/>
          </p:cNvPicPr>
          <p:nvPr/>
        </p:nvPicPr>
        <p:blipFill rotWithShape="1">
          <a:blip r:embed="rId6"/>
          <a:srcRect l="2925" t="20437" r="42912" b="18651"/>
          <a:stretch/>
        </p:blipFill>
        <p:spPr>
          <a:xfrm>
            <a:off x="1" y="1"/>
            <a:ext cx="5618944" cy="3552785"/>
          </a:xfrm>
          <a:prstGeom prst="rect">
            <a:avLst/>
          </a:prstGeom>
        </p:spPr>
      </p:pic>
      <p:pic>
        <p:nvPicPr>
          <p:cNvPr id="19" name="Picture 18"/>
          <p:cNvPicPr>
            <a:picLocks noChangeAspect="1"/>
          </p:cNvPicPr>
          <p:nvPr/>
        </p:nvPicPr>
        <p:blipFill rotWithShape="1">
          <a:blip r:embed="rId7"/>
          <a:srcRect l="8230" t="20437" r="45529" b="18056"/>
          <a:stretch/>
        </p:blipFill>
        <p:spPr>
          <a:xfrm>
            <a:off x="5632800" y="3662218"/>
            <a:ext cx="4273200" cy="319578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677389253"/>
      </p:ext>
    </p:extLst>
  </p:cSld>
  <p:clrMapOvr>
    <a:masterClrMapping/>
  </p:clrMapOvr>
  <mc:AlternateContent xmlns:mc="http://schemas.openxmlformats.org/markup-compatibility/2006" xmlns:p14="http://schemas.microsoft.com/office/powerpoint/2010/main">
    <mc:Choice Requires="p14">
      <p:transition spd="slow" p14:dur="2000" advTm="25843"/>
    </mc:Choice>
    <mc:Fallback xmlns="">
      <p:transition spd="slow" advTm="25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l="9709" t="20360" r="35465" b="18749"/>
          <a:stretch/>
        </p:blipFill>
        <p:spPr>
          <a:xfrm>
            <a:off x="0" y="0"/>
            <a:ext cx="5233719" cy="3267971"/>
          </a:xfrm>
          <a:prstGeom prst="rect">
            <a:avLst/>
          </a:prstGeom>
        </p:spPr>
      </p:pic>
      <p:pic>
        <p:nvPicPr>
          <p:cNvPr id="21" name="Picture 20"/>
          <p:cNvPicPr>
            <a:picLocks noChangeAspect="1"/>
          </p:cNvPicPr>
          <p:nvPr/>
        </p:nvPicPr>
        <p:blipFill rotWithShape="1">
          <a:blip r:embed="rId5"/>
          <a:srcRect l="2907" t="20251" r="52950" b="24574"/>
          <a:stretch/>
        </p:blipFill>
        <p:spPr>
          <a:xfrm>
            <a:off x="5233720" y="0"/>
            <a:ext cx="4650510" cy="3267971"/>
          </a:xfrm>
          <a:prstGeom prst="rect">
            <a:avLst/>
          </a:prstGeom>
        </p:spPr>
      </p:pic>
      <p:pic>
        <p:nvPicPr>
          <p:cNvPr id="22" name="Picture 21"/>
          <p:cNvPicPr>
            <a:picLocks noChangeAspect="1"/>
          </p:cNvPicPr>
          <p:nvPr/>
        </p:nvPicPr>
        <p:blipFill rotWithShape="1">
          <a:blip r:embed="rId6"/>
          <a:srcRect l="4387" t="20237" r="42179" b="18201"/>
          <a:stretch/>
        </p:blipFill>
        <p:spPr>
          <a:xfrm>
            <a:off x="5233719" y="3267971"/>
            <a:ext cx="4679673" cy="3031229"/>
          </a:xfrm>
          <a:prstGeom prst="rect">
            <a:avLst/>
          </a:prstGeom>
        </p:spPr>
      </p:pic>
      <p:sp>
        <p:nvSpPr>
          <p:cNvPr id="2" name="Rectangle 1"/>
          <p:cNvSpPr/>
          <p:nvPr/>
        </p:nvSpPr>
        <p:spPr>
          <a:xfrm>
            <a:off x="0" y="3373143"/>
            <a:ext cx="5233718" cy="3364447"/>
          </a:xfrm>
          <a:prstGeom prst="rect">
            <a:avLst/>
          </a:prstGeom>
        </p:spPr>
        <p:txBody>
          <a:bodyPr wrap="square">
            <a:spAutoFit/>
          </a:bodyPr>
          <a:lstStyle/>
          <a:p>
            <a:pPr>
              <a:lnSpc>
                <a:spcPct val="107000"/>
              </a:lnSpc>
              <a:spcAft>
                <a:spcPts val="800"/>
              </a:spcAft>
            </a:pPr>
            <a:r>
              <a:rPr lang="en-GB" sz="2100" dirty="0" smtClean="0">
                <a:latin typeface="Arial" panose="020B0604020202020204" pitchFamily="34" charset="0"/>
                <a:ea typeface="Calibri" panose="020F0502020204030204" pitchFamily="34" charset="0"/>
                <a:cs typeface="Arial" panose="020B0604020202020204" pitchFamily="34" charset="0"/>
              </a:rPr>
              <a:t>Inside it are three princesses. Do not trust the youngest. Walk on.</a:t>
            </a:r>
          </a:p>
          <a:p>
            <a:pPr>
              <a:lnSpc>
                <a:spcPct val="107000"/>
              </a:lnSpc>
              <a:spcAft>
                <a:spcPts val="800"/>
              </a:spcAft>
            </a:pPr>
            <a:r>
              <a:rPr lang="en-GB" sz="2100" dirty="0" smtClean="0">
                <a:latin typeface="Arial" panose="020B0604020202020204" pitchFamily="34" charset="0"/>
                <a:ea typeface="Calibri" panose="020F0502020204030204" pitchFamily="34" charset="0"/>
                <a:cs typeface="Arial" panose="020B0604020202020204" pitchFamily="34" charset="0"/>
              </a:rPr>
              <a:t>In the clearing beyond the castle the twelve months sit, warming their feet, exchanging tales. They may do favours for you, if you are polite. You may pick strawberries in December’s frost.</a:t>
            </a:r>
          </a:p>
          <a:p>
            <a:r>
              <a:rPr lang="en-GB" sz="2100" dirty="0" smtClean="0">
                <a:latin typeface="Arial" panose="020B0604020202020204" pitchFamily="34" charset="0"/>
                <a:ea typeface="Calibri" panose="020F0502020204030204" pitchFamily="34" charset="0"/>
                <a:cs typeface="Arial" panose="020B0604020202020204" pitchFamily="34" charset="0"/>
              </a:rPr>
              <a:t>Trust the wolves, but do not tell them where you are going.</a:t>
            </a:r>
            <a:endParaRPr lang="en-GB" sz="21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481759628"/>
      </p:ext>
    </p:extLst>
  </p:cSld>
  <p:clrMapOvr>
    <a:masterClrMapping/>
  </p:clrMapOvr>
  <mc:AlternateContent xmlns:mc="http://schemas.openxmlformats.org/markup-compatibility/2006" xmlns:p14="http://schemas.microsoft.com/office/powerpoint/2010/main">
    <mc:Choice Requires="p14">
      <p:transition spd="slow" p14:dur="2000" advTm="37656"/>
    </mc:Choice>
    <mc:Fallback xmlns="">
      <p:transition spd="slow" advTm="37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172</Words>
  <Application>Microsoft Office PowerPoint</Application>
  <PresentationFormat>A4 Paper (210x297 mm)</PresentationFormat>
  <Paragraphs>18</Paragraphs>
  <Slides>9</Slides>
  <Notes>1</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Thom, Shona</cp:lastModifiedBy>
  <cp:revision>63</cp:revision>
  <dcterms:created xsi:type="dcterms:W3CDTF">2021-01-12T12:51:38Z</dcterms:created>
  <dcterms:modified xsi:type="dcterms:W3CDTF">2021-02-23T12:20:42Z</dcterms:modified>
</cp:coreProperties>
</file>