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93" r:id="rId3"/>
    <p:sldId id="256" r:id="rId4"/>
    <p:sldId id="261" r:id="rId5"/>
    <p:sldId id="286" r:id="rId6"/>
    <p:sldId id="263" r:id="rId7"/>
    <p:sldId id="294" r:id="rId8"/>
    <p:sldId id="265" r:id="rId9"/>
    <p:sldId id="266" r:id="rId10"/>
    <p:sldId id="288" r:id="rId11"/>
    <p:sldId id="287" r:id="rId12"/>
    <p:sldId id="289" r:id="rId13"/>
    <p:sldId id="290" r:id="rId14"/>
    <p:sldId id="291" r:id="rId15"/>
    <p:sldId id="292" r:id="rId16"/>
    <p:sldId id="273" r:id="rId17"/>
    <p:sldId id="276" r:id="rId18"/>
    <p:sldId id="279" r:id="rId19"/>
    <p:sldId id="272" r:id="rId20"/>
    <p:sldId id="271" r:id="rId21"/>
    <p:sldId id="270" r:id="rId22"/>
    <p:sldId id="268"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414" autoAdjust="0"/>
  </p:normalViewPr>
  <p:slideViewPr>
    <p:cSldViewPr snapToGrid="0">
      <p:cViewPr varScale="1">
        <p:scale>
          <a:sx n="76" d="100"/>
          <a:sy n="76" d="100"/>
        </p:scale>
        <p:origin x="126" y="792"/>
      </p:cViewPr>
      <p:guideLst>
        <p:guide orient="horz" pos="2160"/>
        <p:guide pos="3840"/>
      </p:guideLst>
    </p:cSldViewPr>
  </p:slideViewPr>
  <p:notesTextViewPr>
    <p:cViewPr>
      <p:scale>
        <a:sx n="1" d="1"/>
        <a:sy n="1" d="1"/>
      </p:scale>
      <p:origin x="0" y="0"/>
    </p:cViewPr>
  </p:notesTextViewPr>
  <p:notesViewPr>
    <p:cSldViewPr snapToGrid="0">
      <p:cViewPr>
        <p:scale>
          <a:sx n="202" d="100"/>
          <a:sy n="202" d="100"/>
        </p:scale>
        <p:origin x="144" y="-43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13613-F419-4CB5-9CDA-53C701DD7784}" type="datetimeFigureOut">
              <a:rPr lang="en-GB" smtClean="0"/>
              <a:t>11/02/2021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7704-188D-46CC-8778-C19EAC291589}" type="slidenum">
              <a:rPr lang="en-GB" smtClean="0"/>
              <a:t>‹#›</a:t>
            </a:fld>
            <a:endParaRPr lang="en-GB" dirty="0"/>
          </a:p>
        </p:txBody>
      </p:sp>
    </p:spTree>
    <p:extLst>
      <p:ext uri="{BB962C8B-B14F-4D97-AF65-F5344CB8AC3E}">
        <p14:creationId xmlns:p14="http://schemas.microsoft.com/office/powerpoint/2010/main" val="214813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2</a:t>
            </a:fld>
            <a:endParaRPr lang="en-GB" dirty="0"/>
          </a:p>
        </p:txBody>
      </p:sp>
    </p:spTree>
    <p:extLst>
      <p:ext uri="{BB962C8B-B14F-4D97-AF65-F5344CB8AC3E}">
        <p14:creationId xmlns:p14="http://schemas.microsoft.com/office/powerpoint/2010/main" val="1121976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12</a:t>
            </a:fld>
            <a:endParaRPr lang="en-GB" dirty="0"/>
          </a:p>
        </p:txBody>
      </p:sp>
    </p:spTree>
    <p:extLst>
      <p:ext uri="{BB962C8B-B14F-4D97-AF65-F5344CB8AC3E}">
        <p14:creationId xmlns:p14="http://schemas.microsoft.com/office/powerpoint/2010/main" val="260212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13</a:t>
            </a:fld>
            <a:endParaRPr lang="en-GB" dirty="0"/>
          </a:p>
        </p:txBody>
      </p:sp>
    </p:spTree>
    <p:extLst>
      <p:ext uri="{BB962C8B-B14F-4D97-AF65-F5344CB8AC3E}">
        <p14:creationId xmlns:p14="http://schemas.microsoft.com/office/powerpoint/2010/main" val="3005061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14</a:t>
            </a:fld>
            <a:endParaRPr lang="en-GB" dirty="0"/>
          </a:p>
        </p:txBody>
      </p:sp>
    </p:spTree>
    <p:extLst>
      <p:ext uri="{BB962C8B-B14F-4D97-AF65-F5344CB8AC3E}">
        <p14:creationId xmlns:p14="http://schemas.microsoft.com/office/powerpoint/2010/main" val="217912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15</a:t>
            </a:fld>
            <a:endParaRPr lang="en-GB" dirty="0"/>
          </a:p>
        </p:txBody>
      </p:sp>
    </p:spTree>
    <p:extLst>
      <p:ext uri="{BB962C8B-B14F-4D97-AF65-F5344CB8AC3E}">
        <p14:creationId xmlns:p14="http://schemas.microsoft.com/office/powerpoint/2010/main" val="1933562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Engineers working in the underground stations</a:t>
            </a:r>
          </a:p>
        </p:txBody>
      </p:sp>
      <p:sp>
        <p:nvSpPr>
          <p:cNvPr id="4" name="Slide Number Placeholder 3"/>
          <p:cNvSpPr>
            <a:spLocks noGrp="1"/>
          </p:cNvSpPr>
          <p:nvPr>
            <p:ph type="sldNum" sz="quarter" idx="5"/>
          </p:nvPr>
        </p:nvSpPr>
        <p:spPr/>
        <p:txBody>
          <a:bodyPr/>
          <a:lstStyle/>
          <a:p>
            <a:fld id="{EBD47704-188D-46CC-8778-C19EAC291589}" type="slidenum">
              <a:rPr lang="en-GB" smtClean="0"/>
              <a:t>16</a:t>
            </a:fld>
            <a:endParaRPr lang="en-GB" dirty="0"/>
          </a:p>
        </p:txBody>
      </p:sp>
    </p:spTree>
    <p:extLst>
      <p:ext uri="{BB962C8B-B14F-4D97-AF65-F5344CB8AC3E}">
        <p14:creationId xmlns:p14="http://schemas.microsoft.com/office/powerpoint/2010/main" val="2529750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compounds there will be many hidden dangers and heavy machinery.  Can you think of any dangers</a:t>
            </a:r>
          </a:p>
        </p:txBody>
      </p:sp>
      <p:sp>
        <p:nvSpPr>
          <p:cNvPr id="4" name="Slide Number Placeholder 3"/>
          <p:cNvSpPr>
            <a:spLocks noGrp="1"/>
          </p:cNvSpPr>
          <p:nvPr>
            <p:ph type="sldNum" sz="quarter" idx="5"/>
          </p:nvPr>
        </p:nvSpPr>
        <p:spPr/>
        <p:txBody>
          <a:bodyPr/>
          <a:lstStyle/>
          <a:p>
            <a:fld id="{EBD47704-188D-46CC-8778-C19EAC291589}" type="slidenum">
              <a:rPr lang="en-GB" smtClean="0"/>
              <a:t>17</a:t>
            </a:fld>
            <a:endParaRPr lang="en-GB" dirty="0"/>
          </a:p>
        </p:txBody>
      </p:sp>
    </p:spTree>
    <p:extLst>
      <p:ext uri="{BB962C8B-B14F-4D97-AF65-F5344CB8AC3E}">
        <p14:creationId xmlns:p14="http://schemas.microsoft.com/office/powerpoint/2010/main" val="180651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our engineers </a:t>
            </a:r>
            <a:r>
              <a:rPr lang="en-GB"/>
              <a:t>where PPE  </a:t>
            </a:r>
            <a:r>
              <a:rPr lang="en-GB" dirty="0"/>
              <a:t>and are fully trained to work in these areas. We are not allowed in this area and we would be trespassing and could get in trouble with the police ,be hurt or we could be killed.</a:t>
            </a:r>
          </a:p>
        </p:txBody>
      </p:sp>
      <p:sp>
        <p:nvSpPr>
          <p:cNvPr id="4" name="Slide Number Placeholder 3"/>
          <p:cNvSpPr>
            <a:spLocks noGrp="1"/>
          </p:cNvSpPr>
          <p:nvPr>
            <p:ph type="sldNum" sz="quarter" idx="5"/>
          </p:nvPr>
        </p:nvSpPr>
        <p:spPr/>
        <p:txBody>
          <a:bodyPr/>
          <a:lstStyle/>
          <a:p>
            <a:fld id="{EBD47704-188D-46CC-8778-C19EAC291589}" type="slidenum">
              <a:rPr lang="en-GB" smtClean="0"/>
              <a:t>18</a:t>
            </a:fld>
            <a:endParaRPr lang="en-GB" dirty="0"/>
          </a:p>
        </p:txBody>
      </p:sp>
    </p:spTree>
    <p:extLst>
      <p:ext uri="{BB962C8B-B14F-4D97-AF65-F5344CB8AC3E}">
        <p14:creationId xmlns:p14="http://schemas.microsoft.com/office/powerpoint/2010/main" val="4278585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loads of CCTV Cameras </a:t>
            </a:r>
          </a:p>
        </p:txBody>
      </p:sp>
      <p:sp>
        <p:nvSpPr>
          <p:cNvPr id="4" name="Slide Number Placeholder 3"/>
          <p:cNvSpPr>
            <a:spLocks noGrp="1"/>
          </p:cNvSpPr>
          <p:nvPr>
            <p:ph type="sldNum" sz="quarter" idx="5"/>
          </p:nvPr>
        </p:nvSpPr>
        <p:spPr/>
        <p:txBody>
          <a:bodyPr/>
          <a:lstStyle/>
          <a:p>
            <a:fld id="{EBD47704-188D-46CC-8778-C19EAC291589}" type="slidenum">
              <a:rPr lang="en-GB" smtClean="0"/>
              <a:t>19</a:t>
            </a:fld>
            <a:endParaRPr lang="en-GB" dirty="0"/>
          </a:p>
        </p:txBody>
      </p:sp>
    </p:spTree>
    <p:extLst>
      <p:ext uri="{BB962C8B-B14F-4D97-AF65-F5344CB8AC3E}">
        <p14:creationId xmlns:p14="http://schemas.microsoft.com/office/powerpoint/2010/main" val="467842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Stay on the right side of the fence as short cuts could cost you your life</a:t>
            </a:r>
          </a:p>
        </p:txBody>
      </p:sp>
      <p:sp>
        <p:nvSpPr>
          <p:cNvPr id="4" name="Slide Number Placeholder 3"/>
          <p:cNvSpPr>
            <a:spLocks noGrp="1"/>
          </p:cNvSpPr>
          <p:nvPr>
            <p:ph type="sldNum" sz="quarter" idx="5"/>
          </p:nvPr>
        </p:nvSpPr>
        <p:spPr/>
        <p:txBody>
          <a:bodyPr/>
          <a:lstStyle/>
          <a:p>
            <a:fld id="{EBD47704-188D-46CC-8778-C19EAC291589}" type="slidenum">
              <a:rPr lang="en-GB" smtClean="0"/>
              <a:t>20</a:t>
            </a:fld>
            <a:endParaRPr lang="en-GB" dirty="0"/>
          </a:p>
        </p:txBody>
      </p:sp>
    </p:spTree>
    <p:extLst>
      <p:ext uri="{BB962C8B-B14F-4D97-AF65-F5344CB8AC3E}">
        <p14:creationId xmlns:p14="http://schemas.microsoft.com/office/powerpoint/2010/main" val="803080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the consequences could effect your family and friends, teachers and the emergency services.</a:t>
            </a:r>
          </a:p>
        </p:txBody>
      </p:sp>
      <p:sp>
        <p:nvSpPr>
          <p:cNvPr id="4" name="Slide Number Placeholder 3"/>
          <p:cNvSpPr>
            <a:spLocks noGrp="1"/>
          </p:cNvSpPr>
          <p:nvPr>
            <p:ph type="sldNum" sz="quarter" idx="5"/>
          </p:nvPr>
        </p:nvSpPr>
        <p:spPr/>
        <p:txBody>
          <a:bodyPr/>
          <a:lstStyle/>
          <a:p>
            <a:fld id="{EBD47704-188D-46CC-8778-C19EAC291589}" type="slidenum">
              <a:rPr lang="en-GB" smtClean="0"/>
              <a:t>21</a:t>
            </a:fld>
            <a:endParaRPr lang="en-GB" dirty="0"/>
          </a:p>
        </p:txBody>
      </p:sp>
    </p:spTree>
    <p:extLst>
      <p:ext uri="{BB962C8B-B14F-4D97-AF65-F5344CB8AC3E}">
        <p14:creationId xmlns:p14="http://schemas.microsoft.com/office/powerpoint/2010/main" val="287439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safety is very important to all of us.</a:t>
            </a:r>
          </a:p>
        </p:txBody>
      </p:sp>
      <p:sp>
        <p:nvSpPr>
          <p:cNvPr id="4" name="Slide Number Placeholder 3"/>
          <p:cNvSpPr>
            <a:spLocks noGrp="1"/>
          </p:cNvSpPr>
          <p:nvPr>
            <p:ph type="sldNum" sz="quarter" idx="10"/>
          </p:nvPr>
        </p:nvSpPr>
        <p:spPr/>
        <p:txBody>
          <a:bodyPr/>
          <a:lstStyle/>
          <a:p>
            <a:fld id="{E7C338AE-E155-46A5-A5DF-95D39908F369}" type="slidenum">
              <a:rPr lang="en-GB" smtClean="0"/>
              <a:pPr/>
              <a:t>3</a:t>
            </a:fld>
            <a:endParaRPr lang="en-GB" dirty="0"/>
          </a:p>
        </p:txBody>
      </p:sp>
    </p:spTree>
    <p:extLst>
      <p:ext uri="{BB962C8B-B14F-4D97-AF65-F5344CB8AC3E}">
        <p14:creationId xmlns:p14="http://schemas.microsoft.com/office/powerpoint/2010/main" val="158988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4</a:t>
            </a:fld>
            <a:endParaRPr lang="en-GB" dirty="0"/>
          </a:p>
        </p:txBody>
      </p:sp>
    </p:spTree>
    <p:extLst>
      <p:ext uri="{BB962C8B-B14F-4D97-AF65-F5344CB8AC3E}">
        <p14:creationId xmlns:p14="http://schemas.microsoft.com/office/powerpoint/2010/main" val="2490077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Between the 15</a:t>
            </a:r>
            <a:r>
              <a:rPr lang="en-GB" baseline="30000" dirty="0"/>
              <a:t>th</a:t>
            </a:r>
            <a:r>
              <a:rPr lang="en-GB" dirty="0"/>
              <a:t> February</a:t>
            </a:r>
          </a:p>
        </p:txBody>
      </p:sp>
      <p:sp>
        <p:nvSpPr>
          <p:cNvPr id="4" name="Slide Number Placeholder 3"/>
          <p:cNvSpPr>
            <a:spLocks noGrp="1"/>
          </p:cNvSpPr>
          <p:nvPr>
            <p:ph type="sldNum" sz="quarter" idx="5"/>
          </p:nvPr>
        </p:nvSpPr>
        <p:spPr/>
        <p:txBody>
          <a:bodyPr/>
          <a:lstStyle/>
          <a:p>
            <a:fld id="{EBD47704-188D-46CC-8778-C19EAC291589}" type="slidenum">
              <a:rPr lang="en-GB" smtClean="0"/>
              <a:t>5</a:t>
            </a:fld>
            <a:endParaRPr lang="en-GB" dirty="0"/>
          </a:p>
        </p:txBody>
      </p:sp>
    </p:spTree>
    <p:extLst>
      <p:ext uri="{BB962C8B-B14F-4D97-AF65-F5344CB8AC3E}">
        <p14:creationId xmlns:p14="http://schemas.microsoft.com/office/powerpoint/2010/main" val="280967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two weeks. service resumes on Monday 1</a:t>
            </a:r>
            <a:r>
              <a:rPr lang="en-GB" baseline="30000" dirty="0"/>
              <a:t>st</a:t>
            </a:r>
            <a:r>
              <a:rPr lang="en-GB" dirty="0"/>
              <a:t> March</a:t>
            </a:r>
          </a:p>
        </p:txBody>
      </p:sp>
      <p:sp>
        <p:nvSpPr>
          <p:cNvPr id="4" name="Slide Number Placeholder 3"/>
          <p:cNvSpPr>
            <a:spLocks noGrp="1"/>
          </p:cNvSpPr>
          <p:nvPr>
            <p:ph type="sldNum" sz="quarter" idx="5"/>
          </p:nvPr>
        </p:nvSpPr>
        <p:spPr/>
        <p:txBody>
          <a:bodyPr/>
          <a:lstStyle/>
          <a:p>
            <a:fld id="{EBD47704-188D-46CC-8778-C19EAC291589}" type="slidenum">
              <a:rPr lang="en-GB" smtClean="0"/>
              <a:t>7</a:t>
            </a:fld>
            <a:endParaRPr lang="en-GB" dirty="0"/>
          </a:p>
        </p:txBody>
      </p:sp>
    </p:spTree>
    <p:extLst>
      <p:ext uri="{BB962C8B-B14F-4D97-AF65-F5344CB8AC3E}">
        <p14:creationId xmlns:p14="http://schemas.microsoft.com/office/powerpoint/2010/main" val="1281888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engineers will be working day and night to replace the overhead lines in the busiest area (Central corridor).</a:t>
            </a:r>
          </a:p>
        </p:txBody>
      </p:sp>
      <p:sp>
        <p:nvSpPr>
          <p:cNvPr id="4" name="Slide Number Placeholder 3"/>
          <p:cNvSpPr>
            <a:spLocks noGrp="1"/>
          </p:cNvSpPr>
          <p:nvPr>
            <p:ph type="sldNum" sz="quarter" idx="5"/>
          </p:nvPr>
        </p:nvSpPr>
        <p:spPr/>
        <p:txBody>
          <a:bodyPr/>
          <a:lstStyle/>
          <a:p>
            <a:fld id="{EBD47704-188D-46CC-8778-C19EAC291589}" type="slidenum">
              <a:rPr lang="en-GB" smtClean="0"/>
              <a:t>8</a:t>
            </a:fld>
            <a:endParaRPr lang="en-GB" dirty="0"/>
          </a:p>
        </p:txBody>
      </p:sp>
    </p:spTree>
    <p:extLst>
      <p:ext uri="{BB962C8B-B14F-4D97-AF65-F5344CB8AC3E}">
        <p14:creationId xmlns:p14="http://schemas.microsoft.com/office/powerpoint/2010/main" val="146815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9</a:t>
            </a:fld>
            <a:endParaRPr lang="en-GB" dirty="0"/>
          </a:p>
        </p:txBody>
      </p:sp>
    </p:spTree>
    <p:extLst>
      <p:ext uri="{BB962C8B-B14F-4D97-AF65-F5344CB8AC3E}">
        <p14:creationId xmlns:p14="http://schemas.microsoft.com/office/powerpoint/2010/main" val="3502009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machine helps our engineers to tighten the overhead line.  We called it WIWO which stands for Wind In and Wind out.(real name is Catenary Installation Unit).</a:t>
            </a:r>
          </a:p>
        </p:txBody>
      </p:sp>
      <p:sp>
        <p:nvSpPr>
          <p:cNvPr id="4" name="Slide Number Placeholder 3"/>
          <p:cNvSpPr>
            <a:spLocks noGrp="1"/>
          </p:cNvSpPr>
          <p:nvPr>
            <p:ph type="sldNum" sz="quarter" idx="5"/>
          </p:nvPr>
        </p:nvSpPr>
        <p:spPr/>
        <p:txBody>
          <a:bodyPr/>
          <a:lstStyle/>
          <a:p>
            <a:fld id="{EBD47704-188D-46CC-8778-C19EAC291589}" type="slidenum">
              <a:rPr lang="en-GB" smtClean="0"/>
              <a:t>10</a:t>
            </a:fld>
            <a:endParaRPr lang="en-GB" dirty="0"/>
          </a:p>
        </p:txBody>
      </p:sp>
    </p:spTree>
    <p:extLst>
      <p:ext uri="{BB962C8B-B14F-4D97-AF65-F5344CB8AC3E}">
        <p14:creationId xmlns:p14="http://schemas.microsoft.com/office/powerpoint/2010/main" val="64898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11</a:t>
            </a:fld>
            <a:endParaRPr lang="en-GB" dirty="0"/>
          </a:p>
        </p:txBody>
      </p:sp>
    </p:spTree>
    <p:extLst>
      <p:ext uri="{BB962C8B-B14F-4D97-AF65-F5344CB8AC3E}">
        <p14:creationId xmlns:p14="http://schemas.microsoft.com/office/powerpoint/2010/main" val="2804778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11/02/2021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863983610"/>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11/02/2021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148466499"/>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11/02/2021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4757698"/>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0329213-2903-4A06-9931-B504A0EE3A7E}" type="slidenum">
              <a:rPr lang="en-GB" altLang="en-US"/>
              <a:pPr/>
              <a:t>‹#›</a:t>
            </a:fld>
            <a:endParaRPr lang="en-GB" altLang="en-US" dirty="0"/>
          </a:p>
        </p:txBody>
      </p:sp>
    </p:spTree>
    <p:extLst>
      <p:ext uri="{BB962C8B-B14F-4D97-AF65-F5344CB8AC3E}">
        <p14:creationId xmlns:p14="http://schemas.microsoft.com/office/powerpoint/2010/main" val="3375647740"/>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F0B80E6-60D8-4F21-8DC2-2E9667A929E4}" type="slidenum">
              <a:rPr lang="en-GB" altLang="en-US"/>
              <a:pPr/>
              <a:t>‹#›</a:t>
            </a:fld>
            <a:endParaRPr lang="en-GB" altLang="en-US" dirty="0"/>
          </a:p>
        </p:txBody>
      </p:sp>
    </p:spTree>
    <p:extLst>
      <p:ext uri="{BB962C8B-B14F-4D97-AF65-F5344CB8AC3E}">
        <p14:creationId xmlns:p14="http://schemas.microsoft.com/office/powerpoint/2010/main" val="706976160"/>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E260C91-DA34-478A-A252-460779FFEDAB}" type="slidenum">
              <a:rPr lang="en-GB" altLang="en-US"/>
              <a:pPr/>
              <a:t>‹#›</a:t>
            </a:fld>
            <a:endParaRPr lang="en-GB" altLang="en-US" dirty="0"/>
          </a:p>
        </p:txBody>
      </p:sp>
    </p:spTree>
    <p:extLst>
      <p:ext uri="{BB962C8B-B14F-4D97-AF65-F5344CB8AC3E}">
        <p14:creationId xmlns:p14="http://schemas.microsoft.com/office/powerpoint/2010/main" val="2290297194"/>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C21A8E27-99A7-497D-9997-53408E3B7D9B}" type="slidenum">
              <a:rPr lang="en-GB" altLang="en-US"/>
              <a:pPr/>
              <a:t>‹#›</a:t>
            </a:fld>
            <a:endParaRPr lang="en-GB" altLang="en-US" dirty="0"/>
          </a:p>
        </p:txBody>
      </p:sp>
    </p:spTree>
    <p:extLst>
      <p:ext uri="{BB962C8B-B14F-4D97-AF65-F5344CB8AC3E}">
        <p14:creationId xmlns:p14="http://schemas.microsoft.com/office/powerpoint/2010/main" val="1198566179"/>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9" name="Rectangle 6"/>
          <p:cNvSpPr>
            <a:spLocks noGrp="1" noChangeArrowheads="1"/>
          </p:cNvSpPr>
          <p:nvPr>
            <p:ph type="sldNum" sz="quarter" idx="12"/>
          </p:nvPr>
        </p:nvSpPr>
        <p:spPr>
          <a:ln/>
        </p:spPr>
        <p:txBody>
          <a:bodyPr/>
          <a:lstStyle>
            <a:lvl1pPr>
              <a:defRPr/>
            </a:lvl1pPr>
          </a:lstStyle>
          <a:p>
            <a:fld id="{2B21854D-28E3-4FCA-9473-4C8C57C39A2C}" type="slidenum">
              <a:rPr lang="en-GB" altLang="en-US"/>
              <a:pPr/>
              <a:t>‹#›</a:t>
            </a:fld>
            <a:endParaRPr lang="en-GB" altLang="en-US" dirty="0"/>
          </a:p>
        </p:txBody>
      </p:sp>
    </p:spTree>
    <p:extLst>
      <p:ext uri="{BB962C8B-B14F-4D97-AF65-F5344CB8AC3E}">
        <p14:creationId xmlns:p14="http://schemas.microsoft.com/office/powerpoint/2010/main" val="4027363995"/>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5" name="Rectangle 6"/>
          <p:cNvSpPr>
            <a:spLocks noGrp="1" noChangeArrowheads="1"/>
          </p:cNvSpPr>
          <p:nvPr>
            <p:ph type="sldNum" sz="quarter" idx="12"/>
          </p:nvPr>
        </p:nvSpPr>
        <p:spPr>
          <a:ln/>
        </p:spPr>
        <p:txBody>
          <a:bodyPr/>
          <a:lstStyle>
            <a:lvl1pPr>
              <a:defRPr/>
            </a:lvl1pPr>
          </a:lstStyle>
          <a:p>
            <a:fld id="{A37EBA5E-03B1-446A-85CF-542991369B7C}" type="slidenum">
              <a:rPr lang="en-GB" altLang="en-US"/>
              <a:pPr/>
              <a:t>‹#›</a:t>
            </a:fld>
            <a:endParaRPr lang="en-GB" altLang="en-US" dirty="0"/>
          </a:p>
        </p:txBody>
      </p:sp>
    </p:spTree>
    <p:extLst>
      <p:ext uri="{BB962C8B-B14F-4D97-AF65-F5344CB8AC3E}">
        <p14:creationId xmlns:p14="http://schemas.microsoft.com/office/powerpoint/2010/main" val="4055606272"/>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4" name="Rectangle 6"/>
          <p:cNvSpPr>
            <a:spLocks noGrp="1" noChangeArrowheads="1"/>
          </p:cNvSpPr>
          <p:nvPr>
            <p:ph type="sldNum" sz="quarter" idx="12"/>
          </p:nvPr>
        </p:nvSpPr>
        <p:spPr>
          <a:ln/>
        </p:spPr>
        <p:txBody>
          <a:bodyPr/>
          <a:lstStyle>
            <a:lvl1pPr>
              <a:defRPr/>
            </a:lvl1pPr>
          </a:lstStyle>
          <a:p>
            <a:fld id="{C71317B2-4587-4F71-BA8B-FB53A8BEF917}" type="slidenum">
              <a:rPr lang="en-GB" altLang="en-US"/>
              <a:pPr/>
              <a:t>‹#›</a:t>
            </a:fld>
            <a:endParaRPr lang="en-GB" altLang="en-US" dirty="0"/>
          </a:p>
        </p:txBody>
      </p:sp>
    </p:spTree>
    <p:extLst>
      <p:ext uri="{BB962C8B-B14F-4D97-AF65-F5344CB8AC3E}">
        <p14:creationId xmlns:p14="http://schemas.microsoft.com/office/powerpoint/2010/main" val="2883604117"/>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6B4FC2F-7FC1-4581-8F2B-54C5FD3979E9}" type="slidenum">
              <a:rPr lang="en-GB" altLang="en-US"/>
              <a:pPr/>
              <a:t>‹#›</a:t>
            </a:fld>
            <a:endParaRPr lang="en-GB" altLang="en-US" dirty="0"/>
          </a:p>
        </p:txBody>
      </p:sp>
    </p:spTree>
    <p:extLst>
      <p:ext uri="{BB962C8B-B14F-4D97-AF65-F5344CB8AC3E}">
        <p14:creationId xmlns:p14="http://schemas.microsoft.com/office/powerpoint/2010/main" val="1607780359"/>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11/02/2021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930836241"/>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3EEEB3F-DD0E-46B4-B547-388801508ED7}" type="slidenum">
              <a:rPr lang="en-GB" altLang="en-US"/>
              <a:pPr/>
              <a:t>‹#›</a:t>
            </a:fld>
            <a:endParaRPr lang="en-GB" altLang="en-US" dirty="0"/>
          </a:p>
        </p:txBody>
      </p:sp>
    </p:spTree>
    <p:extLst>
      <p:ext uri="{BB962C8B-B14F-4D97-AF65-F5344CB8AC3E}">
        <p14:creationId xmlns:p14="http://schemas.microsoft.com/office/powerpoint/2010/main" val="2580181843"/>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55AB3BE-2309-4737-B2CA-915F77D81AE6}" type="slidenum">
              <a:rPr lang="en-GB" altLang="en-US"/>
              <a:pPr/>
              <a:t>‹#›</a:t>
            </a:fld>
            <a:endParaRPr lang="en-GB" altLang="en-US" dirty="0"/>
          </a:p>
        </p:txBody>
      </p:sp>
    </p:spTree>
    <p:extLst>
      <p:ext uri="{BB962C8B-B14F-4D97-AF65-F5344CB8AC3E}">
        <p14:creationId xmlns:p14="http://schemas.microsoft.com/office/powerpoint/2010/main" val="2598460569"/>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BEE88D92-B5F7-4B1A-8C4D-BAEE29CC8FCF}" type="slidenum">
              <a:rPr lang="en-GB" altLang="en-US"/>
              <a:pPr/>
              <a:t>‹#›</a:t>
            </a:fld>
            <a:endParaRPr lang="en-GB" altLang="en-US" dirty="0"/>
          </a:p>
        </p:txBody>
      </p:sp>
    </p:spTree>
    <p:extLst>
      <p:ext uri="{BB962C8B-B14F-4D97-AF65-F5344CB8AC3E}">
        <p14:creationId xmlns:p14="http://schemas.microsoft.com/office/powerpoint/2010/main" val="13093117"/>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534B40-BB99-4BE8-B11B-2EB808B424D8}" type="datetimeFigureOut">
              <a:rPr lang="en-GB" smtClean="0"/>
              <a:t>11/02/2021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32007033"/>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534B40-BB99-4BE8-B11B-2EB808B424D8}" type="datetimeFigureOut">
              <a:rPr lang="en-GB" smtClean="0"/>
              <a:t>11/02/2021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60627638"/>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534B40-BB99-4BE8-B11B-2EB808B424D8}" type="datetimeFigureOut">
              <a:rPr lang="en-GB" smtClean="0"/>
              <a:t>11/02/2021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52194409"/>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534B40-BB99-4BE8-B11B-2EB808B424D8}" type="datetimeFigureOut">
              <a:rPr lang="en-GB" smtClean="0"/>
              <a:t>11/02/2021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632811204"/>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4B40-BB99-4BE8-B11B-2EB808B424D8}" type="datetimeFigureOut">
              <a:rPr lang="en-GB" smtClean="0"/>
              <a:t>11/02/2021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7133575"/>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11/02/2021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49834947"/>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11/02/2021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400693464"/>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4B40-BB99-4BE8-B11B-2EB808B424D8}" type="datetimeFigureOut">
              <a:rPr lang="en-GB" smtClean="0"/>
              <a:t>11/02/2021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30E5A-2BEF-4480-8326-7D3DEBEEBFAF}" type="slidenum">
              <a:rPr lang="en-GB" smtClean="0"/>
              <a:t>‹#›</a:t>
            </a:fld>
            <a:endParaRPr lang="en-GB" dirty="0"/>
          </a:p>
        </p:txBody>
      </p:sp>
    </p:spTree>
    <p:extLst>
      <p:ext uri="{BB962C8B-B14F-4D97-AF65-F5344CB8AC3E}">
        <p14:creationId xmlns:p14="http://schemas.microsoft.com/office/powerpoint/2010/main" val="103666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lt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lt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B2F5447-C09C-4DC5-9ADA-05B6995E52DA}" type="slidenum">
              <a:rPr lang="en-GB" altLang="en-US"/>
              <a:pPr/>
              <a:t>‹#›</a:t>
            </a:fld>
            <a:endParaRPr lang="en-GB" altLang="en-US" dirty="0"/>
          </a:p>
        </p:txBody>
      </p:sp>
    </p:spTree>
    <p:extLst>
      <p:ext uri="{BB962C8B-B14F-4D97-AF65-F5344CB8AC3E}">
        <p14:creationId xmlns:p14="http://schemas.microsoft.com/office/powerpoint/2010/main" val="541847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hyperlink" Target="https://tcatmon.com/wiki/%EC%A0%84%EA%B8%B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jpg"/><Relationship Id="rId5" Type="http://schemas.openxmlformats.org/officeDocument/2006/relationships/image" Target="../media/image16.jpeg"/><Relationship Id="rId10"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hyperlink" Target="https://creativecommons.org/licenses/by-nc-sa/3.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media" Target="../media/media12.m4a"/><Relationship Id="rId7" Type="http://schemas.openxmlformats.org/officeDocument/2006/relationships/image" Target="../media/image19.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12.m4a"/><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4.m4a"/><Relationship Id="rId7" Type="http://schemas.openxmlformats.org/officeDocument/2006/relationships/image" Target="../media/image19.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14.m4a"/></Relationships>
</file>

<file path=ppt/slides/_rels/slide1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slideLayout" Target="../slideLayouts/slideLayout7.xml"/><Relationship Id="rId7" Type="http://schemas.openxmlformats.org/officeDocument/2006/relationships/image" Target="../media/image22.png"/><Relationship Id="rId12"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emf"/><Relationship Id="rId11" Type="http://schemas.openxmlformats.org/officeDocument/2006/relationships/image" Target="../media/image26.png"/><Relationship Id="rId5" Type="http://schemas.openxmlformats.org/officeDocument/2006/relationships/image" Target="../media/image19.emf"/><Relationship Id="rId10" Type="http://schemas.openxmlformats.org/officeDocument/2006/relationships/image" Target="../media/image25.emf"/><Relationship Id="rId4" Type="http://schemas.openxmlformats.org/officeDocument/2006/relationships/notesSlide" Target="../notesSlides/notesSlide11.xml"/><Relationship Id="rId9" Type="http://schemas.openxmlformats.org/officeDocument/2006/relationships/image" Target="../media/image24.emf"/></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emf"/><Relationship Id="rId5" Type="http://schemas.openxmlformats.org/officeDocument/2006/relationships/image" Target="../media/image19.emf"/><Relationship Id="rId4" Type="http://schemas.openxmlformats.org/officeDocument/2006/relationships/notesSlide" Target="../notesSlides/notesSlide12.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6.tiff"/><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5.tiff"/><Relationship Id="rId5" Type="http://schemas.openxmlformats.org/officeDocument/2006/relationships/image" Target="../media/image3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3.jpeg"/><Relationship Id="rId5" Type="http://schemas.openxmlformats.org/officeDocument/2006/relationships/image" Target="../media/image44.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2.xml"/><Relationship Id="rId7" Type="http://schemas.openxmlformats.org/officeDocument/2006/relationships/image" Target="../media/image46.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2.jpeg"/><Relationship Id="rId5" Type="http://schemas.openxmlformats.org/officeDocument/2006/relationships/image" Target="../media/image45.jpeg"/><Relationship Id="rId4" Type="http://schemas.openxmlformats.org/officeDocument/2006/relationships/notesSlide" Target="../notesSlides/notesSlide19.xml"/><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4.tif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38400"/>
            <a:ext cx="10515600" cy="2396836"/>
          </a:xfrm>
        </p:spPr>
        <p:txBody>
          <a:bodyPr>
            <a:normAutofit fontScale="90000"/>
          </a:bodyPr>
          <a:lstStyle/>
          <a:p>
            <a:pPr algn="ctr"/>
            <a:r>
              <a:rPr lang="en-GB" u="sng" dirty="0">
                <a:latin typeface="Arial" panose="020B0604020202020204" pitchFamily="34" charset="0"/>
                <a:cs typeface="Arial" panose="020B0604020202020204" pitchFamily="34" charset="0"/>
              </a:rPr>
              <a:t>Learning intention</a:t>
            </a:r>
            <a:br>
              <a:rPr lang="en-GB" u="sng" dirty="0">
                <a:latin typeface="Arial" panose="020B0604020202020204" pitchFamily="34" charset="0"/>
                <a:cs typeface="Arial" panose="020B0604020202020204" pitchFamily="34" charset="0"/>
              </a:rPr>
            </a:br>
            <a:r>
              <a:rPr lang="en-GB" u="sng" dirty="0">
                <a:latin typeface="Arial" panose="020B0604020202020204" pitchFamily="34" charset="0"/>
                <a:cs typeface="Arial" panose="020B0604020202020204" pitchFamily="34" charset="0"/>
              </a:rPr>
              <a:t>Understand how to keep safe around Metro train lines.</a:t>
            </a:r>
            <a:br>
              <a:rPr lang="en-GB" u="sng" dirty="0">
                <a:latin typeface="Arial" panose="020B0604020202020204" pitchFamily="34" charset="0"/>
                <a:cs typeface="Arial" panose="020B0604020202020204" pitchFamily="34" charset="0"/>
              </a:rPr>
            </a:br>
            <a:endParaRPr lang="en-GB" u="sng"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FC5AF5CC-0630-4613-97EA-CAC126C3E4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8134432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08">
            <a:extLst>
              <a:ext uri="{FF2B5EF4-FFF2-40B4-BE49-F238E27FC236}">
                <a16:creationId xmlns:a16="http://schemas.microsoft.com/office/drawing/2014/main" id="{B3F59054-3394-4D87-8BD0-A28DCD47F1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erson with hat&#10;&#10;Description automatically generated">
            <a:extLst>
              <a:ext uri="{FF2B5EF4-FFF2-40B4-BE49-F238E27FC236}">
                <a16:creationId xmlns:a16="http://schemas.microsoft.com/office/drawing/2014/main" id="{CE365F26-F7FC-4390-9497-20554684E6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569"/>
          <a:stretch/>
        </p:blipFill>
        <p:spPr>
          <a:xfrm>
            <a:off x="7307762" y="-54854"/>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Picture 4">
            <a:extLst>
              <a:ext uri="{FF2B5EF4-FFF2-40B4-BE49-F238E27FC236}">
                <a16:creationId xmlns:a16="http://schemas.microsoft.com/office/drawing/2014/main" id="{1C8F7862-1D46-431F-AD86-97926512512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r="2290"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a:extLst>
              <a:ext uri="{FF2B5EF4-FFF2-40B4-BE49-F238E27FC236}">
                <a16:creationId xmlns:a16="http://schemas.microsoft.com/office/drawing/2014/main" id="{65A45A71-B869-449B-B659-BB06EA63EB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919" r="2" b="2"/>
          <a:stretch/>
        </p:blipFill>
        <p:spPr>
          <a:xfrm>
            <a:off x="3190214" y="3401568"/>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16" name="Freeform: Shape 110">
            <a:extLst>
              <a:ext uri="{FF2B5EF4-FFF2-40B4-BE49-F238E27FC236}">
                <a16:creationId xmlns:a16="http://schemas.microsoft.com/office/drawing/2014/main" id="{2FE0ABA9-CAF1-4816-837D-5F28AAA08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13" name="Freeform: Shape 112">
            <a:extLst>
              <a:ext uri="{FF2B5EF4-FFF2-40B4-BE49-F238E27FC236}">
                <a16:creationId xmlns:a16="http://schemas.microsoft.com/office/drawing/2014/main" id="{BC8B9C14-70F0-4F42-85FF-0DD3D5A58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ounded Rectangular Callout 9">
            <a:extLst>
              <a:ext uri="{FF2B5EF4-FFF2-40B4-BE49-F238E27FC236}">
                <a16:creationId xmlns:a16="http://schemas.microsoft.com/office/drawing/2014/main" id="{B2668389-A73E-4F92-A069-6B3A401E8DF6}"/>
              </a:ext>
            </a:extLst>
          </p:cNvPr>
          <p:cNvSpPr/>
          <p:nvPr/>
        </p:nvSpPr>
        <p:spPr>
          <a:xfrm>
            <a:off x="334961" y="931162"/>
            <a:ext cx="2807208" cy="3530001"/>
          </a:xfrm>
          <a:prstGeom prst="wedgeRoundRectCallout">
            <a:avLst>
              <a:gd name="adj1" fmla="val 172851"/>
              <a:gd name="adj2" fmla="val 706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92500"/>
          </a:bodyPr>
          <a:lstStyle/>
          <a:p>
            <a:pPr fontAlgn="base">
              <a:lnSpc>
                <a:spcPct val="90000"/>
              </a:lnSpc>
              <a:spcBef>
                <a:spcPct val="0"/>
              </a:spcBef>
              <a:spcAft>
                <a:spcPts val="600"/>
              </a:spcAft>
              <a:defRPr/>
            </a:pPr>
            <a:r>
              <a:rPr lang="en-US" sz="2800" dirty="0">
                <a:solidFill>
                  <a:schemeClr val="tx1"/>
                </a:solidFill>
              </a:rPr>
              <a:t>Do you know what makes the train travel so fast?  </a:t>
            </a:r>
          </a:p>
          <a:p>
            <a:pPr fontAlgn="base">
              <a:lnSpc>
                <a:spcPct val="90000"/>
              </a:lnSpc>
              <a:spcBef>
                <a:spcPct val="0"/>
              </a:spcBef>
              <a:spcAft>
                <a:spcPts val="600"/>
              </a:spcAft>
              <a:defRPr/>
            </a:pPr>
            <a:endParaRPr lang="en-US" sz="2800" dirty="0">
              <a:solidFill>
                <a:schemeClr val="tx1"/>
              </a:solidFill>
            </a:endParaRPr>
          </a:p>
          <a:p>
            <a:pPr fontAlgn="base">
              <a:lnSpc>
                <a:spcPct val="90000"/>
              </a:lnSpc>
              <a:spcBef>
                <a:spcPct val="0"/>
              </a:spcBef>
              <a:spcAft>
                <a:spcPts val="600"/>
              </a:spcAft>
              <a:defRPr/>
            </a:pPr>
            <a:r>
              <a:rPr lang="en-US" sz="2800" dirty="0">
                <a:solidFill>
                  <a:schemeClr val="tx1"/>
                </a:solidFill>
              </a:rPr>
              <a:t>The electricity in the Overhead lines.</a:t>
            </a:r>
          </a:p>
        </p:txBody>
      </p:sp>
      <p:sp>
        <p:nvSpPr>
          <p:cNvPr id="2" name="Text Box 7">
            <a:extLst>
              <a:ext uri="{FF2B5EF4-FFF2-40B4-BE49-F238E27FC236}">
                <a16:creationId xmlns:a16="http://schemas.microsoft.com/office/drawing/2014/main" id="{4CC47F84-42EB-48F0-AAFD-9100E7F39C72}"/>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sp>
        <p:nvSpPr>
          <p:cNvPr id="6" name="TextBox 5">
            <a:extLst>
              <a:ext uri="{FF2B5EF4-FFF2-40B4-BE49-F238E27FC236}">
                <a16:creationId xmlns:a16="http://schemas.microsoft.com/office/drawing/2014/main" id="{5122DEFC-1DF7-46CB-A13F-D69FA2319C06}"/>
              </a:ext>
            </a:extLst>
          </p:cNvPr>
          <p:cNvSpPr txBox="1"/>
          <p:nvPr/>
        </p:nvSpPr>
        <p:spPr>
          <a:xfrm>
            <a:off x="12816710" y="2544167"/>
            <a:ext cx="550151" cy="200055"/>
          </a:xfrm>
          <a:prstGeom prst="rect">
            <a:avLst/>
          </a:prstGeom>
          <a:solidFill>
            <a:srgbClr val="000000"/>
          </a:solidFill>
        </p:spPr>
        <p:txBody>
          <a:bodyPr wrap="none" rtlCol="0">
            <a:spAutoFit/>
          </a:bodyPr>
          <a:lstStyle/>
          <a:p>
            <a:pPr algn="r">
              <a:spcAft>
                <a:spcPts val="600"/>
              </a:spcAft>
            </a:pPr>
            <a:r>
              <a:rPr lang="en-GB" sz="700" dirty="0">
                <a:solidFill>
                  <a:srgbClr val="FFFFFF"/>
                </a:solidFill>
                <a:hlinkClick r:id="rId9" tooltip="https://creativecommons.org/licenses/by-nc-sa/3.0/">
                  <a:extLst>
                    <a:ext uri="{A12FA001-AC4F-418D-AE19-62706E023703}">
                      <ahyp:hlinkClr xmlns:ahyp="http://schemas.microsoft.com/office/drawing/2018/hyperlinkcolor" xmlns="" val="tx"/>
                    </a:ext>
                  </a:extLst>
                </a:hlinkClick>
              </a:rPr>
              <a:t> BY-SA-NC</a:t>
            </a:r>
            <a:endParaRPr lang="en-GB" sz="700" dirty="0">
              <a:solidFill>
                <a:srgbClr val="FFFFFF"/>
              </a:solidFill>
            </a:endParaRPr>
          </a:p>
        </p:txBody>
      </p:sp>
      <p:pic>
        <p:nvPicPr>
          <p:cNvPr id="3" name="Recorded Sound">
            <a:hlinkClick r:id="" action="ppaction://media"/>
            <a:extLst>
              <a:ext uri="{FF2B5EF4-FFF2-40B4-BE49-F238E27FC236}">
                <a16:creationId xmlns:a16="http://schemas.microsoft.com/office/drawing/2014/main" id="{C4D050CC-A1D5-4099-9AC7-EE58DBF772E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182406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B3C195C3-5597-40C1-AF3C-2C07568719E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5582" y="181383"/>
            <a:ext cx="9063386" cy="6218841"/>
          </a:xfrm>
          <a:prstGeom prst="rect">
            <a:avLst/>
          </a:prstGeom>
        </p:spPr>
      </p:pic>
      <p:grpSp>
        <p:nvGrpSpPr>
          <p:cNvPr id="3" name="Group 2">
            <a:extLst>
              <a:ext uri="{FF2B5EF4-FFF2-40B4-BE49-F238E27FC236}">
                <a16:creationId xmlns:a16="http://schemas.microsoft.com/office/drawing/2014/main" id="{370C5FCF-7ED4-4EDC-83DD-DFADC2C1834B}"/>
              </a:ext>
            </a:extLst>
          </p:cNvPr>
          <p:cNvGrpSpPr/>
          <p:nvPr/>
        </p:nvGrpSpPr>
        <p:grpSpPr>
          <a:xfrm>
            <a:off x="1249767" y="457776"/>
            <a:ext cx="8372268" cy="690982"/>
            <a:chOff x="0" y="504825"/>
            <a:chExt cx="9232751" cy="762000"/>
          </a:xfrm>
        </p:grpSpPr>
        <p:sp>
          <p:nvSpPr>
            <p:cNvPr id="4" name="Rectangle 3">
              <a:extLst>
                <a:ext uri="{FF2B5EF4-FFF2-40B4-BE49-F238E27FC236}">
                  <a16:creationId xmlns:a16="http://schemas.microsoft.com/office/drawing/2014/main" id="{CC5E760A-9730-440F-AEDE-31AB772990BA}"/>
                </a:ext>
              </a:extLst>
            </p:cNvPr>
            <p:cNvSpPr/>
            <p:nvPr/>
          </p:nvSpPr>
          <p:spPr>
            <a:xfrm>
              <a:off x="0" y="504825"/>
              <a:ext cx="9230519"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772DAA9C-265A-42E2-9ED7-26773D925C9A}"/>
                </a:ext>
              </a:extLst>
            </p:cNvPr>
            <p:cNvSpPr txBox="1">
              <a:spLocks/>
            </p:cNvSpPr>
            <p:nvPr/>
          </p:nvSpPr>
          <p:spPr>
            <a:xfrm>
              <a:off x="238919" y="530225"/>
              <a:ext cx="8993832" cy="730920"/>
            </a:xfrm>
            <a:prstGeom prst="rect">
              <a:avLst/>
            </a:prstGeom>
          </p:spPr>
          <p:txBody>
            <a:bodyPr vert="horz" lIns="94568" tIns="47284" rIns="94568" bIns="47284" rtlCol="0" anchor="t">
              <a:normAutofit/>
            </a:bodyPr>
            <a:lstStyle/>
            <a:p>
              <a:pPr defTabSz="945443">
                <a:spcBef>
                  <a:spcPct val="0"/>
                </a:spcBef>
                <a:defRPr/>
              </a:pPr>
              <a:r>
                <a:rPr lang="en-GB" sz="3264" b="1" dirty="0">
                  <a:solidFill>
                    <a:srgbClr val="000000"/>
                  </a:solidFill>
                  <a:latin typeface="Arial"/>
                  <a:cs typeface="Arial"/>
                </a:rPr>
                <a:t>How powerful </a:t>
              </a:r>
              <a:r>
                <a:rPr lang="en-GB" sz="3264" dirty="0">
                  <a:solidFill>
                    <a:srgbClr val="000000"/>
                  </a:solidFill>
                  <a:latin typeface="Arial"/>
                  <a:cs typeface="Arial"/>
                </a:rPr>
                <a:t>are electric overhead lines?</a:t>
              </a:r>
            </a:p>
          </p:txBody>
        </p:sp>
      </p:grpSp>
      <p:pic>
        <p:nvPicPr>
          <p:cNvPr id="6" name="Picture 5" descr="electricity-grid.jpg">
            <a:extLst>
              <a:ext uri="{FF2B5EF4-FFF2-40B4-BE49-F238E27FC236}">
                <a16:creationId xmlns:a16="http://schemas.microsoft.com/office/drawing/2014/main" id="{2108913F-965D-445D-AADC-F5A0FE564D4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9026" y="1913989"/>
            <a:ext cx="10105903" cy="3800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2">
            <a:extLst>
              <a:ext uri="{FF2B5EF4-FFF2-40B4-BE49-F238E27FC236}">
                <a16:creationId xmlns:a16="http://schemas.microsoft.com/office/drawing/2014/main" id="{10E0B414-0AC6-459E-B2CE-6B4E20CE2F20}"/>
              </a:ext>
            </a:extLst>
          </p:cNvPr>
          <p:cNvSpPr txBox="1">
            <a:spLocks/>
          </p:cNvSpPr>
          <p:nvPr/>
        </p:nvSpPr>
        <p:spPr>
          <a:xfrm>
            <a:off x="1885328" y="1919140"/>
            <a:ext cx="8370244" cy="35582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14486" algn="ctr">
              <a:buFont typeface="Arial" panose="020B0604020202020204" pitchFamily="34" charset="0"/>
              <a:buAutoNum type="alphaUcPeriod"/>
            </a:pPr>
            <a:endParaRPr lang="en-GB" sz="1995" b="1"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A</a:t>
            </a:r>
            <a:br>
              <a:rPr lang="en-GB" sz="1995" b="1" dirty="0">
                <a:solidFill>
                  <a:schemeClr val="bg1"/>
                </a:solidFill>
                <a:latin typeface="Arial"/>
                <a:cs typeface="Arial"/>
              </a:rPr>
            </a:br>
            <a:r>
              <a:rPr lang="en-GB" sz="1995" b="1" dirty="0">
                <a:solidFill>
                  <a:schemeClr val="bg1"/>
                </a:solidFill>
                <a:latin typeface="Arial"/>
                <a:cs typeface="Arial"/>
              </a:rPr>
              <a:t>100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7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C</a:t>
            </a:r>
            <a:br>
              <a:rPr lang="en-GB" sz="1995" b="1" dirty="0">
                <a:solidFill>
                  <a:schemeClr val="bg1"/>
                </a:solidFill>
                <a:latin typeface="Arial"/>
                <a:cs typeface="Arial"/>
              </a:rPr>
            </a:br>
            <a:r>
              <a:rPr lang="en-GB" sz="1995" b="1" dirty="0">
                <a:solidFill>
                  <a:schemeClr val="bg1"/>
                </a:solidFill>
                <a:latin typeface="Arial"/>
                <a:cs typeface="Arial"/>
              </a:rPr>
              <a:t>The same </a:t>
            </a:r>
            <a:r>
              <a:rPr lang="en-GB" sz="1995" dirty="0">
                <a:solidFill>
                  <a:schemeClr val="bg1"/>
                </a:solidFill>
                <a:latin typeface="Arial"/>
                <a:cs typeface="Arial"/>
              </a:rPr>
              <a:t>as the power supply in the average home</a:t>
            </a:r>
          </a:p>
        </p:txBody>
      </p:sp>
      <p:sp>
        <p:nvSpPr>
          <p:cNvPr id="8" name="Subtitle 2">
            <a:extLst>
              <a:ext uri="{FF2B5EF4-FFF2-40B4-BE49-F238E27FC236}">
                <a16:creationId xmlns:a16="http://schemas.microsoft.com/office/drawing/2014/main" id="{6D586092-FDF1-4704-8504-17F7F048FADE}"/>
              </a:ext>
            </a:extLst>
          </p:cNvPr>
          <p:cNvSpPr txBox="1">
            <a:spLocks/>
          </p:cNvSpPr>
          <p:nvPr/>
        </p:nvSpPr>
        <p:spPr>
          <a:xfrm>
            <a:off x="5957803" y="4922067"/>
            <a:ext cx="4560485" cy="792326"/>
          </a:xfrm>
          <a:prstGeom prst="rect">
            <a:avLst/>
          </a:prstGeom>
        </p:spPr>
        <p:txBody>
          <a:bodyPr vert="horz" lIns="94544" tIns="47272" rIns="94544" bIns="47272" rtlCol="0">
            <a:noAutofit/>
          </a:bodyPr>
          <a:lstStyle/>
          <a:p>
            <a:pPr defTabSz="945443">
              <a:spcBef>
                <a:spcPct val="20000"/>
              </a:spcBef>
              <a:defRPr/>
            </a:pPr>
            <a:endParaRPr lang="en-GB" sz="2086" dirty="0">
              <a:solidFill>
                <a:prstClr val="black"/>
              </a:solidFill>
              <a:latin typeface="Arial"/>
              <a:cs typeface="Arial"/>
            </a:endParaRPr>
          </a:p>
        </p:txBody>
      </p:sp>
      <p:grpSp>
        <p:nvGrpSpPr>
          <p:cNvPr id="9" name="Group 8">
            <a:extLst>
              <a:ext uri="{FF2B5EF4-FFF2-40B4-BE49-F238E27FC236}">
                <a16:creationId xmlns:a16="http://schemas.microsoft.com/office/drawing/2014/main" id="{81058C78-9B21-4069-8B9C-F7AE1418DC98}"/>
              </a:ext>
            </a:extLst>
          </p:cNvPr>
          <p:cNvGrpSpPr/>
          <p:nvPr/>
        </p:nvGrpSpPr>
        <p:grpSpPr>
          <a:xfrm>
            <a:off x="4920656" y="2277812"/>
            <a:ext cx="2789556" cy="746261"/>
            <a:chOff x="6524131" y="2779996"/>
            <a:chExt cx="3076260" cy="822960"/>
          </a:xfrm>
        </p:grpSpPr>
        <p:sp>
          <p:nvSpPr>
            <p:cNvPr id="10" name="Rectangle 9">
              <a:extLst>
                <a:ext uri="{FF2B5EF4-FFF2-40B4-BE49-F238E27FC236}">
                  <a16:creationId xmlns:a16="http://schemas.microsoft.com/office/drawing/2014/main" id="{E7A68B16-4398-4598-8322-F14F0EC27AFE}"/>
                </a:ext>
              </a:extLst>
            </p:cNvPr>
            <p:cNvSpPr/>
            <p:nvPr/>
          </p:nvSpPr>
          <p:spPr>
            <a:xfrm rot="20978811">
              <a:off x="6536992" y="2779996"/>
              <a:ext cx="3063399" cy="822960"/>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11" name="Title 1">
              <a:extLst>
                <a:ext uri="{FF2B5EF4-FFF2-40B4-BE49-F238E27FC236}">
                  <a16:creationId xmlns:a16="http://schemas.microsoft.com/office/drawing/2014/main" id="{E35E9B16-DC13-4F38-B6B5-C313418A1EA8}"/>
                </a:ext>
              </a:extLst>
            </p:cNvPr>
            <p:cNvSpPr txBox="1">
              <a:spLocks/>
            </p:cNvSpPr>
            <p:nvPr/>
          </p:nvSpPr>
          <p:spPr>
            <a:xfrm rot="20978811">
              <a:off x="6524131" y="2832053"/>
              <a:ext cx="3048000" cy="685800"/>
            </a:xfrm>
            <a:prstGeom prst="rect">
              <a:avLst/>
            </a:prstGeom>
          </p:spPr>
          <p:txBody>
            <a:bodyPr vert="horz" lIns="94568" tIns="47284" rIns="94568" bIns="47284" rtlCol="0" anchor="t">
              <a:normAutofit/>
            </a:bodyPr>
            <a:lstStyle/>
            <a:p>
              <a:pPr algn="ctr" defTabSz="945443">
                <a:spcBef>
                  <a:spcPct val="0"/>
                </a:spcBef>
                <a:defRPr/>
              </a:pPr>
              <a:r>
                <a:rPr lang="en-GB" sz="3264" dirty="0">
                  <a:solidFill>
                    <a:prstClr val="white"/>
                  </a:solidFill>
                  <a:latin typeface="Arial"/>
                  <a:cs typeface="Arial"/>
                </a:rPr>
                <a:t>7 times</a:t>
              </a:r>
            </a:p>
          </p:txBody>
        </p:sp>
      </p:grpSp>
      <p:pic>
        <p:nvPicPr>
          <p:cNvPr id="12" name="Recorded Sound">
            <a:hlinkClick r:id="" action="ppaction://media"/>
            <a:extLst>
              <a:ext uri="{FF2B5EF4-FFF2-40B4-BE49-F238E27FC236}">
                <a16:creationId xmlns:a16="http://schemas.microsoft.com/office/drawing/2014/main" id="{85379E7C-2483-4B72-BFB4-BCF82C5BE7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pic>
        <p:nvPicPr>
          <p:cNvPr id="13" name="Recorded Sound">
            <a:hlinkClick r:id="" action="ppaction://media"/>
            <a:extLst>
              <a:ext uri="{FF2B5EF4-FFF2-40B4-BE49-F238E27FC236}">
                <a16:creationId xmlns:a16="http://schemas.microsoft.com/office/drawing/2014/main" id="{A48995DF-D8FB-46D4-AB48-0C3938DD81A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5817678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64"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471" fill="hold"/>
                                        <p:tgtEl>
                                          <p:spTgt spid="13"/>
                                        </p:tgtEl>
                                      </p:cBhvr>
                                    </p:cmd>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2"/>
                </p:tgtEl>
              </p:cMediaNode>
            </p:audio>
            <p:audio>
              <p:cMediaNode vol="80000">
                <p:cTn id="1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EE4E0504-3ADE-4C1A-BA74-7E57A113A03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sp>
        <p:nvSpPr>
          <p:cNvPr id="3" name="Lightning Bolt 2">
            <a:extLst>
              <a:ext uri="{FF2B5EF4-FFF2-40B4-BE49-F238E27FC236}">
                <a16:creationId xmlns:a16="http://schemas.microsoft.com/office/drawing/2014/main" id="{6E9C7C1C-7238-48EC-89BE-15FF25853E8D}"/>
              </a:ext>
            </a:extLst>
          </p:cNvPr>
          <p:cNvSpPr/>
          <p:nvPr/>
        </p:nvSpPr>
        <p:spPr>
          <a:xfrm rot="21079467" flipH="1">
            <a:off x="1221070" y="1469007"/>
            <a:ext cx="2569047" cy="4609912"/>
          </a:xfrm>
          <a:prstGeom prst="lightningBolt">
            <a:avLst/>
          </a:prstGeom>
          <a:solidFill>
            <a:srgbClr val="FFFF00"/>
          </a:solidFill>
          <a:ln/>
          <a:effectLst>
            <a:glow rad="203200">
              <a:schemeClr val="accent2">
                <a:satMod val="175000"/>
                <a:alpha val="22000"/>
              </a:schemeClr>
            </a:glow>
            <a:outerShdw blurRad="40000" dist="23000" dir="5400000" rotWithShape="0">
              <a:srgbClr val="000000">
                <a:alpha val="35000"/>
              </a:srgbClr>
            </a:outerShdw>
          </a:effectLst>
          <a:scene3d>
            <a:camera prst="perspectiveContrastingRightFacing"/>
            <a:lightRig rig="threePt" dir="t">
              <a:rot lat="0" lon="0" rev="1200000"/>
            </a:lightRig>
          </a:scene3d>
          <a:sp3d>
            <a:bevelT w="63500" h="25400" prst="slope"/>
          </a:sp3d>
        </p:spPr>
        <p:style>
          <a:lnRef idx="0">
            <a:schemeClr val="accent2"/>
          </a:lnRef>
          <a:fillRef idx="3">
            <a:schemeClr val="accent2"/>
          </a:fillRef>
          <a:effectRef idx="3">
            <a:schemeClr val="accent2"/>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4" name="TextBox 3">
            <a:extLst>
              <a:ext uri="{FF2B5EF4-FFF2-40B4-BE49-F238E27FC236}">
                <a16:creationId xmlns:a16="http://schemas.microsoft.com/office/drawing/2014/main" id="{3F313DE3-3657-45C4-83E1-7A56A3B0EC96}"/>
              </a:ext>
            </a:extLst>
          </p:cNvPr>
          <p:cNvSpPr txBox="1"/>
          <p:nvPr/>
        </p:nvSpPr>
        <p:spPr>
          <a:xfrm>
            <a:off x="3293326" y="1425266"/>
            <a:ext cx="6524598" cy="426155"/>
          </a:xfrm>
          <a:prstGeom prst="rect">
            <a:avLst/>
          </a:prstGeom>
          <a:noFill/>
        </p:spPr>
        <p:txBody>
          <a:bodyPr wrap="square" lIns="72694" tIns="36347" rIns="72694" bIns="36347" rtlCol="0">
            <a:noAutofit/>
          </a:bodyPr>
          <a:lstStyle/>
          <a:p>
            <a:pPr defTabSz="945443"/>
            <a:r>
              <a:rPr lang="en-GB" sz="1904" b="1" dirty="0">
                <a:solidFill>
                  <a:srgbClr val="FF0000"/>
                </a:solidFill>
                <a:latin typeface="Arial"/>
                <a:cs typeface="Arial"/>
              </a:rPr>
              <a:t>A.</a:t>
            </a:r>
            <a:r>
              <a:rPr lang="en-GB" sz="1904" dirty="0">
                <a:solidFill>
                  <a:srgbClr val="FF0000"/>
                </a:solidFill>
                <a:latin typeface="Arial"/>
                <a:cs typeface="Arial"/>
              </a:rPr>
              <a:t> </a:t>
            </a:r>
            <a:r>
              <a:rPr lang="en-GB" sz="1904" dirty="0">
                <a:solidFill>
                  <a:prstClr val="black"/>
                </a:solidFill>
                <a:latin typeface="Arial"/>
                <a:cs typeface="Arial"/>
              </a:rPr>
              <a:t>A tingling or painful sensation.</a:t>
            </a:r>
          </a:p>
          <a:p>
            <a:pPr defTabSz="945443"/>
            <a:endParaRPr lang="en-GB" sz="1904" dirty="0">
              <a:solidFill>
                <a:prstClr val="black"/>
              </a:solidFill>
              <a:latin typeface="Arial"/>
              <a:cs typeface="Arial"/>
            </a:endParaRPr>
          </a:p>
          <a:p>
            <a:pPr defTabSz="945443"/>
            <a:endParaRPr lang="en-GB" sz="1904" dirty="0">
              <a:solidFill>
                <a:srgbClr val="FF0000"/>
              </a:solidFill>
              <a:latin typeface="Arial"/>
              <a:cs typeface="Arial"/>
            </a:endParaRPr>
          </a:p>
          <a:p>
            <a:pPr marL="329656" indent="-329656" defTabSz="945443"/>
            <a:endParaRPr lang="en-GB" sz="1904" dirty="0">
              <a:solidFill>
                <a:srgbClr val="FF0000"/>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p:txBody>
      </p:sp>
      <p:grpSp>
        <p:nvGrpSpPr>
          <p:cNvPr id="5" name="Group 4">
            <a:extLst>
              <a:ext uri="{FF2B5EF4-FFF2-40B4-BE49-F238E27FC236}">
                <a16:creationId xmlns:a16="http://schemas.microsoft.com/office/drawing/2014/main" id="{70EC0A5E-ADC9-40B8-9326-1551E45FAFCA}"/>
              </a:ext>
            </a:extLst>
          </p:cNvPr>
          <p:cNvGrpSpPr/>
          <p:nvPr/>
        </p:nvGrpSpPr>
        <p:grpSpPr>
          <a:xfrm>
            <a:off x="3895622" y="4611656"/>
            <a:ext cx="4799339" cy="606467"/>
            <a:chOff x="2917791" y="5085632"/>
            <a:chExt cx="5292604" cy="668798"/>
          </a:xfrm>
        </p:grpSpPr>
        <p:sp>
          <p:nvSpPr>
            <p:cNvPr id="6" name="Rectangle 5">
              <a:extLst>
                <a:ext uri="{FF2B5EF4-FFF2-40B4-BE49-F238E27FC236}">
                  <a16:creationId xmlns:a16="http://schemas.microsoft.com/office/drawing/2014/main" id="{BFC3F7B8-F55C-4B5E-A170-AF5AEED67552}"/>
                </a:ext>
              </a:extLst>
            </p:cNvPr>
            <p:cNvSpPr/>
            <p:nvPr/>
          </p:nvSpPr>
          <p:spPr>
            <a:xfrm rot="21401629">
              <a:off x="2917791" y="5085632"/>
              <a:ext cx="5292604" cy="646684"/>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7" name="Title 1">
              <a:extLst>
                <a:ext uri="{FF2B5EF4-FFF2-40B4-BE49-F238E27FC236}">
                  <a16:creationId xmlns:a16="http://schemas.microsoft.com/office/drawing/2014/main" id="{DF209377-345F-41DA-8BF2-42C105B7E84A}"/>
                </a:ext>
              </a:extLst>
            </p:cNvPr>
            <p:cNvSpPr txBox="1">
              <a:spLocks/>
            </p:cNvSpPr>
            <p:nvPr/>
          </p:nvSpPr>
          <p:spPr>
            <a:xfrm rot="21401629">
              <a:off x="3113021" y="5142773"/>
              <a:ext cx="4875668" cy="611657"/>
            </a:xfrm>
            <a:prstGeom prst="rect">
              <a:avLst/>
            </a:prstGeom>
          </p:spPr>
          <p:txBody>
            <a:bodyPr vert="horz" lIns="94568" tIns="47284" rIns="94568" bIns="47284" rtlCol="0" anchor="t">
              <a:normAutofit fontScale="85000" lnSpcReduction="10000"/>
            </a:bodyPr>
            <a:lstStyle/>
            <a:p>
              <a:pPr algn="ctr" defTabSz="945443">
                <a:spcBef>
                  <a:spcPct val="0"/>
                </a:spcBef>
                <a:defRPr/>
              </a:pPr>
              <a:r>
                <a:rPr lang="en-GB" sz="3264" b="1" dirty="0">
                  <a:solidFill>
                    <a:prstClr val="white"/>
                  </a:solidFill>
                  <a:latin typeface="Arial"/>
                  <a:cs typeface="Arial"/>
                </a:rPr>
                <a:t>Answer: </a:t>
              </a:r>
              <a:r>
                <a:rPr lang="en-GB" sz="3264" dirty="0">
                  <a:solidFill>
                    <a:prstClr val="white"/>
                  </a:solidFill>
                  <a:latin typeface="Arial"/>
                  <a:cs typeface="Arial"/>
                </a:rPr>
                <a:t>All of the above!</a:t>
              </a:r>
            </a:p>
          </p:txBody>
        </p:sp>
      </p:grpSp>
      <p:sp>
        <p:nvSpPr>
          <p:cNvPr id="8" name="Rectangle 7">
            <a:extLst>
              <a:ext uri="{FF2B5EF4-FFF2-40B4-BE49-F238E27FC236}">
                <a16:creationId xmlns:a16="http://schemas.microsoft.com/office/drawing/2014/main" id="{BE9ADBC0-D03B-46C0-B535-EDFF320AEE2E}"/>
              </a:ext>
            </a:extLst>
          </p:cNvPr>
          <p:cNvSpPr/>
          <p:nvPr/>
        </p:nvSpPr>
        <p:spPr>
          <a:xfrm>
            <a:off x="3288232" y="5583799"/>
            <a:ext cx="5811426" cy="971420"/>
          </a:xfrm>
          <a:prstGeom prst="rect">
            <a:avLst/>
          </a:prstGeom>
        </p:spPr>
        <p:txBody>
          <a:bodyPr wrap="square">
            <a:spAutoFit/>
          </a:bodyPr>
          <a:lstStyle/>
          <a:p>
            <a:pPr defTabSz="945443"/>
            <a:r>
              <a:rPr lang="en-GB" sz="1904" b="1" dirty="0">
                <a:solidFill>
                  <a:prstClr val="black"/>
                </a:solidFill>
                <a:latin typeface="Arial"/>
                <a:cs typeface="Arial"/>
              </a:rPr>
              <a:t>The effects vary depending on the electric current and frequency, but they affect the whole of the body… </a:t>
            </a:r>
          </a:p>
        </p:txBody>
      </p:sp>
      <p:sp>
        <p:nvSpPr>
          <p:cNvPr id="10" name="Rectangle 9">
            <a:extLst>
              <a:ext uri="{FF2B5EF4-FFF2-40B4-BE49-F238E27FC236}">
                <a16:creationId xmlns:a16="http://schemas.microsoft.com/office/drawing/2014/main" id="{58EA033D-5F43-4403-A5DB-DA21AD17423E}"/>
              </a:ext>
            </a:extLst>
          </p:cNvPr>
          <p:cNvSpPr/>
          <p:nvPr/>
        </p:nvSpPr>
        <p:spPr>
          <a:xfrm>
            <a:off x="3288232" y="3549141"/>
            <a:ext cx="6529693"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D. </a:t>
            </a:r>
            <a:r>
              <a:rPr lang="en-GB" sz="1904" dirty="0">
                <a:solidFill>
                  <a:prstClr val="black"/>
                </a:solidFill>
                <a:latin typeface="Arial"/>
                <a:cs typeface="Arial"/>
              </a:rPr>
              <a:t>Prolonged exposure or strong muscular contractions stop the heart. Internal organs, tissue and skin burn.</a:t>
            </a:r>
          </a:p>
        </p:txBody>
      </p:sp>
      <p:sp>
        <p:nvSpPr>
          <p:cNvPr id="11" name="Rectangle 10">
            <a:extLst>
              <a:ext uri="{FF2B5EF4-FFF2-40B4-BE49-F238E27FC236}">
                <a16:creationId xmlns:a16="http://schemas.microsoft.com/office/drawing/2014/main" id="{41CA9642-57F3-4874-8AAE-C2FD6028A8DE}"/>
              </a:ext>
            </a:extLst>
          </p:cNvPr>
          <p:cNvSpPr/>
          <p:nvPr/>
        </p:nvSpPr>
        <p:spPr>
          <a:xfrm>
            <a:off x="3288232" y="2765577"/>
            <a:ext cx="6594990"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C. </a:t>
            </a:r>
            <a:r>
              <a:rPr lang="en-GB" sz="1904" dirty="0">
                <a:solidFill>
                  <a:prstClr val="black"/>
                </a:solidFill>
                <a:latin typeface="Arial"/>
                <a:cs typeface="Arial"/>
              </a:rPr>
              <a:t>The heart ‘flutters’. Burns at entry and exit points and internal damage.</a:t>
            </a:r>
          </a:p>
        </p:txBody>
      </p:sp>
      <p:sp>
        <p:nvSpPr>
          <p:cNvPr id="12" name="Rectangle 11">
            <a:extLst>
              <a:ext uri="{FF2B5EF4-FFF2-40B4-BE49-F238E27FC236}">
                <a16:creationId xmlns:a16="http://schemas.microsoft.com/office/drawing/2014/main" id="{838E6CB2-1B4F-47CB-8824-D6D80AB3D9BC}"/>
              </a:ext>
            </a:extLst>
          </p:cNvPr>
          <p:cNvSpPr/>
          <p:nvPr/>
        </p:nvSpPr>
        <p:spPr>
          <a:xfrm>
            <a:off x="3274691" y="1965162"/>
            <a:ext cx="6608531"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B. </a:t>
            </a:r>
            <a:r>
              <a:rPr lang="en-GB" sz="1904" dirty="0">
                <a:solidFill>
                  <a:prstClr val="black"/>
                </a:solidFill>
                <a:latin typeface="Arial"/>
                <a:cs typeface="Arial"/>
              </a:rPr>
              <a:t>A painful shock, muscles contract and grip the electrical source so you’re unable to let go. </a:t>
            </a:r>
          </a:p>
        </p:txBody>
      </p:sp>
      <p:grpSp>
        <p:nvGrpSpPr>
          <p:cNvPr id="13" name="Group 12">
            <a:extLst>
              <a:ext uri="{FF2B5EF4-FFF2-40B4-BE49-F238E27FC236}">
                <a16:creationId xmlns:a16="http://schemas.microsoft.com/office/drawing/2014/main" id="{4A2AB1ED-9897-4B0D-A35F-C469A1CEA208}"/>
              </a:ext>
            </a:extLst>
          </p:cNvPr>
          <p:cNvGrpSpPr/>
          <p:nvPr/>
        </p:nvGrpSpPr>
        <p:grpSpPr>
          <a:xfrm>
            <a:off x="1249766" y="457776"/>
            <a:ext cx="8762978" cy="829181"/>
            <a:chOff x="0" y="504825"/>
            <a:chExt cx="6136407" cy="914402"/>
          </a:xfrm>
        </p:grpSpPr>
        <p:sp>
          <p:nvSpPr>
            <p:cNvPr id="14" name="Rectangle 13">
              <a:extLst>
                <a:ext uri="{FF2B5EF4-FFF2-40B4-BE49-F238E27FC236}">
                  <a16:creationId xmlns:a16="http://schemas.microsoft.com/office/drawing/2014/main" id="{C3FE90D3-C8B5-4F95-9139-456DB01C76BA}"/>
                </a:ext>
              </a:extLst>
            </p:cNvPr>
            <p:cNvSpPr/>
            <p:nvPr/>
          </p:nvSpPr>
          <p:spPr>
            <a:xfrm>
              <a:off x="0" y="504825"/>
              <a:ext cx="6136407"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5" name="Title 1">
              <a:extLst>
                <a:ext uri="{FF2B5EF4-FFF2-40B4-BE49-F238E27FC236}">
                  <a16:creationId xmlns:a16="http://schemas.microsoft.com/office/drawing/2014/main" id="{39413BB5-DA85-4DB5-B28E-0E6477584737}"/>
                </a:ext>
              </a:extLst>
            </p:cNvPr>
            <p:cNvSpPr txBox="1">
              <a:spLocks/>
            </p:cNvSpPr>
            <p:nvPr/>
          </p:nvSpPr>
          <p:spPr>
            <a:xfrm>
              <a:off x="238919" y="581027"/>
              <a:ext cx="5897488" cy="838200"/>
            </a:xfrm>
            <a:prstGeom prst="rect">
              <a:avLst/>
            </a:prstGeom>
          </p:spPr>
          <p:txBody>
            <a:bodyPr vert="horz" lIns="94544" tIns="47272" rIns="94544" bIns="47272" rtlCol="0" anchor="t">
              <a:noAutofit/>
            </a:bodyPr>
            <a:lstStyle/>
            <a:p>
              <a:pPr defTabSz="945443">
                <a:spcBef>
                  <a:spcPct val="0"/>
                </a:spcBef>
                <a:defRPr/>
              </a:pPr>
              <a:r>
                <a:rPr lang="en-GB" sz="3264" dirty="0">
                  <a:solidFill>
                    <a:srgbClr val="000000"/>
                  </a:solidFill>
                  <a:latin typeface="Arial"/>
                  <a:cs typeface="Arial"/>
                </a:rPr>
                <a:t>What happens when you </a:t>
              </a:r>
              <a:r>
                <a:rPr lang="en-GB" sz="3264" b="1" dirty="0">
                  <a:solidFill>
                    <a:srgbClr val="000000"/>
                  </a:solidFill>
                  <a:latin typeface="Arial"/>
                  <a:cs typeface="Arial"/>
                </a:rPr>
                <a:t>get electrocuted?</a:t>
              </a:r>
              <a:endParaRPr lang="en-GB" sz="3264" dirty="0">
                <a:solidFill>
                  <a:srgbClr val="000000"/>
                </a:solidFill>
                <a:latin typeface="Arial"/>
                <a:cs typeface="Arial"/>
              </a:endParaRPr>
            </a:p>
          </p:txBody>
        </p:sp>
      </p:grpSp>
      <p:pic>
        <p:nvPicPr>
          <p:cNvPr id="9" name="Recorded Sound">
            <a:hlinkClick r:id="" action="ppaction://media"/>
            <a:extLst>
              <a:ext uri="{FF2B5EF4-FFF2-40B4-BE49-F238E27FC236}">
                <a16:creationId xmlns:a16="http://schemas.microsoft.com/office/drawing/2014/main" id="{A1FD67E7-D466-46B6-B2C8-701B006FB7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16" name="Recorded Sound">
            <a:hlinkClick r:id="" action="ppaction://media"/>
            <a:extLst>
              <a:ext uri="{FF2B5EF4-FFF2-40B4-BE49-F238E27FC236}">
                <a16:creationId xmlns:a16="http://schemas.microsoft.com/office/drawing/2014/main" id="{80EA0307-D1E0-4BE1-B42F-8F6F779ADCA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5577149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55" fill="hold"/>
                                        <p:tgtEl>
                                          <p:spTgt spid="9"/>
                                        </p:tgtEl>
                                      </p:cBhvr>
                                    </p:cmd>
                                  </p:childTnLst>
                                </p:cTn>
                              </p:par>
                              <p:par>
                                <p:cTn id="7" presetID="2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par>
                                <p:cTn id="10" presetID="22" presetClass="entr" presetSubtype="1" fill="hold" grpId="0" nodeType="withEffect">
                                  <p:stCondLst>
                                    <p:cond delay="500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8" fill="hold" grpId="0" nodeType="withEffect">
                                  <p:stCondLst>
                                    <p:cond delay="50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500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500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500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6811" fill="hold"/>
                                        <p:tgtEl>
                                          <p:spTgt spid="16"/>
                                        </p:tgtEl>
                                      </p:cBhvr>
                                    </p:cmd>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400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9"/>
                </p:tgtEl>
              </p:cMediaNode>
            </p:audio>
            <p:audio>
              <p:cMediaNode vol="80000">
                <p:cTn id="34" fill="hold" display="0">
                  <p:stCondLst>
                    <p:cond delay="indefinite"/>
                  </p:stCondLst>
                  <p:endCondLst>
                    <p:cond evt="onStopAudio" delay="0">
                      <p:tgtEl>
                        <p:sldTgt/>
                      </p:tgtEl>
                    </p:cond>
                  </p:endCondLst>
                </p:cTn>
                <p:tgtEl>
                  <p:spTgt spid="16"/>
                </p:tgtEl>
              </p:cMediaNode>
            </p:audio>
          </p:childTnLst>
        </p:cTn>
      </p:par>
    </p:tnLst>
    <p:bldLst>
      <p:bldP spid="3" grpId="0" animBg="1"/>
      <p:bldP spid="4" grpId="0"/>
      <p:bldP spid="8"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19153F09-3BFF-4BDD-B2B9-19417ED747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D61ACC7-C7BF-484D-B5F1-B8736FA5CEDC}"/>
              </a:ext>
            </a:extLst>
          </p:cNvPr>
          <p:cNvGrpSpPr/>
          <p:nvPr/>
        </p:nvGrpSpPr>
        <p:grpSpPr>
          <a:xfrm>
            <a:off x="4444931" y="980070"/>
            <a:ext cx="3559762" cy="5877930"/>
            <a:chOff x="3523557" y="1080799"/>
            <a:chExt cx="3925626" cy="6482051"/>
          </a:xfrm>
        </p:grpSpPr>
        <p:pic>
          <p:nvPicPr>
            <p:cNvPr id="4" name="Picture 3">
              <a:extLst>
                <a:ext uri="{FF2B5EF4-FFF2-40B4-BE49-F238E27FC236}">
                  <a16:creationId xmlns:a16="http://schemas.microsoft.com/office/drawing/2014/main" id="{4DF6DB87-4CD3-47BC-A186-3229C6CFD4F9}"/>
                </a:ext>
              </a:extLst>
            </p:cNvPr>
            <p:cNvPicPr>
              <a:picLocks noChangeAspect="1"/>
            </p:cNvPicPr>
            <p:nvPr/>
          </p:nvPicPr>
          <p:blipFill>
            <a:blip r:embed="rId6"/>
            <a:stretch>
              <a:fillRect/>
            </a:stretch>
          </p:blipFill>
          <p:spPr>
            <a:xfrm>
              <a:off x="3901783" y="1366727"/>
              <a:ext cx="3134464" cy="5906280"/>
            </a:xfrm>
            <a:prstGeom prst="rect">
              <a:avLst/>
            </a:prstGeom>
          </p:spPr>
        </p:pic>
        <p:pic>
          <p:nvPicPr>
            <p:cNvPr id="5" name="Picture 4" descr="inners.png">
              <a:extLst>
                <a:ext uri="{FF2B5EF4-FFF2-40B4-BE49-F238E27FC236}">
                  <a16:creationId xmlns:a16="http://schemas.microsoft.com/office/drawing/2014/main" id="{C2E427E5-1D5E-4840-9710-1F9E378F7A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23557" y="1080799"/>
              <a:ext cx="3925626" cy="6482051"/>
            </a:xfrm>
            <a:prstGeom prst="rect">
              <a:avLst/>
            </a:prstGeom>
          </p:spPr>
        </p:pic>
      </p:grpSp>
      <p:sp>
        <p:nvSpPr>
          <p:cNvPr id="6" name="Title 1">
            <a:extLst>
              <a:ext uri="{FF2B5EF4-FFF2-40B4-BE49-F238E27FC236}">
                <a16:creationId xmlns:a16="http://schemas.microsoft.com/office/drawing/2014/main" id="{A2D128C9-1487-49EB-8855-37C5363BFEC7}"/>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a:solidFill>
                  <a:prstClr val="black"/>
                </a:solidFill>
                <a:latin typeface="Arial"/>
                <a:cs typeface="Arial"/>
              </a:rPr>
              <a:t>electrocuted…</a:t>
            </a:r>
          </a:p>
        </p:txBody>
      </p:sp>
      <p:grpSp>
        <p:nvGrpSpPr>
          <p:cNvPr id="7" name="Group 6">
            <a:extLst>
              <a:ext uri="{FF2B5EF4-FFF2-40B4-BE49-F238E27FC236}">
                <a16:creationId xmlns:a16="http://schemas.microsoft.com/office/drawing/2014/main" id="{6C27C7DC-9383-44F6-83D1-77467E01A87E}"/>
              </a:ext>
            </a:extLst>
          </p:cNvPr>
          <p:cNvGrpSpPr/>
          <p:nvPr/>
        </p:nvGrpSpPr>
        <p:grpSpPr>
          <a:xfrm>
            <a:off x="1693211" y="5104118"/>
            <a:ext cx="3514960" cy="715770"/>
            <a:chOff x="418351" y="5104118"/>
            <a:chExt cx="3316059" cy="715770"/>
          </a:xfrm>
        </p:grpSpPr>
        <p:sp>
          <p:nvSpPr>
            <p:cNvPr id="8" name="Rectangle 7">
              <a:extLst>
                <a:ext uri="{FF2B5EF4-FFF2-40B4-BE49-F238E27FC236}">
                  <a16:creationId xmlns:a16="http://schemas.microsoft.com/office/drawing/2014/main" id="{8B3386DA-2E8D-434F-B927-76B9FBECD14C}"/>
                </a:ext>
              </a:extLst>
            </p:cNvPr>
            <p:cNvSpPr/>
            <p:nvPr/>
          </p:nvSpPr>
          <p:spPr>
            <a:xfrm>
              <a:off x="427377" y="5104118"/>
              <a:ext cx="3307033" cy="68345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E7FBDDD9-690D-438C-A590-685F26D2CB81}"/>
                </a:ext>
              </a:extLst>
            </p:cNvPr>
            <p:cNvSpPr/>
            <p:nvPr/>
          </p:nvSpPr>
          <p:spPr>
            <a:xfrm>
              <a:off x="418351" y="5141241"/>
              <a:ext cx="3316059" cy="678647"/>
            </a:xfrm>
            <a:prstGeom prst="rect">
              <a:avLst/>
            </a:prstGeom>
          </p:spPr>
          <p:txBody>
            <a:bodyPr wrap="square">
              <a:spAutoFit/>
            </a:bodyPr>
            <a:lstStyle/>
            <a:p>
              <a:pPr algn="ctr" defTabSz="945443"/>
              <a:r>
                <a:rPr lang="en-GB" sz="1270" b="1" dirty="0">
                  <a:solidFill>
                    <a:prstClr val="black"/>
                  </a:solidFill>
                  <a:latin typeface="Arial"/>
                  <a:cs typeface="Arial"/>
                </a:rPr>
                <a:t>Electricity seeks the easiest path to the ground. Human bodies contain 70% water – a great conductor for electricity.</a:t>
              </a:r>
            </a:p>
          </p:txBody>
        </p:sp>
      </p:grpSp>
      <p:grpSp>
        <p:nvGrpSpPr>
          <p:cNvPr id="10" name="Group 9">
            <a:extLst>
              <a:ext uri="{FF2B5EF4-FFF2-40B4-BE49-F238E27FC236}">
                <a16:creationId xmlns:a16="http://schemas.microsoft.com/office/drawing/2014/main" id="{93691FE4-0D6E-4B05-9F40-66396448A61D}"/>
              </a:ext>
            </a:extLst>
          </p:cNvPr>
          <p:cNvGrpSpPr/>
          <p:nvPr/>
        </p:nvGrpSpPr>
        <p:grpSpPr>
          <a:xfrm>
            <a:off x="6528559" y="1092666"/>
            <a:ext cx="4053880" cy="1290401"/>
            <a:chOff x="4980081" y="1092666"/>
            <a:chExt cx="3824483" cy="1290401"/>
          </a:xfrm>
        </p:grpSpPr>
        <p:pic>
          <p:nvPicPr>
            <p:cNvPr id="11" name="Picture 10">
              <a:extLst>
                <a:ext uri="{FF2B5EF4-FFF2-40B4-BE49-F238E27FC236}">
                  <a16:creationId xmlns:a16="http://schemas.microsoft.com/office/drawing/2014/main" id="{4B691782-5182-4640-8263-8177AA9E4CBD}"/>
                </a:ext>
              </a:extLst>
            </p:cNvPr>
            <p:cNvPicPr>
              <a:picLocks noChangeAspect="1"/>
            </p:cNvPicPr>
            <p:nvPr/>
          </p:nvPicPr>
          <p:blipFill>
            <a:blip r:embed="rId8"/>
            <a:stretch>
              <a:fillRect/>
            </a:stretch>
          </p:blipFill>
          <p:spPr>
            <a:xfrm>
              <a:off x="6798421" y="1092666"/>
              <a:ext cx="792347" cy="792347"/>
            </a:xfrm>
            <a:prstGeom prst="rect">
              <a:avLst/>
            </a:prstGeom>
          </p:spPr>
        </p:pic>
        <p:cxnSp>
          <p:nvCxnSpPr>
            <p:cNvPr id="12" name="Straight Connector 11">
              <a:extLst>
                <a:ext uri="{FF2B5EF4-FFF2-40B4-BE49-F238E27FC236}">
                  <a16:creationId xmlns:a16="http://schemas.microsoft.com/office/drawing/2014/main" id="{32AD4358-517C-4066-B9C9-6FACDB781C0E}"/>
                </a:ext>
              </a:extLst>
            </p:cNvPr>
            <p:cNvCxnSpPr>
              <a:endCxn id="11" idx="1"/>
            </p:cNvCxnSpPr>
            <p:nvPr/>
          </p:nvCxnSpPr>
          <p:spPr>
            <a:xfrm flipV="1">
              <a:off x="4980081" y="1488840"/>
              <a:ext cx="1818340" cy="89422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E53872-0D54-431F-BD2E-C94A8487A9E9}"/>
                </a:ext>
              </a:extLst>
            </p:cNvPr>
            <p:cNvSpPr/>
            <p:nvPr/>
          </p:nvSpPr>
          <p:spPr>
            <a:xfrm>
              <a:off x="7590768" y="1140796"/>
              <a:ext cx="1213796" cy="678647"/>
            </a:xfrm>
            <a:prstGeom prst="rect">
              <a:avLst/>
            </a:prstGeom>
          </p:spPr>
          <p:txBody>
            <a:bodyPr wrap="square">
              <a:spAutoFit/>
            </a:bodyPr>
            <a:lstStyle/>
            <a:p>
              <a:pPr defTabSz="945443"/>
              <a:r>
                <a:rPr lang="en-GB" sz="1270" b="1" dirty="0">
                  <a:solidFill>
                    <a:prstClr val="black"/>
                  </a:solidFill>
                  <a:latin typeface="Arial"/>
                  <a:cs typeface="Arial"/>
                </a:rPr>
                <a:t>Lungs: </a:t>
              </a:r>
              <a:r>
                <a:rPr lang="en-GB" sz="1270" dirty="0">
                  <a:solidFill>
                    <a:prstClr val="black"/>
                  </a:solidFill>
                  <a:latin typeface="Arial"/>
                  <a:cs typeface="Arial"/>
                </a:rPr>
                <a:t>breathing </a:t>
              </a:r>
              <a:r>
                <a:rPr lang="en-US" sz="1270" dirty="0">
                  <a:solidFill>
                    <a:prstClr val="black"/>
                  </a:solidFill>
                  <a:latin typeface="Arial"/>
                  <a:cs typeface="Arial"/>
                </a:rPr>
                <a:t>is paralyzed.</a:t>
              </a:r>
              <a:r>
                <a:rPr lang="en-US" sz="997" dirty="0">
                  <a:solidFill>
                    <a:prstClr val="black"/>
                  </a:solidFill>
                  <a:latin typeface="Arial"/>
                  <a:cs typeface="Arial"/>
                </a:rPr>
                <a:t> </a:t>
              </a:r>
              <a:endParaRPr lang="en-GB" sz="997"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BC70BB24-C6B8-4B4D-BEDC-3B376785CE45}"/>
              </a:ext>
            </a:extLst>
          </p:cNvPr>
          <p:cNvGrpSpPr/>
          <p:nvPr/>
        </p:nvGrpSpPr>
        <p:grpSpPr>
          <a:xfrm>
            <a:off x="6376654" y="2653107"/>
            <a:ext cx="4362577" cy="1702020"/>
            <a:chOff x="4836772" y="2653101"/>
            <a:chExt cx="4115712" cy="1702017"/>
          </a:xfrm>
        </p:grpSpPr>
        <p:pic>
          <p:nvPicPr>
            <p:cNvPr id="15" name="Picture 14">
              <a:extLst>
                <a:ext uri="{FF2B5EF4-FFF2-40B4-BE49-F238E27FC236}">
                  <a16:creationId xmlns:a16="http://schemas.microsoft.com/office/drawing/2014/main" id="{D56F799B-9000-42A3-B4CC-DD98488DC0D9}"/>
                </a:ext>
              </a:extLst>
            </p:cNvPr>
            <p:cNvPicPr>
              <a:picLocks noChangeAspect="1"/>
            </p:cNvPicPr>
            <p:nvPr/>
          </p:nvPicPr>
          <p:blipFill>
            <a:blip r:embed="rId9"/>
            <a:stretch>
              <a:fillRect/>
            </a:stretch>
          </p:blipFill>
          <p:spPr>
            <a:xfrm>
              <a:off x="6165649" y="3528029"/>
              <a:ext cx="792347" cy="792347"/>
            </a:xfrm>
            <a:prstGeom prst="rect">
              <a:avLst/>
            </a:prstGeom>
          </p:spPr>
        </p:pic>
        <p:cxnSp>
          <p:nvCxnSpPr>
            <p:cNvPr id="16" name="Straight Connector 15">
              <a:extLst>
                <a:ext uri="{FF2B5EF4-FFF2-40B4-BE49-F238E27FC236}">
                  <a16:creationId xmlns:a16="http://schemas.microsoft.com/office/drawing/2014/main" id="{200E459C-441F-4736-A535-BDBC143CDD43}"/>
                </a:ext>
              </a:extLst>
            </p:cNvPr>
            <p:cNvCxnSpPr/>
            <p:nvPr/>
          </p:nvCxnSpPr>
          <p:spPr>
            <a:xfrm>
              <a:off x="4836772" y="2653101"/>
              <a:ext cx="1335526" cy="88157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AAFEC70-AB42-4707-9C77-E52D2CDD7CAC}"/>
                </a:ext>
              </a:extLst>
            </p:cNvPr>
            <p:cNvSpPr/>
            <p:nvPr/>
          </p:nvSpPr>
          <p:spPr>
            <a:xfrm>
              <a:off x="6971088" y="3481035"/>
              <a:ext cx="1981396" cy="874083"/>
            </a:xfrm>
            <a:prstGeom prst="rect">
              <a:avLst/>
            </a:prstGeom>
          </p:spPr>
          <p:txBody>
            <a:bodyPr wrap="square">
              <a:spAutoFit/>
            </a:bodyPr>
            <a:lstStyle/>
            <a:p>
              <a:pPr defTabSz="945443"/>
              <a:r>
                <a:rPr lang="en-GB" sz="1270" b="1" dirty="0">
                  <a:solidFill>
                    <a:prstClr val="black"/>
                  </a:solidFill>
                  <a:latin typeface="Arial"/>
                  <a:cs typeface="Arial"/>
                </a:rPr>
                <a:t>Heart:</a:t>
              </a:r>
              <a:r>
                <a:rPr lang="en-GB" sz="1270" dirty="0">
                  <a:solidFill>
                    <a:prstClr val="black"/>
                  </a:solidFill>
                  <a:latin typeface="Arial"/>
                  <a:cs typeface="Arial"/>
                </a:rPr>
                <a:t> </a:t>
              </a:r>
              <a:r>
                <a:rPr lang="en-US" sz="1270" dirty="0">
                  <a:solidFill>
                    <a:prstClr val="black"/>
                  </a:solidFill>
                  <a:latin typeface="Arial"/>
                  <a:cs typeface="Arial"/>
                </a:rPr>
                <a:t>‘flutters’ and fails to pump blood properly. Goes into cardiac arrest, resulting in death.</a:t>
              </a:r>
              <a:endParaRPr lang="en-GB" sz="1270" dirty="0">
                <a:solidFill>
                  <a:prstClr val="black"/>
                </a:solidFill>
                <a:latin typeface="Arial"/>
                <a:cs typeface="Arial"/>
              </a:endParaRPr>
            </a:p>
          </p:txBody>
        </p:sp>
      </p:grpSp>
      <p:grpSp>
        <p:nvGrpSpPr>
          <p:cNvPr id="18" name="Group 17">
            <a:extLst>
              <a:ext uri="{FF2B5EF4-FFF2-40B4-BE49-F238E27FC236}">
                <a16:creationId xmlns:a16="http://schemas.microsoft.com/office/drawing/2014/main" id="{806F7527-D9AF-4A15-BCF1-EA1A25FC0B63}"/>
              </a:ext>
            </a:extLst>
          </p:cNvPr>
          <p:cNvGrpSpPr/>
          <p:nvPr/>
        </p:nvGrpSpPr>
        <p:grpSpPr>
          <a:xfrm>
            <a:off x="1600724" y="1450866"/>
            <a:ext cx="3264144" cy="874085"/>
            <a:chOff x="331097" y="1450863"/>
            <a:chExt cx="3079436" cy="874084"/>
          </a:xfrm>
        </p:grpSpPr>
        <p:pic>
          <p:nvPicPr>
            <p:cNvPr id="19" name="Picture 18">
              <a:extLst>
                <a:ext uri="{FF2B5EF4-FFF2-40B4-BE49-F238E27FC236}">
                  <a16:creationId xmlns:a16="http://schemas.microsoft.com/office/drawing/2014/main" id="{614332F9-82EA-456E-8D10-40909212FDF9}"/>
                </a:ext>
              </a:extLst>
            </p:cNvPr>
            <p:cNvPicPr>
              <a:picLocks noChangeAspect="1"/>
            </p:cNvPicPr>
            <p:nvPr/>
          </p:nvPicPr>
          <p:blipFill>
            <a:blip r:embed="rId10"/>
            <a:stretch>
              <a:fillRect/>
            </a:stretch>
          </p:blipFill>
          <p:spPr>
            <a:xfrm>
              <a:off x="2618186" y="1487599"/>
              <a:ext cx="792347" cy="792347"/>
            </a:xfrm>
            <a:prstGeom prst="rect">
              <a:avLst/>
            </a:prstGeom>
          </p:spPr>
        </p:pic>
        <p:sp>
          <p:nvSpPr>
            <p:cNvPr id="20" name="Rectangle 19">
              <a:extLst>
                <a:ext uri="{FF2B5EF4-FFF2-40B4-BE49-F238E27FC236}">
                  <a16:creationId xmlns:a16="http://schemas.microsoft.com/office/drawing/2014/main" id="{4957CA40-BAC9-47F3-92DC-C6E341786189}"/>
                </a:ext>
              </a:extLst>
            </p:cNvPr>
            <p:cNvSpPr/>
            <p:nvPr/>
          </p:nvSpPr>
          <p:spPr>
            <a:xfrm>
              <a:off x="331097" y="1450863"/>
              <a:ext cx="2281414" cy="874084"/>
            </a:xfrm>
            <a:prstGeom prst="rect">
              <a:avLst/>
            </a:prstGeom>
          </p:spPr>
          <p:txBody>
            <a:bodyPr wrap="square">
              <a:spAutoFit/>
            </a:bodyPr>
            <a:lstStyle/>
            <a:p>
              <a:pPr algn="r" defTabSz="945443"/>
              <a:r>
                <a:rPr lang="en-GB" sz="1270" b="1" dirty="0">
                  <a:solidFill>
                    <a:prstClr val="black"/>
                  </a:solidFill>
                  <a:latin typeface="Arial"/>
                  <a:cs typeface="Arial"/>
                </a:rPr>
                <a:t>Hands, heels, head</a:t>
              </a:r>
              <a:r>
                <a:rPr lang="en-GB" sz="1270" dirty="0">
                  <a:solidFill>
                    <a:prstClr val="black"/>
                  </a:solidFill>
                  <a:latin typeface="Arial"/>
                  <a:cs typeface="Arial"/>
                </a:rPr>
                <a:t>: </a:t>
              </a:r>
              <a:r>
                <a:rPr lang="en-US" sz="1270" dirty="0">
                  <a:solidFill>
                    <a:prstClr val="black"/>
                  </a:solidFill>
                  <a:latin typeface="Arial"/>
                  <a:cs typeface="Arial"/>
                </a:rPr>
                <a:t>points of contact with the electrical source and the ground receive the most severe burns.</a:t>
              </a:r>
              <a:endParaRPr lang="en-GB" sz="1270" dirty="0">
                <a:solidFill>
                  <a:prstClr val="black"/>
                </a:solidFill>
                <a:latin typeface="Arial"/>
                <a:cs typeface="Arial"/>
              </a:endParaRPr>
            </a:p>
          </p:txBody>
        </p:sp>
      </p:grpSp>
      <p:grpSp>
        <p:nvGrpSpPr>
          <p:cNvPr id="21" name="Group 20">
            <a:extLst>
              <a:ext uri="{FF2B5EF4-FFF2-40B4-BE49-F238E27FC236}">
                <a16:creationId xmlns:a16="http://schemas.microsoft.com/office/drawing/2014/main" id="{1AD1241A-1B38-4D23-AC47-BC7D75A7629F}"/>
              </a:ext>
            </a:extLst>
          </p:cNvPr>
          <p:cNvGrpSpPr/>
          <p:nvPr/>
        </p:nvGrpSpPr>
        <p:grpSpPr>
          <a:xfrm>
            <a:off x="4590418" y="1092667"/>
            <a:ext cx="2082364" cy="5714603"/>
            <a:chOff x="3125017" y="1092666"/>
            <a:chExt cx="1964529" cy="5714603"/>
          </a:xfrm>
        </p:grpSpPr>
        <p:sp>
          <p:nvSpPr>
            <p:cNvPr id="22" name="Oval 21">
              <a:extLst>
                <a:ext uri="{FF2B5EF4-FFF2-40B4-BE49-F238E27FC236}">
                  <a16:creationId xmlns:a16="http://schemas.microsoft.com/office/drawing/2014/main" id="{EB6FC402-3507-49AA-AFF3-B71AD360913E}"/>
                </a:ext>
              </a:extLst>
            </p:cNvPr>
            <p:cNvSpPr/>
            <p:nvPr/>
          </p:nvSpPr>
          <p:spPr>
            <a:xfrm>
              <a:off x="3125017" y="3534678"/>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23" name="Oval 22">
              <a:extLst>
                <a:ext uri="{FF2B5EF4-FFF2-40B4-BE49-F238E27FC236}">
                  <a16:creationId xmlns:a16="http://schemas.microsoft.com/office/drawing/2014/main" id="{9E6ABC64-9E0B-4A17-AD21-AD5BAD12CE80}"/>
                </a:ext>
              </a:extLst>
            </p:cNvPr>
            <p:cNvSpPr/>
            <p:nvPr/>
          </p:nvSpPr>
          <p:spPr>
            <a:xfrm>
              <a:off x="4175792" y="1092666"/>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24" name="Oval 23">
              <a:extLst>
                <a:ext uri="{FF2B5EF4-FFF2-40B4-BE49-F238E27FC236}">
                  <a16:creationId xmlns:a16="http://schemas.microsoft.com/office/drawing/2014/main" id="{0D011934-AADA-4F49-938D-C8E894338BFB}"/>
                </a:ext>
              </a:extLst>
            </p:cNvPr>
            <p:cNvSpPr/>
            <p:nvPr/>
          </p:nvSpPr>
          <p:spPr>
            <a:xfrm>
              <a:off x="3836579" y="5893515"/>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grpSp>
        <p:nvGrpSpPr>
          <p:cNvPr id="25" name="Group 24">
            <a:extLst>
              <a:ext uri="{FF2B5EF4-FFF2-40B4-BE49-F238E27FC236}">
                <a16:creationId xmlns:a16="http://schemas.microsoft.com/office/drawing/2014/main" id="{0E8C550F-D8DE-460B-ACFE-42FDB25A0CC7}"/>
              </a:ext>
            </a:extLst>
          </p:cNvPr>
          <p:cNvGrpSpPr/>
          <p:nvPr/>
        </p:nvGrpSpPr>
        <p:grpSpPr>
          <a:xfrm>
            <a:off x="1584064" y="1489909"/>
            <a:ext cx="4669317" cy="5340747"/>
            <a:chOff x="315381" y="1489908"/>
            <a:chExt cx="4405094" cy="5340747"/>
          </a:xfrm>
        </p:grpSpPr>
        <p:sp>
          <p:nvSpPr>
            <p:cNvPr id="26" name="Rectangle 25">
              <a:extLst>
                <a:ext uri="{FF2B5EF4-FFF2-40B4-BE49-F238E27FC236}">
                  <a16:creationId xmlns:a16="http://schemas.microsoft.com/office/drawing/2014/main" id="{6F89798C-653F-46F0-8DA4-31DB3473D4A3}"/>
                </a:ext>
              </a:extLst>
            </p:cNvPr>
            <p:cNvSpPr/>
            <p:nvPr/>
          </p:nvSpPr>
          <p:spPr>
            <a:xfrm>
              <a:off x="315381" y="2692367"/>
              <a:ext cx="3208549" cy="678647"/>
            </a:xfrm>
            <a:prstGeom prst="rect">
              <a:avLst/>
            </a:prstGeom>
          </p:spPr>
          <p:txBody>
            <a:bodyPr wrap="square">
              <a:spAutoFit/>
            </a:bodyPr>
            <a:lstStyle/>
            <a:p>
              <a:pPr algn="r" defTabSz="945443"/>
              <a:r>
                <a:rPr lang="en-GB" sz="1270" b="1" dirty="0">
                  <a:solidFill>
                    <a:prstClr val="black"/>
                  </a:solidFill>
                  <a:latin typeface="Arial"/>
                  <a:cs typeface="Arial"/>
                </a:rPr>
                <a:t>Nervous system: </a:t>
              </a:r>
              <a:r>
                <a:rPr lang="en-GB" sz="1270" dirty="0">
                  <a:solidFill>
                    <a:prstClr val="black"/>
                  </a:solidFill>
                  <a:latin typeface="Arial"/>
                  <a:cs typeface="Arial"/>
                </a:rPr>
                <a:t>disrupts the </a:t>
              </a:r>
              <a:r>
                <a:rPr lang="en-US" sz="1270" dirty="0">
                  <a:solidFill>
                    <a:prstClr val="black"/>
                  </a:solidFill>
                  <a:latin typeface="Arial"/>
                  <a:cs typeface="Arial"/>
                </a:rPr>
                <a:t>tiny electrical impulses that enable you to sense, move, think, respond and remember.</a:t>
              </a:r>
            </a:p>
          </p:txBody>
        </p:sp>
        <p:pic>
          <p:nvPicPr>
            <p:cNvPr id="27" name="Picture 26" descr="nerves.png">
              <a:extLst>
                <a:ext uri="{FF2B5EF4-FFF2-40B4-BE49-F238E27FC236}">
                  <a16:creationId xmlns:a16="http://schemas.microsoft.com/office/drawing/2014/main" id="{4722A64C-29C4-4C7E-B02A-83001B48F0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78734">
              <a:off x="3492516" y="1489908"/>
              <a:ext cx="1227959" cy="5340747"/>
            </a:xfrm>
            <a:prstGeom prst="rect">
              <a:avLst/>
            </a:prstGeom>
          </p:spPr>
        </p:pic>
      </p:grpSp>
      <p:pic>
        <p:nvPicPr>
          <p:cNvPr id="28" name="Recorded Sound">
            <a:hlinkClick r:id="" action="ppaction://media"/>
            <a:extLst>
              <a:ext uri="{FF2B5EF4-FFF2-40B4-BE49-F238E27FC236}">
                <a16:creationId xmlns:a16="http://schemas.microsoft.com/office/drawing/2014/main" id="{AD40EE87-CDB9-4735-BB62-F2005D3D0D5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276825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7" fill="hold"/>
                                        <p:tgtEl>
                                          <p:spTgt spid="28"/>
                                        </p:tgtEl>
                                      </p:cBhvr>
                                    </p:cmd>
                                  </p:childTnLst>
                                </p:cTn>
                              </p:par>
                              <p:par>
                                <p:cTn id="7" presetID="2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par>
                                <p:cTn id="10" presetID="1" presetClass="entr" presetSubtype="0" fill="hold" nodeType="withEffect">
                                  <p:stCondLst>
                                    <p:cond delay="5000"/>
                                  </p:stCondLst>
                                  <p:childTnLst>
                                    <p:set>
                                      <p:cBhvr>
                                        <p:cTn id="11" dur="1" fill="hold">
                                          <p:stCondLst>
                                            <p:cond delay="1999"/>
                                          </p:stCondLst>
                                        </p:cTn>
                                        <p:tgtEl>
                                          <p:spTgt spid="3"/>
                                        </p:tgtEl>
                                        <p:attrNameLst>
                                          <p:attrName>style.visibility</p:attrName>
                                        </p:attrNameLst>
                                      </p:cBhvr>
                                      <p:to>
                                        <p:strVal val="visible"/>
                                      </p:to>
                                    </p:set>
                                  </p:childTnLst>
                                </p:cTn>
                              </p:par>
                              <p:par>
                                <p:cTn id="12" presetID="1" presetClass="entr" presetSubtype="0" fill="hold" nodeType="withEffect">
                                  <p:stCondLst>
                                    <p:cond delay="5000"/>
                                  </p:stCondLst>
                                  <p:childTnLst>
                                    <p:set>
                                      <p:cBhvr>
                                        <p:cTn id="13" dur="1" fill="hold">
                                          <p:stCondLst>
                                            <p:cond delay="1999"/>
                                          </p:stCondLst>
                                        </p:cTn>
                                        <p:tgtEl>
                                          <p:spTgt spid="7"/>
                                        </p:tgtEl>
                                        <p:attrNameLst>
                                          <p:attrName>style.visibility</p:attrName>
                                        </p:attrNameLst>
                                      </p:cBhvr>
                                      <p:to>
                                        <p:strVal val="visible"/>
                                      </p:to>
                                    </p:set>
                                  </p:childTnLst>
                                </p:cTn>
                              </p:par>
                              <p:par>
                                <p:cTn id="14" presetID="1" presetClass="entr" presetSubtype="0" fill="hold" nodeType="withEffect">
                                  <p:stCondLst>
                                    <p:cond delay="5000"/>
                                  </p:stCondLst>
                                  <p:childTnLst>
                                    <p:set>
                                      <p:cBhvr>
                                        <p:cTn id="15" dur="1" fill="hold">
                                          <p:stCondLst>
                                            <p:cond delay="1999"/>
                                          </p:stCondLst>
                                        </p:cTn>
                                        <p:tgtEl>
                                          <p:spTgt spid="18"/>
                                        </p:tgtEl>
                                        <p:attrNameLst>
                                          <p:attrName>style.visibility</p:attrName>
                                        </p:attrNameLst>
                                      </p:cBhvr>
                                      <p:to>
                                        <p:strVal val="visible"/>
                                      </p:to>
                                    </p:set>
                                  </p:childTnLst>
                                </p:cTn>
                              </p:par>
                              <p:par>
                                <p:cTn id="16" presetID="1" presetClass="entr" presetSubtype="0" fill="hold" nodeType="withEffect">
                                  <p:stCondLst>
                                    <p:cond delay="5000"/>
                                  </p:stCondLst>
                                  <p:childTnLst>
                                    <p:set>
                                      <p:cBhvr>
                                        <p:cTn id="17" dur="1" fill="hold">
                                          <p:stCondLst>
                                            <p:cond delay="1999"/>
                                          </p:stCondLst>
                                        </p:cTn>
                                        <p:tgtEl>
                                          <p:spTgt spid="21"/>
                                        </p:tgtEl>
                                        <p:attrNameLst>
                                          <p:attrName>style.visibility</p:attrName>
                                        </p:attrNameLst>
                                      </p:cBhvr>
                                      <p:to>
                                        <p:strVal val="visible"/>
                                      </p:to>
                                    </p:set>
                                  </p:childTnLst>
                                </p:cTn>
                              </p:par>
                              <p:par>
                                <p:cTn id="18" presetID="26" presetClass="emph" presetSubtype="0" repeatCount="4000" fill="hold" nodeType="withEffect">
                                  <p:stCondLst>
                                    <p:cond delay="5000"/>
                                  </p:stCondLst>
                                  <p:childTnLst>
                                    <p:animEffect transition="out" filter="fade">
                                      <p:cBhvr>
                                        <p:cTn id="19" dur="2000" tmFilter="0, 0; .2, .5; .8, .5; 1, 0"/>
                                        <p:tgtEl>
                                          <p:spTgt spid="21"/>
                                        </p:tgtEl>
                                      </p:cBhvr>
                                    </p:animEffect>
                                    <p:animScale>
                                      <p:cBhvr>
                                        <p:cTn id="20" dur="1000" autoRev="1" fill="hold"/>
                                        <p:tgtEl>
                                          <p:spTgt spid="21"/>
                                        </p:tgtEl>
                                      </p:cBhvr>
                                      <p:by x="105000" y="105000"/>
                                    </p:animScale>
                                  </p:childTnLst>
                                </p:cTn>
                              </p:par>
                              <p:par>
                                <p:cTn id="21" presetID="1" presetClass="entr" presetSubtype="0" fill="hold" nodeType="withEffect">
                                  <p:stCondLst>
                                    <p:cond delay="5000"/>
                                  </p:stCondLst>
                                  <p:childTnLst>
                                    <p:set>
                                      <p:cBhvr>
                                        <p:cTn id="22" dur="1" fill="hold">
                                          <p:stCondLst>
                                            <p:cond delay="1999"/>
                                          </p:stCondLst>
                                        </p:cTn>
                                        <p:tgtEl>
                                          <p:spTgt spid="10"/>
                                        </p:tgtEl>
                                        <p:attrNameLst>
                                          <p:attrName>style.visibility</p:attrName>
                                        </p:attrNameLst>
                                      </p:cBhvr>
                                      <p:to>
                                        <p:strVal val="visible"/>
                                      </p:to>
                                    </p:set>
                                  </p:childTnLst>
                                </p:cTn>
                              </p:par>
                              <p:par>
                                <p:cTn id="23" presetID="1" presetClass="entr" presetSubtype="0" fill="hold" nodeType="withEffect">
                                  <p:stCondLst>
                                    <p:cond delay="5000"/>
                                  </p:stCondLst>
                                  <p:childTnLst>
                                    <p:set>
                                      <p:cBhvr>
                                        <p:cTn id="24" dur="1" fill="hold">
                                          <p:stCondLst>
                                            <p:cond delay="1999"/>
                                          </p:stCondLst>
                                        </p:cTn>
                                        <p:tgtEl>
                                          <p:spTgt spid="14"/>
                                        </p:tgtEl>
                                        <p:attrNameLst>
                                          <p:attrName>style.visibility</p:attrName>
                                        </p:attrNameLst>
                                      </p:cBhvr>
                                      <p:to>
                                        <p:strVal val="visible"/>
                                      </p:to>
                                    </p:set>
                                  </p:childTnLst>
                                </p:cTn>
                              </p:par>
                              <p:par>
                                <p:cTn id="25" presetID="1" presetClass="entr" presetSubtype="0" fill="hold" nodeType="withEffect">
                                  <p:stCondLst>
                                    <p:cond delay="5000"/>
                                  </p:stCondLst>
                                  <p:childTnLst>
                                    <p:set>
                                      <p:cBhvr>
                                        <p:cTn id="26" dur="1" fill="hold">
                                          <p:stCondLst>
                                            <p:cond delay="19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8"/>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04AF2545-13B6-4232-A7B2-6414134271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173D222-3D09-48F8-912A-6F306768730B}"/>
              </a:ext>
            </a:extLst>
          </p:cNvPr>
          <p:cNvGrpSpPr/>
          <p:nvPr/>
        </p:nvGrpSpPr>
        <p:grpSpPr>
          <a:xfrm>
            <a:off x="1951683" y="1336029"/>
            <a:ext cx="4238582" cy="2010866"/>
            <a:chOff x="662197" y="1336029"/>
            <a:chExt cx="3998733" cy="2010866"/>
          </a:xfrm>
        </p:grpSpPr>
        <p:cxnSp>
          <p:nvCxnSpPr>
            <p:cNvPr id="4" name="Straight Connector 3">
              <a:extLst>
                <a:ext uri="{FF2B5EF4-FFF2-40B4-BE49-F238E27FC236}">
                  <a16:creationId xmlns:a16="http://schemas.microsoft.com/office/drawing/2014/main" id="{D348EFD8-E07F-4AA4-B2CE-BB2CB46EFAD7}"/>
                </a:ext>
              </a:extLst>
            </p:cNvPr>
            <p:cNvCxnSpPr/>
            <p:nvPr/>
          </p:nvCxnSpPr>
          <p:spPr>
            <a:xfrm>
              <a:off x="3102293" y="1772049"/>
              <a:ext cx="1558637" cy="22941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6D813898-5A0E-432B-95F6-BA9428FD6E65}"/>
                </a:ext>
              </a:extLst>
            </p:cNvPr>
            <p:cNvSpPr/>
            <p:nvPr/>
          </p:nvSpPr>
          <p:spPr>
            <a:xfrm>
              <a:off x="662197" y="1598779"/>
              <a:ext cx="1881583" cy="1264962"/>
            </a:xfrm>
            <a:prstGeom prst="rect">
              <a:avLst/>
            </a:prstGeom>
          </p:spPr>
          <p:txBody>
            <a:bodyPr wrap="square">
              <a:spAutoFit/>
            </a:bodyPr>
            <a:lstStyle/>
            <a:p>
              <a:pPr algn="r" defTabSz="945443"/>
              <a:r>
                <a:rPr lang="en-GB" sz="1270" b="1" dirty="0">
                  <a:solidFill>
                    <a:prstClr val="black"/>
                  </a:solidFill>
                  <a:latin typeface="Arial"/>
                  <a:cs typeface="Arial"/>
                </a:rPr>
                <a:t>Spine/Bones: </a:t>
              </a:r>
              <a:r>
                <a:rPr lang="en-US" sz="1270" dirty="0">
                  <a:solidFill>
                    <a:prstClr val="black"/>
                  </a:solidFill>
                  <a:latin typeface="Arial"/>
                  <a:cs typeface="Arial"/>
                </a:rPr>
                <a:t>being thrown by force of the current or the strength of muscle contractions can lead to broken bones or an injured spine. </a:t>
              </a:r>
              <a:endParaRPr lang="en-GB" sz="1270" dirty="0">
                <a:solidFill>
                  <a:prstClr val="black"/>
                </a:solidFill>
                <a:latin typeface="Arial"/>
                <a:cs typeface="Arial"/>
              </a:endParaRPr>
            </a:p>
          </p:txBody>
        </p:sp>
        <p:pic>
          <p:nvPicPr>
            <p:cNvPr id="6" name="Picture 5">
              <a:extLst>
                <a:ext uri="{FF2B5EF4-FFF2-40B4-BE49-F238E27FC236}">
                  <a16:creationId xmlns:a16="http://schemas.microsoft.com/office/drawing/2014/main" id="{50661A6B-50F4-4042-A250-C12807B300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930"/>
            <a:stretch/>
          </p:blipFill>
          <p:spPr>
            <a:xfrm>
              <a:off x="2658310" y="1496908"/>
              <a:ext cx="356050" cy="1690004"/>
            </a:xfrm>
            <a:prstGeom prst="rect">
              <a:avLst/>
            </a:prstGeom>
          </p:spPr>
        </p:pic>
        <p:sp>
          <p:nvSpPr>
            <p:cNvPr id="7" name="Rectangle 6">
              <a:extLst>
                <a:ext uri="{FF2B5EF4-FFF2-40B4-BE49-F238E27FC236}">
                  <a16:creationId xmlns:a16="http://schemas.microsoft.com/office/drawing/2014/main" id="{E0C3E933-6EAD-40F4-BD79-AF4E1C421155}"/>
                </a:ext>
              </a:extLst>
            </p:cNvPr>
            <p:cNvSpPr/>
            <p:nvPr/>
          </p:nvSpPr>
          <p:spPr>
            <a:xfrm>
              <a:off x="2563727" y="1336029"/>
              <a:ext cx="538566" cy="201086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pic>
        <p:nvPicPr>
          <p:cNvPr id="8" name="Picture 7" descr="inners.png">
            <a:extLst>
              <a:ext uri="{FF2B5EF4-FFF2-40B4-BE49-F238E27FC236}">
                <a16:creationId xmlns:a16="http://schemas.microsoft.com/office/drawing/2014/main" id="{3D3842EB-8234-4C0F-9C16-88CD3621D0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4931" y="980070"/>
            <a:ext cx="3559762" cy="5877930"/>
          </a:xfrm>
          <a:prstGeom prst="rect">
            <a:avLst/>
          </a:prstGeom>
        </p:spPr>
      </p:pic>
      <p:sp>
        <p:nvSpPr>
          <p:cNvPr id="9" name="Rectangle 8">
            <a:extLst>
              <a:ext uri="{FF2B5EF4-FFF2-40B4-BE49-F238E27FC236}">
                <a16:creationId xmlns:a16="http://schemas.microsoft.com/office/drawing/2014/main" id="{0317D6FF-F007-4764-B394-38F26766D396}"/>
              </a:ext>
            </a:extLst>
          </p:cNvPr>
          <p:cNvSpPr/>
          <p:nvPr/>
        </p:nvSpPr>
        <p:spPr>
          <a:xfrm>
            <a:off x="1249768" y="175417"/>
            <a:ext cx="5564499" cy="65881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59D2F3BD-AFEA-48A3-B993-888DF9DB2591}"/>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a:solidFill>
                  <a:prstClr val="black"/>
                </a:solidFill>
                <a:latin typeface="Arial"/>
                <a:cs typeface="Arial"/>
              </a:rPr>
              <a:t>electrocuted…</a:t>
            </a:r>
          </a:p>
        </p:txBody>
      </p:sp>
      <p:grpSp>
        <p:nvGrpSpPr>
          <p:cNvPr id="11" name="Group 10">
            <a:extLst>
              <a:ext uri="{FF2B5EF4-FFF2-40B4-BE49-F238E27FC236}">
                <a16:creationId xmlns:a16="http://schemas.microsoft.com/office/drawing/2014/main" id="{B0D73F0A-43FE-4DCD-B318-A827465A0351}"/>
              </a:ext>
            </a:extLst>
          </p:cNvPr>
          <p:cNvGrpSpPr/>
          <p:nvPr/>
        </p:nvGrpSpPr>
        <p:grpSpPr>
          <a:xfrm>
            <a:off x="1863943" y="1239349"/>
            <a:ext cx="5766300" cy="5355821"/>
            <a:chOff x="579422" y="1239349"/>
            <a:chExt cx="5440002" cy="5355821"/>
          </a:xfrm>
        </p:grpSpPr>
        <p:pic>
          <p:nvPicPr>
            <p:cNvPr id="12" name="Picture 11">
              <a:extLst>
                <a:ext uri="{FF2B5EF4-FFF2-40B4-BE49-F238E27FC236}">
                  <a16:creationId xmlns:a16="http://schemas.microsoft.com/office/drawing/2014/main" id="{D3969AD6-C1CF-45AE-B56A-AFC7C6498EE9}"/>
                </a:ext>
              </a:extLst>
            </p:cNvPr>
            <p:cNvPicPr>
              <a:picLocks noChangeAspect="1"/>
            </p:cNvPicPr>
            <p:nvPr/>
          </p:nvPicPr>
          <p:blipFill>
            <a:blip r:embed="rId8"/>
            <a:stretch>
              <a:fillRect/>
            </a:stretch>
          </p:blipFill>
          <p:spPr>
            <a:xfrm>
              <a:off x="3337928" y="1239349"/>
              <a:ext cx="2681496" cy="5355821"/>
            </a:xfrm>
            <a:prstGeom prst="rect">
              <a:avLst/>
            </a:prstGeom>
          </p:spPr>
        </p:pic>
        <p:sp>
          <p:nvSpPr>
            <p:cNvPr id="13" name="Rectangle 12">
              <a:extLst>
                <a:ext uri="{FF2B5EF4-FFF2-40B4-BE49-F238E27FC236}">
                  <a16:creationId xmlns:a16="http://schemas.microsoft.com/office/drawing/2014/main" id="{9F24018F-D296-455F-A10C-AF92F6611C2E}"/>
                </a:ext>
              </a:extLst>
            </p:cNvPr>
            <p:cNvSpPr/>
            <p:nvPr/>
          </p:nvSpPr>
          <p:spPr>
            <a:xfrm>
              <a:off x="579422" y="3918650"/>
              <a:ext cx="2638681" cy="678647"/>
            </a:xfrm>
            <a:prstGeom prst="rect">
              <a:avLst/>
            </a:prstGeom>
          </p:spPr>
          <p:txBody>
            <a:bodyPr wrap="square">
              <a:spAutoFit/>
            </a:bodyPr>
            <a:lstStyle/>
            <a:p>
              <a:pPr defTabSz="945443"/>
              <a:r>
                <a:rPr lang="en-GB" sz="1270" b="1" dirty="0">
                  <a:solidFill>
                    <a:prstClr val="black"/>
                  </a:solidFill>
                  <a:latin typeface="Arial"/>
                  <a:cs typeface="Arial"/>
                </a:rPr>
                <a:t>Skin and tissue</a:t>
              </a:r>
              <a:r>
                <a:rPr lang="en-GB" sz="1270" dirty="0">
                  <a:solidFill>
                    <a:prstClr val="black"/>
                  </a:solidFill>
                  <a:latin typeface="Arial"/>
                  <a:cs typeface="Arial"/>
                </a:rPr>
                <a:t>: </a:t>
              </a:r>
              <a:r>
                <a:rPr lang="en-US" sz="1270" dirty="0">
                  <a:solidFill>
                    <a:prstClr val="black"/>
                  </a:solidFill>
                  <a:latin typeface="Arial"/>
                  <a:cs typeface="Arial"/>
                </a:rPr>
                <a:t>electricity burns beneath skin and the burns blacken and melt surface skin and tissue.</a:t>
              </a:r>
            </a:p>
          </p:txBody>
        </p:sp>
      </p:grpSp>
      <p:grpSp>
        <p:nvGrpSpPr>
          <p:cNvPr id="14" name="Group 13">
            <a:extLst>
              <a:ext uri="{FF2B5EF4-FFF2-40B4-BE49-F238E27FC236}">
                <a16:creationId xmlns:a16="http://schemas.microsoft.com/office/drawing/2014/main" id="{62525115-1C61-41E3-A959-0D333C5DA910}"/>
              </a:ext>
            </a:extLst>
          </p:cNvPr>
          <p:cNvGrpSpPr/>
          <p:nvPr/>
        </p:nvGrpSpPr>
        <p:grpSpPr>
          <a:xfrm>
            <a:off x="1941137" y="5278850"/>
            <a:ext cx="8399163" cy="957918"/>
            <a:chOff x="652249" y="4691178"/>
            <a:chExt cx="7923878" cy="957918"/>
          </a:xfrm>
        </p:grpSpPr>
        <p:sp>
          <p:nvSpPr>
            <p:cNvPr id="15" name="Rectangle 14">
              <a:extLst>
                <a:ext uri="{FF2B5EF4-FFF2-40B4-BE49-F238E27FC236}">
                  <a16:creationId xmlns:a16="http://schemas.microsoft.com/office/drawing/2014/main" id="{5BFF2BCF-521B-40F5-8E89-DFB1083476EC}"/>
                </a:ext>
              </a:extLst>
            </p:cNvPr>
            <p:cNvSpPr/>
            <p:nvPr/>
          </p:nvSpPr>
          <p:spPr>
            <a:xfrm>
              <a:off x="652249" y="4691178"/>
              <a:ext cx="7923878" cy="95791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4C46F86-A4D7-42F6-9B38-BC860A56962E}"/>
                </a:ext>
              </a:extLst>
            </p:cNvPr>
            <p:cNvSpPr/>
            <p:nvPr/>
          </p:nvSpPr>
          <p:spPr>
            <a:xfrm>
              <a:off x="691076" y="4800233"/>
              <a:ext cx="7885051" cy="762003"/>
            </a:xfrm>
            <a:prstGeom prst="rect">
              <a:avLst/>
            </a:prstGeom>
          </p:spPr>
          <p:txBody>
            <a:bodyPr wrap="square">
              <a:spAutoFit/>
            </a:bodyPr>
            <a:lstStyle/>
            <a:p>
              <a:pPr algn="ctr" defTabSz="945443"/>
              <a:r>
                <a:rPr lang="en-GB" sz="2176" b="1" dirty="0">
                  <a:solidFill>
                    <a:prstClr val="black"/>
                  </a:solidFill>
                  <a:latin typeface="Arial"/>
                  <a:cs typeface="Arial"/>
                </a:rPr>
                <a:t>FACT: </a:t>
              </a:r>
              <a:r>
                <a:rPr lang="en-GB" sz="2176" b="1" dirty="0">
                  <a:solidFill>
                    <a:srgbClr val="FF0000"/>
                  </a:solidFill>
                  <a:latin typeface="Arial"/>
                  <a:cs typeface="Arial"/>
                </a:rPr>
                <a:t>9 out of 10 people die from the electric shock </a:t>
              </a:r>
              <a:r>
                <a:rPr lang="en-GB" sz="2176" b="1" dirty="0">
                  <a:solidFill>
                    <a:prstClr val="black"/>
                  </a:solidFill>
                  <a:latin typeface="Arial"/>
                  <a:cs typeface="Arial"/>
                </a:rPr>
                <a:t>received </a:t>
              </a:r>
            </a:p>
            <a:p>
              <a:pPr algn="ctr" defTabSz="945443"/>
              <a:r>
                <a:rPr lang="en-GB" sz="2176" b="1" dirty="0">
                  <a:solidFill>
                    <a:prstClr val="black"/>
                  </a:solidFill>
                  <a:latin typeface="Arial"/>
                  <a:cs typeface="Arial"/>
                </a:rPr>
                <a:t>from getting </a:t>
              </a:r>
              <a:r>
                <a:rPr lang="en-GB" sz="2176" b="1" dirty="0">
                  <a:solidFill>
                    <a:srgbClr val="FF0000"/>
                  </a:solidFill>
                  <a:latin typeface="Arial"/>
                  <a:cs typeface="Arial"/>
                </a:rPr>
                <a:t>too close to railway electric overhead lines</a:t>
              </a:r>
              <a:r>
                <a:rPr lang="en-GB" sz="2176" dirty="0">
                  <a:solidFill>
                    <a:prstClr val="black"/>
                  </a:solidFill>
                  <a:latin typeface="Arial"/>
                  <a:cs typeface="Arial"/>
                </a:rPr>
                <a:t>. </a:t>
              </a:r>
            </a:p>
          </p:txBody>
        </p:sp>
      </p:grpSp>
      <p:grpSp>
        <p:nvGrpSpPr>
          <p:cNvPr id="17" name="Group 16">
            <a:extLst>
              <a:ext uri="{FF2B5EF4-FFF2-40B4-BE49-F238E27FC236}">
                <a16:creationId xmlns:a16="http://schemas.microsoft.com/office/drawing/2014/main" id="{DDBC6014-D12A-4F00-91EB-DE7ABD5FBDD1}"/>
              </a:ext>
            </a:extLst>
          </p:cNvPr>
          <p:cNvGrpSpPr/>
          <p:nvPr/>
        </p:nvGrpSpPr>
        <p:grpSpPr>
          <a:xfrm>
            <a:off x="5570059" y="2963949"/>
            <a:ext cx="4267058" cy="874085"/>
            <a:chOff x="4075820" y="2963948"/>
            <a:chExt cx="4025598" cy="874085"/>
          </a:xfrm>
        </p:grpSpPr>
        <p:sp>
          <p:nvSpPr>
            <p:cNvPr id="18" name="Oval 17">
              <a:extLst>
                <a:ext uri="{FF2B5EF4-FFF2-40B4-BE49-F238E27FC236}">
                  <a16:creationId xmlns:a16="http://schemas.microsoft.com/office/drawing/2014/main" id="{9A28D928-D77E-4023-B5FF-7DAC5DA18D47}"/>
                </a:ext>
              </a:extLst>
            </p:cNvPr>
            <p:cNvSpPr/>
            <p:nvPr/>
          </p:nvSpPr>
          <p:spPr>
            <a:xfrm>
              <a:off x="4075820" y="3026703"/>
              <a:ext cx="1233150" cy="556382"/>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19" name="Rectangle 18">
              <a:extLst>
                <a:ext uri="{FF2B5EF4-FFF2-40B4-BE49-F238E27FC236}">
                  <a16:creationId xmlns:a16="http://schemas.microsoft.com/office/drawing/2014/main" id="{E74800C1-991E-4B7D-8D34-3BA9EAE6AC60}"/>
                </a:ext>
              </a:extLst>
            </p:cNvPr>
            <p:cNvSpPr/>
            <p:nvPr/>
          </p:nvSpPr>
          <p:spPr>
            <a:xfrm>
              <a:off x="5907257" y="2963948"/>
              <a:ext cx="2194161" cy="874085"/>
            </a:xfrm>
            <a:prstGeom prst="rect">
              <a:avLst/>
            </a:prstGeom>
          </p:spPr>
          <p:txBody>
            <a:bodyPr wrap="square">
              <a:spAutoFit/>
            </a:bodyPr>
            <a:lstStyle/>
            <a:p>
              <a:pPr defTabSz="945443"/>
              <a:r>
                <a:rPr lang="en-GB" sz="1270" b="1" dirty="0">
                  <a:solidFill>
                    <a:prstClr val="black"/>
                  </a:solidFill>
                  <a:latin typeface="Arial"/>
                  <a:cs typeface="Arial"/>
                </a:rPr>
                <a:t>Abdomen: </a:t>
              </a:r>
              <a:r>
                <a:rPr lang="en-US" sz="1270" dirty="0">
                  <a:solidFill>
                    <a:prstClr val="black"/>
                  </a:solidFill>
                  <a:latin typeface="Arial"/>
                  <a:cs typeface="Arial"/>
                </a:rPr>
                <a:t>strong muscle contractions throw you</a:t>
              </a:r>
              <a:r>
                <a:rPr lang="en-US" sz="1270" b="1" dirty="0">
                  <a:solidFill>
                    <a:prstClr val="black"/>
                  </a:solidFill>
                  <a:latin typeface="Arial"/>
                  <a:cs typeface="Arial"/>
                </a:rPr>
                <a:t> </a:t>
              </a:r>
              <a:r>
                <a:rPr lang="en-US" sz="1270" dirty="0">
                  <a:solidFill>
                    <a:prstClr val="black"/>
                  </a:solidFill>
                  <a:latin typeface="Arial"/>
                  <a:cs typeface="Arial"/>
                </a:rPr>
                <a:t>clear of an electrical source and can damage internal organs.</a:t>
              </a:r>
              <a:endParaRPr lang="en-GB" sz="1270" dirty="0">
                <a:solidFill>
                  <a:prstClr val="black"/>
                </a:solidFill>
                <a:latin typeface="Arial"/>
                <a:cs typeface="Arial"/>
              </a:endParaRPr>
            </a:p>
          </p:txBody>
        </p:sp>
      </p:grpSp>
      <p:grpSp>
        <p:nvGrpSpPr>
          <p:cNvPr id="20" name="Group 19">
            <a:extLst>
              <a:ext uri="{FF2B5EF4-FFF2-40B4-BE49-F238E27FC236}">
                <a16:creationId xmlns:a16="http://schemas.microsoft.com/office/drawing/2014/main" id="{3086854F-3FFC-4148-B881-97AFFDE801EA}"/>
              </a:ext>
            </a:extLst>
          </p:cNvPr>
          <p:cNvGrpSpPr/>
          <p:nvPr/>
        </p:nvGrpSpPr>
        <p:grpSpPr>
          <a:xfrm>
            <a:off x="6578513" y="1601643"/>
            <a:ext cx="3258604" cy="1657799"/>
            <a:chOff x="5027209" y="1601642"/>
            <a:chExt cx="3074209" cy="1657799"/>
          </a:xfrm>
        </p:grpSpPr>
        <p:sp>
          <p:nvSpPr>
            <p:cNvPr id="21" name="Rectangle 20">
              <a:extLst>
                <a:ext uri="{FF2B5EF4-FFF2-40B4-BE49-F238E27FC236}">
                  <a16:creationId xmlns:a16="http://schemas.microsoft.com/office/drawing/2014/main" id="{2707EBC1-5EB6-4FAF-8812-0935C1E7AEF0}"/>
                </a:ext>
              </a:extLst>
            </p:cNvPr>
            <p:cNvSpPr/>
            <p:nvPr/>
          </p:nvSpPr>
          <p:spPr>
            <a:xfrm>
              <a:off x="5494155" y="1601642"/>
              <a:ext cx="2607263" cy="483209"/>
            </a:xfrm>
            <a:prstGeom prst="rect">
              <a:avLst/>
            </a:prstGeom>
          </p:spPr>
          <p:txBody>
            <a:bodyPr wrap="square">
              <a:spAutoFit/>
            </a:bodyPr>
            <a:lstStyle/>
            <a:p>
              <a:pPr defTabSz="945443"/>
              <a:r>
                <a:rPr lang="en-GB" sz="1270" b="1" dirty="0">
                  <a:solidFill>
                    <a:prstClr val="black"/>
                  </a:solidFill>
                  <a:latin typeface="Arial"/>
                  <a:cs typeface="Arial"/>
                </a:rPr>
                <a:t>Muscles:</a:t>
              </a:r>
              <a:r>
                <a:rPr lang="en-GB" sz="1270" dirty="0">
                  <a:solidFill>
                    <a:prstClr val="black"/>
                  </a:solidFill>
                  <a:latin typeface="Arial"/>
                  <a:cs typeface="Arial"/>
                </a:rPr>
                <a:t> sometimes you grip the electrical source so you can’t let go! </a:t>
              </a:r>
            </a:p>
          </p:txBody>
        </p:sp>
        <p:sp>
          <p:nvSpPr>
            <p:cNvPr id="22" name="Oval 21">
              <a:extLst>
                <a:ext uri="{FF2B5EF4-FFF2-40B4-BE49-F238E27FC236}">
                  <a16:creationId xmlns:a16="http://schemas.microsoft.com/office/drawing/2014/main" id="{CE07E492-D213-4E9B-BEE5-3D216D71D935}"/>
                </a:ext>
              </a:extLst>
            </p:cNvPr>
            <p:cNvSpPr/>
            <p:nvPr/>
          </p:nvSpPr>
          <p:spPr>
            <a:xfrm rot="4243414">
              <a:off x="4692395" y="2361105"/>
              <a:ext cx="1233150" cy="563522"/>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sp>
        <p:nvSpPr>
          <p:cNvPr id="24" name="Rectangle 23">
            <a:extLst>
              <a:ext uri="{FF2B5EF4-FFF2-40B4-BE49-F238E27FC236}">
                <a16:creationId xmlns:a16="http://schemas.microsoft.com/office/drawing/2014/main" id="{FE5AF1F0-AF7A-4FCF-A191-39E9D2A266A0}"/>
              </a:ext>
            </a:extLst>
          </p:cNvPr>
          <p:cNvSpPr/>
          <p:nvPr/>
        </p:nvSpPr>
        <p:spPr>
          <a:xfrm>
            <a:off x="1517757" y="6517249"/>
            <a:ext cx="6575012" cy="259751"/>
          </a:xfrm>
          <a:prstGeom prst="rect">
            <a:avLst/>
          </a:prstGeom>
        </p:spPr>
        <p:txBody>
          <a:bodyPr wrap="square">
            <a:spAutoFit/>
          </a:bodyPr>
          <a:lstStyle/>
          <a:p>
            <a:pPr defTabSz="945443"/>
            <a:endParaRPr lang="en-GB" sz="1088" dirty="0">
              <a:solidFill>
                <a:prstClr val="black"/>
              </a:solidFill>
              <a:latin typeface="Calibri"/>
            </a:endParaRPr>
          </a:p>
        </p:txBody>
      </p:sp>
      <p:pic>
        <p:nvPicPr>
          <p:cNvPr id="23" name="Recorded Sound">
            <a:hlinkClick r:id="" action="ppaction://media"/>
            <a:extLst>
              <a:ext uri="{FF2B5EF4-FFF2-40B4-BE49-F238E27FC236}">
                <a16:creationId xmlns:a16="http://schemas.microsoft.com/office/drawing/2014/main" id="{48D8A3FB-5B39-434B-B1BF-AAB3A6A49D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0994804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48" fill="hold"/>
                                        <p:tgtEl>
                                          <p:spTgt spid="23"/>
                                        </p:tgtEl>
                                      </p:cBhvr>
                                    </p:cmd>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nodeType="withEffect">
                                  <p:stCondLst>
                                    <p:cond delay="20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200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200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200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3"/>
                </p:tgtEl>
              </p:cMediaNode>
            </p:audio>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34AE8B0-BB31-4B97-B251-FFF1092976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704088" y="4498848"/>
            <a:ext cx="10762488" cy="120700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dirty="0">
                <a:solidFill>
                  <a:schemeClr val="tx1"/>
                </a:solidFill>
                <a:latin typeface="+mj-lt"/>
                <a:ea typeface="+mj-ea"/>
                <a:cs typeface="+mj-cs"/>
              </a:rPr>
              <a:t>YOUR SAFETY</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7385" r="-5" b="12712"/>
          <a:stretch/>
        </p:blipFill>
        <p:spPr>
          <a:xfrm>
            <a:off x="465210" y="529501"/>
            <a:ext cx="2560320" cy="3208906"/>
          </a:xfrm>
          <a:prstGeom prst="rect">
            <a:avLst/>
          </a:prstGeom>
          <a:solidFill>
            <a:schemeClr val="accent4">
              <a:lumMod val="60000"/>
              <a:lumOff val="40000"/>
            </a:schemeClr>
          </a:solidFill>
        </p:spPr>
      </p:pic>
      <p:cxnSp>
        <p:nvCxnSpPr>
          <p:cNvPr id="16" name="Straight Connector 15">
            <a:extLst>
              <a:ext uri="{FF2B5EF4-FFF2-40B4-BE49-F238E27FC236}">
                <a16:creationId xmlns:a16="http://schemas.microsoft.com/office/drawing/2014/main" id="{0EC59D61-98FB-4DBA-9EFD-0299313D63F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227"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4" b="357"/>
          <a:stretch/>
        </p:blipFill>
        <p:spPr>
          <a:xfrm>
            <a:off x="3351890" y="529501"/>
            <a:ext cx="2560320" cy="3208906"/>
          </a:xfrm>
          <a:prstGeom prst="rect">
            <a:avLst/>
          </a:prstGeom>
        </p:spPr>
      </p:pic>
      <p:cxnSp>
        <p:nvCxnSpPr>
          <p:cNvPr id="18" name="Straight Connector 17">
            <a:extLst>
              <a:ext uri="{FF2B5EF4-FFF2-40B4-BE49-F238E27FC236}">
                <a16:creationId xmlns:a16="http://schemas.microsoft.com/office/drawing/2014/main" id="{D959C4EA-A09C-4A86-992F-952E825CC3E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5332"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11829" r="-3" b="8381"/>
          <a:stretch/>
        </p:blipFill>
        <p:spPr>
          <a:xfrm rot="16200000">
            <a:off x="5914278" y="853794"/>
            <a:ext cx="3208906" cy="2560320"/>
          </a:xfrm>
          <a:prstGeom prst="rect">
            <a:avLst/>
          </a:prstGeom>
        </p:spPr>
      </p:pic>
      <p:cxnSp>
        <p:nvCxnSpPr>
          <p:cNvPr id="20" name="Straight Connector 19">
            <a:extLst>
              <a:ext uri="{FF2B5EF4-FFF2-40B4-BE49-F238E27FC236}">
                <a16:creationId xmlns:a16="http://schemas.microsoft.com/office/drawing/2014/main" id="{4B1206AF-FFE1-408C-A70D-65563D95A46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67873"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t="11829" r="-3" b="8381"/>
          <a:stretch/>
        </p:blipFill>
        <p:spPr>
          <a:xfrm rot="5400000" flipV="1">
            <a:off x="8800959" y="853794"/>
            <a:ext cx="3208906" cy="2560320"/>
          </a:xfrm>
          <a:prstGeom prst="rect">
            <a:avLst/>
          </a:prstGeom>
        </p:spPr>
      </p:pic>
      <p:pic>
        <p:nvPicPr>
          <p:cNvPr id="3" name="Recorded Sound">
            <a:hlinkClick r:id="" action="ppaction://media"/>
            <a:extLst>
              <a:ext uri="{FF2B5EF4-FFF2-40B4-BE49-F238E27FC236}">
                <a16:creationId xmlns:a16="http://schemas.microsoft.com/office/drawing/2014/main" id="{9C82FBF0-F2E7-4C94-BA16-87CBEBCFD8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51777685"/>
      </p:ext>
    </p:extLst>
  </p:cSld>
  <p:clrMapOvr>
    <a:overrideClrMapping bg1="dk1" tx1="lt1" bg2="dk2" tx2="lt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3" fill="hold"/>
                                        <p:tgtEl>
                                          <p:spTgt spid="3"/>
                                        </p:tgtEl>
                                      </p:cBhvr>
                                    </p:cmd>
                                  </p:childTnLst>
                                </p:cTn>
                              </p:par>
                              <p:par>
                                <p:cTn id="7" presetID="2" presetClass="entr" presetSubtype="8"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32658" b="4"/>
          <a:stretch/>
        </p:blipFill>
        <p:spPr>
          <a:xfrm rot="16200000">
            <a:off x="1296507" y="-11764"/>
            <a:ext cx="2702558" cy="401302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32555" b="-1"/>
          <a:stretch/>
        </p:blipFill>
        <p:spPr>
          <a:xfrm rot="5400000" flipV="1">
            <a:off x="1296332" y="2856567"/>
            <a:ext cx="2705099" cy="4010830"/>
          </a:xfrm>
          <a:prstGeom prst="rect">
            <a:avLst/>
          </a:prstGeom>
        </p:spPr>
      </p:pic>
      <p:pic>
        <p:nvPicPr>
          <p:cNvPr id="10" name="Picture 9" descr="A picture containing indoor, platform, subway&#10;&#10;Description automatically generated">
            <a:extLst>
              <a:ext uri="{FF2B5EF4-FFF2-40B4-BE49-F238E27FC236}">
                <a16:creationId xmlns:a16="http://schemas.microsoft.com/office/drawing/2014/main" id="{8FF6247F-5271-4ED9-A168-30152B210A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98" r="1" b="1"/>
          <a:stretch/>
        </p:blipFill>
        <p:spPr>
          <a:xfrm>
            <a:off x="4812633" y="643467"/>
            <a:ext cx="6735900" cy="5571066"/>
          </a:xfrm>
          <a:prstGeom prst="rect">
            <a:avLst/>
          </a:prstGeom>
        </p:spPr>
      </p:pic>
    </p:spTree>
    <p:extLst>
      <p:ext uri="{BB962C8B-B14F-4D97-AF65-F5344CB8AC3E}">
        <p14:creationId xmlns:p14="http://schemas.microsoft.com/office/powerpoint/2010/main" val="1944011665"/>
      </p:ext>
    </p:extLst>
  </p:cSld>
  <p:clrMapOvr>
    <a:overrideClrMapping bg1="dk1" tx1="lt1" bg2="dk2" tx2="lt2" accent1="accent1" accent2="accent2" accent3="accent3" accent4="accent4" accent5="accent5" accent6="accent6" hlink="hlink" folHlink="folHlink"/>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89264"/>
          <a:stretch/>
        </p:blipFill>
        <p:spPr>
          <a:xfrm rot="5400000" flipV="1">
            <a:off x="8545124" y="3051261"/>
            <a:ext cx="6877207" cy="73627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89264"/>
          <a:stretch/>
        </p:blipFill>
        <p:spPr>
          <a:xfrm rot="16200000">
            <a:off x="-3223508" y="3070470"/>
            <a:ext cx="6877207" cy="736270"/>
          </a:xfrm>
          <a:prstGeom prst="rect">
            <a:avLst/>
          </a:prstGeom>
        </p:spPr>
      </p:pic>
      <p:pic>
        <p:nvPicPr>
          <p:cNvPr id="6" name="Picture 5" descr="Boy.tif"/>
          <p:cNvPicPr>
            <a:picLocks noChangeAspect="1"/>
          </p:cNvPicPr>
          <p:nvPr/>
        </p:nvPicPr>
        <p:blipFill>
          <a:blip r:embed="rId6" cstate="print">
            <a:clrChange>
              <a:clrFrom>
                <a:srgbClr val="D57FAF"/>
              </a:clrFrom>
              <a:clrTo>
                <a:srgbClr val="D57FAF">
                  <a:alpha val="0"/>
                </a:srgbClr>
              </a:clrTo>
            </a:clrChange>
          </a:blip>
          <a:stretch>
            <a:fillRect/>
          </a:stretch>
        </p:blipFill>
        <p:spPr>
          <a:xfrm flipH="1">
            <a:off x="8875653" y="1515532"/>
            <a:ext cx="2609258" cy="8116710"/>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3022899" y="1093336"/>
            <a:ext cx="6254104" cy="2209261"/>
          </a:xfrm>
          <a:prstGeom prst="wedgeRoundRectCallout">
            <a:avLst>
              <a:gd name="adj1" fmla="val 49961"/>
              <a:gd name="adj2" fmla="val 67075"/>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rPr>
              <a:t>What dangers are there around a working area on the metro line?</a:t>
            </a:r>
          </a:p>
        </p:txBody>
      </p:sp>
      <p:pic>
        <p:nvPicPr>
          <p:cNvPr id="11" name="Picture 10" descr="Girl.tif"/>
          <p:cNvPicPr>
            <a:picLocks noChangeAspect="1"/>
          </p:cNvPicPr>
          <p:nvPr/>
        </p:nvPicPr>
        <p:blipFill>
          <a:blip r:embed="rId7" cstate="print">
            <a:clrChange>
              <a:clrFrom>
                <a:srgbClr val="D67FAF"/>
              </a:clrFrom>
              <a:clrTo>
                <a:srgbClr val="D67FAF">
                  <a:alpha val="0"/>
                </a:srgbClr>
              </a:clrTo>
            </a:clrChange>
          </a:blip>
          <a:stretch>
            <a:fillRect/>
          </a:stretch>
        </p:blipFill>
        <p:spPr>
          <a:xfrm>
            <a:off x="-153040" y="2105378"/>
            <a:ext cx="3562208" cy="7281264"/>
          </a:xfrm>
          <a:prstGeom prst="rect">
            <a:avLst/>
          </a:prstGeom>
          <a:ln>
            <a:noFill/>
          </a:ln>
          <a:effectLst>
            <a:outerShdw blurRad="292100" dist="139700" dir="2700000" algn="tl" rotWithShape="0">
              <a:srgbClr val="333333">
                <a:alpha val="65000"/>
              </a:srgbClr>
            </a:outerShdw>
          </a:effectLst>
        </p:spPr>
      </p:pic>
      <p:pic>
        <p:nvPicPr>
          <p:cNvPr id="2" name="Recorded Sound">
            <a:hlinkClick r:id="" action="ppaction://media"/>
            <a:extLst>
              <a:ext uri="{FF2B5EF4-FFF2-40B4-BE49-F238E27FC236}">
                <a16:creationId xmlns:a16="http://schemas.microsoft.com/office/drawing/2014/main" id="{61A38B00-C07B-4F53-94DA-F7590CB1EB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3398113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D704EFE-42E8-4C4D-AF32-312001F772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129" r="10319" b="4"/>
          <a:stretch/>
        </p:blipFill>
        <p:spPr>
          <a:xfrm>
            <a:off x="18818" y="8"/>
            <a:ext cx="4063977"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16030" b="3"/>
          <a:stretch/>
        </p:blipFill>
        <p:spPr>
          <a:xfrm rot="16200000">
            <a:off x="4371761" y="-327232"/>
            <a:ext cx="3429000" cy="4083465"/>
          </a:xfrm>
          <a:prstGeom prst="rect">
            <a:avLst/>
          </a:prstGeom>
        </p:spPr>
      </p:pic>
      <p:pic>
        <p:nvPicPr>
          <p:cNvPr id="6"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7545" r="10380"/>
          <a:stretch/>
        </p:blipFill>
        <p:spPr>
          <a:xfrm>
            <a:off x="8127994" y="10"/>
            <a:ext cx="4064005"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Content Placeholder 5"/>
          <p:cNvPicPr>
            <a:picLocks noChangeAspect="1"/>
          </p:cNvPicPr>
          <p:nvPr/>
        </p:nvPicPr>
        <p:blipFill rotWithShape="1">
          <a:blip r:embed="rId6" cstate="print">
            <a:extLst>
              <a:ext uri="{28A0092B-C50C-407E-A947-70E740481C1C}">
                <a14:useLocalDpi xmlns:a14="http://schemas.microsoft.com/office/drawing/2010/main" val="0"/>
              </a:ext>
            </a:extLst>
          </a:blip>
          <a:srcRect l="1510" r="18570"/>
          <a:stretch/>
        </p:blipFill>
        <p:spPr>
          <a:xfrm rot="21600000">
            <a:off x="20" y="3429000"/>
            <a:ext cx="405991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16104" b="-4"/>
          <a:stretch/>
        </p:blipFill>
        <p:spPr>
          <a:xfrm rot="5400000" flipV="1">
            <a:off x="4381500" y="3099816"/>
            <a:ext cx="3429000" cy="4087368"/>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r="10313" b="1"/>
          <a:stretch/>
        </p:blipFill>
        <p:spPr>
          <a:xfrm rot="21600000">
            <a:off x="8132064" y="3429000"/>
            <a:ext cx="405993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58349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806" r="21729"/>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pic>
        <p:nvPicPr>
          <p:cNvPr id="2" name="Recorded Sound">
            <a:hlinkClick r:id="" action="ppaction://media"/>
            <a:extLst>
              <a:ext uri="{FF2B5EF4-FFF2-40B4-BE49-F238E27FC236}">
                <a16:creationId xmlns:a16="http://schemas.microsoft.com/office/drawing/2014/main" id="{DECEE8FB-10E8-462D-A3FD-D2DBA25977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8001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4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1427" y="643467"/>
            <a:ext cx="4428999" cy="5571066"/>
          </a:xfrm>
          <a:prstGeom prst="rect">
            <a:avLst/>
          </a:prstGeom>
        </p:spPr>
      </p:pic>
      <p:sp>
        <p:nvSpPr>
          <p:cNvPr id="13" name="Rectangle 12">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766" y="643467"/>
            <a:ext cx="4888612" cy="5571066"/>
          </a:xfrm>
          <a:prstGeom prst="rect">
            <a:avLst/>
          </a:prstGeom>
        </p:spPr>
      </p:pic>
      <p:pic>
        <p:nvPicPr>
          <p:cNvPr id="2" name="Recorded Sound">
            <a:hlinkClick r:id="" action="ppaction://media"/>
            <a:extLst>
              <a:ext uri="{FF2B5EF4-FFF2-40B4-BE49-F238E27FC236}">
                <a16:creationId xmlns:a16="http://schemas.microsoft.com/office/drawing/2014/main" id="{7129901B-6ACE-4C0C-88C2-9FFAE2567B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3831626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083" r="8317"/>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pic>
        <p:nvPicPr>
          <p:cNvPr id="3" name="Recorded Sound">
            <a:hlinkClick r:id="" action="ppaction://media"/>
            <a:extLst>
              <a:ext uri="{FF2B5EF4-FFF2-40B4-BE49-F238E27FC236}">
                <a16:creationId xmlns:a16="http://schemas.microsoft.com/office/drawing/2014/main" id="{336736C9-8F53-482E-B271-52496D0FCB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58965837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6">
            <a:extLst>
              <a:ext uri="{FF2B5EF4-FFF2-40B4-BE49-F238E27FC236}">
                <a16:creationId xmlns:a16="http://schemas.microsoft.com/office/drawing/2014/main" id="{9A72E43A-2FC3-43A9-8E8E-0BF749E66E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11115" b="2"/>
          <a:stretch/>
        </p:blipFill>
        <p:spPr>
          <a:xfrm>
            <a:off x="20" y="10"/>
            <a:ext cx="4003019" cy="338888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15345" b="4"/>
          <a:stretch/>
        </p:blipFill>
        <p:spPr>
          <a:xfrm rot="16200000">
            <a:off x="307073" y="3162029"/>
            <a:ext cx="3388893" cy="4003039"/>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2331" r="13771"/>
          <a:stretch/>
        </p:blipFill>
        <p:spPr>
          <a:xfrm rot="21600000">
            <a:off x="4094479" y="10"/>
            <a:ext cx="401404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15486" b="4"/>
          <a:stretch/>
        </p:blipFill>
        <p:spPr>
          <a:xfrm rot="5400000" flipV="1">
            <a:off x="8498839" y="-309879"/>
            <a:ext cx="3383280" cy="400303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r="21957" b="-2"/>
          <a:stretch/>
        </p:blipFill>
        <p:spPr>
          <a:xfrm>
            <a:off x="8199966" y="3469102"/>
            <a:ext cx="3992034" cy="33888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2" name="Recorded Sound">
            <a:hlinkClick r:id="" action="ppaction://media"/>
            <a:extLst>
              <a:ext uri="{FF2B5EF4-FFF2-40B4-BE49-F238E27FC236}">
                <a16:creationId xmlns:a16="http://schemas.microsoft.com/office/drawing/2014/main" id="{B3FAE423-3428-47E1-A360-AA2C1D8789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4093560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0-ppt_w/2"/>
                                          </p:val>
                                        </p:tav>
                                      </p:tavLst>
                                    </p:anim>
                                    <p:anim calcmode="lin" valueType="num">
                                      <p:cBhvr additive="base">
                                        <p:cTn id="7" dur="500"/>
                                        <p:tgtEl>
                                          <p:spTgt spid="9"/>
                                        </p:tgtEl>
                                        <p:attrNameLst>
                                          <p:attrName>ppt_y</p:attrName>
                                        </p:attrNameLst>
                                      </p:cBhvr>
                                      <p:tavLst>
                                        <p:tav tm="0">
                                          <p:val>
                                            <p:strVal val="ppt_y"/>
                                          </p:val>
                                        </p:tav>
                                        <p:tav tm="100000">
                                          <p:val>
                                            <p:strVal val="ppt_y"/>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1+ppt_w/2"/>
                                          </p:val>
                                        </p:tav>
                                      </p:tavLst>
                                    </p:anim>
                                    <p:anim calcmode="lin" valueType="num">
                                      <p:cBhvr additive="base">
                                        <p:cTn id="11" dur="500"/>
                                        <p:tgtEl>
                                          <p:spTgt spid="8"/>
                                        </p:tgtEl>
                                        <p:attrNameLst>
                                          <p:attrName>ppt_y</p:attrName>
                                        </p:attrNameLst>
                                      </p:cBhvr>
                                      <p:tavLst>
                                        <p:tav tm="0">
                                          <p:val>
                                            <p:strVal val="ppt_y"/>
                                          </p:val>
                                        </p:tav>
                                        <p:tav tm="100000">
                                          <p:val>
                                            <p:strVal val="ppt_y"/>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4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A5444D-AEFD-4810-ACC4-2ED12842DF7C}"/>
              </a:ext>
            </a:extLst>
          </p:cNvPr>
          <p:cNvSpPr>
            <a:spLocks noGrp="1"/>
          </p:cNvSpPr>
          <p:nvPr>
            <p:ph type="subTitle" idx="1"/>
          </p:nvPr>
        </p:nvSpPr>
        <p:spPr/>
        <p:txBody>
          <a:bodyPr/>
          <a:lstStyle/>
          <a:p>
            <a:endParaRPr lang="en-GB"/>
          </a:p>
        </p:txBody>
      </p:sp>
      <p:sp>
        <p:nvSpPr>
          <p:cNvPr id="4" name="Rounded Rectangular Callout 9">
            <a:extLst>
              <a:ext uri="{FF2B5EF4-FFF2-40B4-BE49-F238E27FC236}">
                <a16:creationId xmlns:a16="http://schemas.microsoft.com/office/drawing/2014/main" id="{948E423C-91AA-40A9-BF17-DF8F8C2E9599}"/>
              </a:ext>
            </a:extLst>
          </p:cNvPr>
          <p:cNvSpPr/>
          <p:nvPr/>
        </p:nvSpPr>
        <p:spPr>
          <a:xfrm>
            <a:off x="7833041" y="535474"/>
            <a:ext cx="3580823" cy="5948978"/>
          </a:xfrm>
          <a:prstGeom prst="wedgeRoundRectCallout">
            <a:avLst>
              <a:gd name="adj1" fmla="val -121695"/>
              <a:gd name="adj2" fmla="val -325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fontAlgn="base">
              <a:lnSpc>
                <a:spcPct val="90000"/>
              </a:lnSpc>
              <a:spcBef>
                <a:spcPct val="0"/>
              </a:spcBef>
              <a:spcAft>
                <a:spcPts val="600"/>
              </a:spcAft>
              <a:defRPr/>
            </a:pPr>
            <a:r>
              <a:rPr lang="en-GB" sz="3200" dirty="0"/>
              <a:t>So think about what we have seen on these slides. And stay safe and well, DO NOT make the wrong decision or you and your friends and family may pay the terrible consequences.</a:t>
            </a:r>
            <a:endParaRPr lang="en-US" sz="3200" dirty="0">
              <a:solidFill>
                <a:schemeClr val="tx1"/>
              </a:solidFill>
            </a:endParaRPr>
          </a:p>
        </p:txBody>
      </p:sp>
      <p:sp>
        <p:nvSpPr>
          <p:cNvPr id="6" name="Title 5">
            <a:extLst>
              <a:ext uri="{FF2B5EF4-FFF2-40B4-BE49-F238E27FC236}">
                <a16:creationId xmlns:a16="http://schemas.microsoft.com/office/drawing/2014/main" id="{B69F524D-43EA-4B04-90DF-225379DAA321}"/>
              </a:ext>
            </a:extLst>
          </p:cNvPr>
          <p:cNvSpPr>
            <a:spLocks noGrp="1"/>
          </p:cNvSpPr>
          <p:nvPr>
            <p:ph type="ctrTitle"/>
          </p:nvPr>
        </p:nvSpPr>
        <p:spPr/>
        <p:txBody>
          <a:bodyPr/>
          <a:lstStyle/>
          <a:p>
            <a:endParaRPr lang="en-GB" dirty="0"/>
          </a:p>
        </p:txBody>
      </p:sp>
      <p:pic>
        <p:nvPicPr>
          <p:cNvPr id="7" name="Picture 6" descr="A person with hat&#10;&#10;Description automatically generated">
            <a:extLst>
              <a:ext uri="{FF2B5EF4-FFF2-40B4-BE49-F238E27FC236}">
                <a16:creationId xmlns:a16="http://schemas.microsoft.com/office/drawing/2014/main" id="{50F75A8D-AF48-4624-89A1-71B646AE4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17" y="510839"/>
            <a:ext cx="4285606" cy="5836322"/>
          </a:xfrm>
          <a:prstGeom prst="rect">
            <a:avLst/>
          </a:prstGeom>
        </p:spPr>
      </p:pic>
      <p:pic>
        <p:nvPicPr>
          <p:cNvPr id="8" name="Recorded Sound">
            <a:hlinkClick r:id="" action="ppaction://media"/>
            <a:extLst>
              <a:ext uri="{FF2B5EF4-FFF2-40B4-BE49-F238E27FC236}">
                <a16:creationId xmlns:a16="http://schemas.microsoft.com/office/drawing/2014/main" id="{3D9F3D20-42D4-4BA6-91E0-B2F32E2920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dirty="0">
                <a:solidFill>
                  <a:srgbClr val="FFFFFF"/>
                </a:solidFill>
                <a:latin typeface="+mj-lt"/>
                <a:ea typeface="+mj-ea"/>
                <a:cs typeface="+mj-cs"/>
              </a:rPr>
              <a:t>YOUR SAFETY</a:t>
            </a:r>
          </a:p>
        </p:txBody>
      </p:sp>
      <p:pic>
        <p:nvPicPr>
          <p:cNvPr id="5" name="Picture 4" descr="Girl 1.tif"/>
          <p:cNvPicPr>
            <a:picLocks noChangeAspect="1"/>
          </p:cNvPicPr>
          <p:nvPr/>
        </p:nvPicPr>
        <p:blipFill>
          <a:blip r:embed="rId5" cstate="print"/>
          <a:stretch>
            <a:fillRect/>
          </a:stretch>
        </p:blipFill>
        <p:spPr>
          <a:xfrm>
            <a:off x="2223486" y="307731"/>
            <a:ext cx="1649025" cy="399763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4940" y="307731"/>
            <a:ext cx="3178123" cy="3997637"/>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B3F7F09A-2DB2-4DAC-8F9D-E6EB66D871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02543822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1381" name="Rectangle 71">
            <a:extLst>
              <a:ext uri="{FF2B5EF4-FFF2-40B4-BE49-F238E27FC236}">
                <a16:creationId xmlns:a16="http://schemas.microsoft.com/office/drawing/2014/main" id="{9B76D444-2756-434F-AE61-96D69830C1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22350" r="20905" b="1"/>
          <a:stretch/>
        </p:blipFill>
        <p:spPr bwMode="auto">
          <a:xfrm>
            <a:off x="391903" y="573678"/>
            <a:ext cx="5103206" cy="571064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4" name="Straight Connector 73">
            <a:extLst>
              <a:ext uri="{FF2B5EF4-FFF2-40B4-BE49-F238E27FC236}">
                <a16:creationId xmlns:a16="http://schemas.microsoft.com/office/drawing/2014/main" id="{CF8F36E2-BBE5-43FE-822F-AD8CAE08C07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1379" name="Rectangle 3"/>
          <p:cNvSpPr>
            <a:spLocks noGrp="1" noChangeArrowheads="1"/>
          </p:cNvSpPr>
          <p:nvPr>
            <p:ph type="body" idx="1"/>
          </p:nvPr>
        </p:nvSpPr>
        <p:spPr>
          <a:xfrm>
            <a:off x="6356625" y="573678"/>
            <a:ext cx="4887685" cy="5710645"/>
          </a:xfrm>
        </p:spPr>
        <p:txBody>
          <a:bodyPr anchor="t">
            <a:noAutofit/>
          </a:bodyPr>
          <a:lstStyle/>
          <a:p>
            <a:pPr eaLnBrk="1" hangingPunct="1"/>
            <a:r>
              <a:rPr lang="en-GB" altLang="en-US" sz="3600" dirty="0">
                <a:latin typeface="Arial" panose="020B0604020202020204" pitchFamily="34" charset="0"/>
                <a:cs typeface="Times New Roman" panose="02020603050405020304" pitchFamily="18" charset="0"/>
              </a:rPr>
              <a:t>90 trains</a:t>
            </a:r>
          </a:p>
          <a:p>
            <a:pPr eaLnBrk="1" hangingPunct="1"/>
            <a:r>
              <a:rPr lang="en-GB" altLang="en-US" sz="3600" dirty="0">
                <a:latin typeface="Arial" panose="020B0604020202020204" pitchFamily="34" charset="0"/>
                <a:cs typeface="Times New Roman" panose="02020603050405020304" pitchFamily="18" charset="0"/>
              </a:rPr>
              <a:t>40 tonnes</a:t>
            </a:r>
          </a:p>
          <a:p>
            <a:pPr eaLnBrk="1" hangingPunct="1"/>
            <a:r>
              <a:rPr lang="en-GB" altLang="en-US" sz="3600" dirty="0">
                <a:latin typeface="Arial" panose="020B0604020202020204" pitchFamily="34" charset="0"/>
                <a:cs typeface="Times New Roman" panose="02020603050405020304" pitchFamily="18" charset="0"/>
              </a:rPr>
              <a:t>50 mph</a:t>
            </a:r>
          </a:p>
          <a:p>
            <a:pPr eaLnBrk="1" hangingPunct="1"/>
            <a:r>
              <a:rPr lang="en-GB" altLang="en-US" sz="3600" dirty="0">
                <a:latin typeface="Arial" panose="020B0604020202020204" pitchFamily="34" charset="0"/>
                <a:cs typeface="Times New Roman" panose="02020603050405020304" pitchFamily="18" charset="0"/>
              </a:rPr>
              <a:t>150 meters to stop in an emergency</a:t>
            </a:r>
          </a:p>
          <a:p>
            <a:pPr eaLnBrk="1" hangingPunct="1"/>
            <a:r>
              <a:rPr lang="en-GB" altLang="en-US" sz="3600" dirty="0">
                <a:latin typeface="Arial" panose="020B0604020202020204" pitchFamily="34" charset="0"/>
                <a:cs typeface="Times New Roman" panose="02020603050405020304" pitchFamily="18" charset="0"/>
              </a:rPr>
              <a:t>1 ½ football pitches</a:t>
            </a:r>
          </a:p>
          <a:p>
            <a:pPr eaLnBrk="1" hangingPunct="1"/>
            <a:r>
              <a:rPr lang="en-GB" altLang="en-US" sz="3600" dirty="0">
                <a:latin typeface="Arial" panose="020B0604020202020204" pitchFamily="34" charset="0"/>
                <a:cs typeface="Times New Roman" panose="02020603050405020304" pitchFamily="18" charset="0"/>
              </a:rPr>
              <a:t>1,500 volts</a:t>
            </a:r>
          </a:p>
        </p:txBody>
      </p:sp>
      <p:pic>
        <p:nvPicPr>
          <p:cNvPr id="2" name="Recorded Sound">
            <a:hlinkClick r:id="" action="ppaction://media"/>
            <a:extLst>
              <a:ext uri="{FF2B5EF4-FFF2-40B4-BE49-F238E27FC236}">
                <a16:creationId xmlns:a16="http://schemas.microsoft.com/office/drawing/2014/main" id="{BC1F9270-FBEF-4726-BB9D-64D0DA69C4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28849464"/>
      </p:ext>
    </p:extLst>
  </p:cSld>
  <p:clrMapOvr>
    <a:overrideClrMapping bg1="dk1" tx1="lt1" bg2="dk2" tx2="lt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4760"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101379">
                                            <p:txEl>
                                              <p:pRg st="0" end="0"/>
                                            </p:txEl>
                                          </p:spTgt>
                                        </p:tgtEl>
                                        <p:attrNameLst>
                                          <p:attrName>style.visibility</p:attrName>
                                        </p:attrNameLst>
                                      </p:cBhvr>
                                      <p:to>
                                        <p:strVal val="visible"/>
                                      </p:to>
                                    </p:set>
                                  </p:childTnLst>
                                </p:cTn>
                              </p:par>
                              <p:par>
                                <p:cTn id="9" presetID="1" presetClass="entr" presetSubtype="0" fill="hold" grpId="0" nodeType="withEffect">
                                  <p:stCondLst>
                                    <p:cond delay="6000"/>
                                  </p:stCondLst>
                                  <p:childTnLst>
                                    <p:set>
                                      <p:cBhvr>
                                        <p:cTn id="10" dur="1" fill="hold">
                                          <p:stCondLst>
                                            <p:cond delay="0"/>
                                          </p:stCondLst>
                                        </p:cTn>
                                        <p:tgtEl>
                                          <p:spTgt spid="101379">
                                            <p:txEl>
                                              <p:pRg st="1" end="1"/>
                                            </p:txEl>
                                          </p:spTgt>
                                        </p:tgtEl>
                                        <p:attrNameLst>
                                          <p:attrName>style.visibility</p:attrName>
                                        </p:attrNameLst>
                                      </p:cBhvr>
                                      <p:to>
                                        <p:strVal val="visible"/>
                                      </p:to>
                                    </p:set>
                                  </p:childTnLst>
                                </p:cTn>
                              </p:par>
                              <p:par>
                                <p:cTn id="11" presetID="1" presetClass="entr" presetSubtype="0" fill="hold" grpId="0" nodeType="withEffect">
                                  <p:stCondLst>
                                    <p:cond delay="10000"/>
                                  </p:stCondLst>
                                  <p:childTnLst>
                                    <p:set>
                                      <p:cBhvr>
                                        <p:cTn id="12" dur="1" fill="hold">
                                          <p:stCondLst>
                                            <p:cond delay="0"/>
                                          </p:stCondLst>
                                        </p:cTn>
                                        <p:tgtEl>
                                          <p:spTgt spid="101379">
                                            <p:txEl>
                                              <p:pRg st="2" end="2"/>
                                            </p:txEl>
                                          </p:spTgt>
                                        </p:tgtEl>
                                        <p:attrNameLst>
                                          <p:attrName>style.visibility</p:attrName>
                                        </p:attrNameLst>
                                      </p:cBhvr>
                                      <p:to>
                                        <p:strVal val="visible"/>
                                      </p:to>
                                    </p:set>
                                  </p:childTnLst>
                                </p:cTn>
                              </p:par>
                              <p:par>
                                <p:cTn id="13" presetID="1" presetClass="entr" presetSubtype="0" fill="hold" grpId="0" nodeType="withEffect">
                                  <p:stCondLst>
                                    <p:cond delay="13000"/>
                                  </p:stCondLst>
                                  <p:childTnLst>
                                    <p:set>
                                      <p:cBhvr>
                                        <p:cTn id="14" dur="1" fill="hold">
                                          <p:stCondLst>
                                            <p:cond delay="0"/>
                                          </p:stCondLst>
                                        </p:cTn>
                                        <p:tgtEl>
                                          <p:spTgt spid="101379">
                                            <p:txEl>
                                              <p:pRg st="3" end="3"/>
                                            </p:txEl>
                                          </p:spTgt>
                                        </p:tgtEl>
                                        <p:attrNameLst>
                                          <p:attrName>style.visibility</p:attrName>
                                        </p:attrNameLst>
                                      </p:cBhvr>
                                      <p:to>
                                        <p:strVal val="visible"/>
                                      </p:to>
                                    </p:set>
                                  </p:childTnLst>
                                </p:cTn>
                              </p:par>
                              <p:par>
                                <p:cTn id="15" presetID="1" presetClass="entr" presetSubtype="0" fill="hold" grpId="0" nodeType="withEffect">
                                  <p:stCondLst>
                                    <p:cond delay="17000"/>
                                  </p:stCondLst>
                                  <p:childTnLst>
                                    <p:set>
                                      <p:cBhvr>
                                        <p:cTn id="16" dur="1" fill="hold">
                                          <p:stCondLst>
                                            <p:cond delay="0"/>
                                          </p:stCondLst>
                                        </p:cTn>
                                        <p:tgtEl>
                                          <p:spTgt spid="101379">
                                            <p:txEl>
                                              <p:pRg st="4" end="4"/>
                                            </p:txEl>
                                          </p:spTgt>
                                        </p:tgtEl>
                                        <p:attrNameLst>
                                          <p:attrName>style.visibility</p:attrName>
                                        </p:attrNameLst>
                                      </p:cBhvr>
                                      <p:to>
                                        <p:strVal val="visible"/>
                                      </p:to>
                                    </p:set>
                                  </p:childTnLst>
                                </p:cTn>
                              </p:par>
                              <p:par>
                                <p:cTn id="17" presetID="1" presetClass="entr" presetSubtype="0" fill="hold" grpId="0" nodeType="withEffect">
                                  <p:stCondLst>
                                    <p:cond delay="23000"/>
                                  </p:stCondLst>
                                  <p:childTnLst>
                                    <p:set>
                                      <p:cBhvr>
                                        <p:cTn id="18" dur="1" fill="hold">
                                          <p:stCondLst>
                                            <p:cond delay="0"/>
                                          </p:stCondLst>
                                        </p:cTn>
                                        <p:tgtEl>
                                          <p:spTgt spid="1013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10137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1747" y="56467"/>
            <a:ext cx="3485926" cy="3989060"/>
            <a:chOff x="3511845" y="970868"/>
            <a:chExt cx="6066744" cy="4811618"/>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1845" y="970868"/>
              <a:ext cx="5951701" cy="4811618"/>
            </a:xfrm>
            <a:prstGeom prst="rect">
              <a:avLst/>
            </a:prstGeom>
          </p:spPr>
        </p:pic>
        <p:sp>
          <p:nvSpPr>
            <p:cNvPr id="10" name="TextBox 9"/>
            <p:cNvSpPr txBox="1"/>
            <p:nvPr/>
          </p:nvSpPr>
          <p:spPr>
            <a:xfrm>
              <a:off x="3795307" y="3069911"/>
              <a:ext cx="5783282" cy="1002351"/>
            </a:xfrm>
            <a:prstGeom prst="rect">
              <a:avLst/>
            </a:prstGeom>
            <a:noFill/>
          </p:spPr>
          <p:txBody>
            <a:bodyPr wrap="square" rtlCol="0">
              <a:spAutoFit/>
            </a:bodyPr>
            <a:lstStyle/>
            <a:p>
              <a:r>
                <a:rPr lang="en-GB" sz="4800" b="1" dirty="0">
                  <a:solidFill>
                    <a:schemeClr val="accent1">
                      <a:lumMod val="75000"/>
                    </a:schemeClr>
                  </a:solidFill>
                </a:rPr>
                <a:t>15</a:t>
              </a:r>
              <a:r>
                <a:rPr lang="en-GB" sz="4800" b="1" baseline="30000" dirty="0">
                  <a:solidFill>
                    <a:schemeClr val="accent1">
                      <a:lumMod val="75000"/>
                    </a:schemeClr>
                  </a:solidFill>
                </a:rPr>
                <a:t>th</a:t>
              </a:r>
              <a:r>
                <a:rPr lang="en-GB" sz="4800" b="1" dirty="0">
                  <a:solidFill>
                    <a:schemeClr val="accent1">
                      <a:lumMod val="75000"/>
                    </a:schemeClr>
                  </a:solidFill>
                </a:rPr>
                <a:t>  Feb</a:t>
              </a:r>
              <a:endParaRPr lang="en-GB" sz="4800" b="1" dirty="0"/>
            </a:p>
          </p:txBody>
        </p:sp>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2831747" cy="356061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8109" y="56467"/>
            <a:ext cx="2831747" cy="3560619"/>
          </a:xfrm>
          <a:prstGeom prst="rect">
            <a:avLst/>
          </a:prstGeom>
        </p:spPr>
      </p:pic>
      <p:sp>
        <p:nvSpPr>
          <p:cNvPr id="13" name="TextBox 12">
            <a:extLst>
              <a:ext uri="{FF2B5EF4-FFF2-40B4-BE49-F238E27FC236}">
                <a16:creationId xmlns:a16="http://schemas.microsoft.com/office/drawing/2014/main" id="{D2EFE3D5-8768-403F-8653-36416232B19A}"/>
              </a:ext>
            </a:extLst>
          </p:cNvPr>
          <p:cNvSpPr txBox="1"/>
          <p:nvPr/>
        </p:nvSpPr>
        <p:spPr>
          <a:xfrm>
            <a:off x="8705959" y="1931318"/>
            <a:ext cx="3323050" cy="1107996"/>
          </a:xfrm>
          <a:prstGeom prst="rect">
            <a:avLst/>
          </a:prstGeom>
          <a:noFill/>
        </p:spPr>
        <p:txBody>
          <a:bodyPr wrap="square" rtlCol="0">
            <a:spAutoFit/>
          </a:bodyPr>
          <a:lstStyle/>
          <a:p>
            <a:r>
              <a:rPr lang="en-GB" sz="6600" b="1" dirty="0">
                <a:solidFill>
                  <a:schemeClr val="accent1">
                    <a:lumMod val="75000"/>
                  </a:schemeClr>
                </a:solidFill>
              </a:rPr>
              <a:t>15 Feb</a:t>
            </a:r>
            <a:endParaRPr lang="en-GB" sz="6600" b="1" dirty="0"/>
          </a:p>
        </p:txBody>
      </p:sp>
      <p:grpSp>
        <p:nvGrpSpPr>
          <p:cNvPr id="14" name="Group 13">
            <a:extLst>
              <a:ext uri="{FF2B5EF4-FFF2-40B4-BE49-F238E27FC236}">
                <a16:creationId xmlns:a16="http://schemas.microsoft.com/office/drawing/2014/main" id="{158C868E-80F6-4896-BA4F-905FF0B8E523}"/>
              </a:ext>
            </a:extLst>
          </p:cNvPr>
          <p:cNvGrpSpPr/>
          <p:nvPr/>
        </p:nvGrpSpPr>
        <p:grpSpPr>
          <a:xfrm>
            <a:off x="8422442" y="56467"/>
            <a:ext cx="3485926" cy="3989060"/>
            <a:chOff x="3511845" y="970868"/>
            <a:chExt cx="6066744" cy="4811618"/>
          </a:xfrm>
        </p:grpSpPr>
        <p:pic>
          <p:nvPicPr>
            <p:cNvPr id="15" name="Picture 14">
              <a:extLst>
                <a:ext uri="{FF2B5EF4-FFF2-40B4-BE49-F238E27FC236}">
                  <a16:creationId xmlns:a16="http://schemas.microsoft.com/office/drawing/2014/main" id="{E7751C52-EEAB-4957-98DB-48ED0D58C0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1845" y="970868"/>
              <a:ext cx="5951701" cy="4811618"/>
            </a:xfrm>
            <a:prstGeom prst="rect">
              <a:avLst/>
            </a:prstGeom>
          </p:spPr>
        </p:pic>
        <p:sp>
          <p:nvSpPr>
            <p:cNvPr id="16" name="TextBox 15">
              <a:extLst>
                <a:ext uri="{FF2B5EF4-FFF2-40B4-BE49-F238E27FC236}">
                  <a16:creationId xmlns:a16="http://schemas.microsoft.com/office/drawing/2014/main" id="{9F5AC56A-E424-48F5-B023-2BC98BB41822}"/>
                </a:ext>
              </a:extLst>
            </p:cNvPr>
            <p:cNvSpPr txBox="1"/>
            <p:nvPr/>
          </p:nvSpPr>
          <p:spPr>
            <a:xfrm>
              <a:off x="3795307" y="3069911"/>
              <a:ext cx="5783282" cy="1002351"/>
            </a:xfrm>
            <a:prstGeom prst="rect">
              <a:avLst/>
            </a:prstGeom>
            <a:noFill/>
          </p:spPr>
          <p:txBody>
            <a:bodyPr wrap="square" rtlCol="0">
              <a:spAutoFit/>
            </a:bodyPr>
            <a:lstStyle/>
            <a:p>
              <a:r>
                <a:rPr lang="en-GB" sz="4800" b="1" dirty="0">
                  <a:solidFill>
                    <a:schemeClr val="accent1">
                      <a:lumMod val="75000"/>
                    </a:schemeClr>
                  </a:solidFill>
                </a:rPr>
                <a:t>28</a:t>
              </a:r>
              <a:r>
                <a:rPr lang="en-GB" sz="4800" b="1" baseline="30000" dirty="0">
                  <a:solidFill>
                    <a:schemeClr val="accent1">
                      <a:lumMod val="75000"/>
                    </a:schemeClr>
                  </a:solidFill>
                </a:rPr>
                <a:t>th</a:t>
              </a:r>
              <a:r>
                <a:rPr lang="en-GB" sz="4800" b="1" dirty="0">
                  <a:solidFill>
                    <a:schemeClr val="accent1">
                      <a:lumMod val="75000"/>
                    </a:schemeClr>
                  </a:solidFill>
                </a:rPr>
                <a:t>  Feb</a:t>
              </a:r>
              <a:endParaRPr lang="en-GB" sz="4800" b="1" dirty="0"/>
            </a:p>
          </p:txBody>
        </p:sp>
      </p:grpSp>
      <p:sp>
        <p:nvSpPr>
          <p:cNvPr id="18" name="TextBox 17">
            <a:extLst>
              <a:ext uri="{FF2B5EF4-FFF2-40B4-BE49-F238E27FC236}">
                <a16:creationId xmlns:a16="http://schemas.microsoft.com/office/drawing/2014/main" id="{03516C49-2197-4BCF-974D-36F33E9B972D}"/>
              </a:ext>
            </a:extLst>
          </p:cNvPr>
          <p:cNvSpPr txBox="1"/>
          <p:nvPr/>
        </p:nvSpPr>
        <p:spPr>
          <a:xfrm>
            <a:off x="295182" y="4203130"/>
            <a:ext cx="10473431" cy="1569660"/>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From Monday 15 to Sunday 28 February, no trains will run between </a:t>
            </a:r>
            <a:r>
              <a:rPr lang="en-GB" sz="2400" dirty="0" err="1">
                <a:latin typeface="Arial" panose="020B0604020202020204" pitchFamily="34" charset="0"/>
                <a:cs typeface="Arial" panose="020B0604020202020204" pitchFamily="34" charset="0"/>
              </a:rPr>
              <a:t>Heworth</a:t>
            </a:r>
            <a:r>
              <a:rPr lang="en-GB" sz="2400" dirty="0">
                <a:latin typeface="Arial" panose="020B0604020202020204" pitchFamily="34" charset="0"/>
                <a:cs typeface="Arial" panose="020B0604020202020204" pitchFamily="34" charset="0"/>
              </a:rPr>
              <a:t> and Regent Centre or </a:t>
            </a:r>
            <a:r>
              <a:rPr lang="en-GB" sz="2400" dirty="0" err="1">
                <a:latin typeface="Arial" panose="020B0604020202020204" pitchFamily="34" charset="0"/>
                <a:cs typeface="Arial" panose="020B0604020202020204" pitchFamily="34" charset="0"/>
              </a:rPr>
              <a:t>Heworth</a:t>
            </a:r>
            <a:r>
              <a:rPr lang="en-GB" sz="2400" dirty="0">
                <a:latin typeface="Arial" panose="020B0604020202020204" pitchFamily="34" charset="0"/>
                <a:cs typeface="Arial" panose="020B0604020202020204" pitchFamily="34" charset="0"/>
              </a:rPr>
              <a:t> and Four Lane Ends.  This is to allow us to replace 18,000 metres of overhead line wire. Trains will run as normal again from Monday 1 March.</a:t>
            </a:r>
          </a:p>
        </p:txBody>
      </p:sp>
      <p:pic>
        <p:nvPicPr>
          <p:cNvPr id="19" name="Recorded Sound">
            <a:hlinkClick r:id="" action="ppaction://media"/>
            <a:extLst>
              <a:ext uri="{FF2B5EF4-FFF2-40B4-BE49-F238E27FC236}">
                <a16:creationId xmlns:a16="http://schemas.microsoft.com/office/drawing/2014/main" id="{F0E0B83A-7B69-4D14-87A6-8D96E8799D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564686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168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E2AF-4361-456C-9463-98555AA24F1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8B538E2-578E-4BD9-8B8C-4E6E730893C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C989311-1B1C-49C7-BD8F-9CAC4DAB984B}"/>
              </a:ext>
            </a:extLst>
          </p:cNvPr>
          <p:cNvPicPr>
            <a:picLocks noChangeAspect="1"/>
          </p:cNvPicPr>
          <p:nvPr/>
        </p:nvPicPr>
        <p:blipFill>
          <a:blip r:embed="rId4"/>
          <a:stretch>
            <a:fillRect/>
          </a:stretch>
        </p:blipFill>
        <p:spPr>
          <a:xfrm>
            <a:off x="0" y="723034"/>
            <a:ext cx="12192000" cy="5411932"/>
          </a:xfrm>
          <a:prstGeom prst="rect">
            <a:avLst/>
          </a:prstGeom>
        </p:spPr>
      </p:pic>
      <p:sp>
        <p:nvSpPr>
          <p:cNvPr id="6" name="TextBox 5">
            <a:extLst>
              <a:ext uri="{FF2B5EF4-FFF2-40B4-BE49-F238E27FC236}">
                <a16:creationId xmlns:a16="http://schemas.microsoft.com/office/drawing/2014/main" id="{0BA437F9-BE5A-42EE-AE3C-DD3B72AE9A15}"/>
              </a:ext>
            </a:extLst>
          </p:cNvPr>
          <p:cNvSpPr txBox="1"/>
          <p:nvPr/>
        </p:nvSpPr>
        <p:spPr>
          <a:xfrm>
            <a:off x="6747030" y="3170297"/>
            <a:ext cx="450764" cy="830997"/>
          </a:xfrm>
          <a:prstGeom prst="rect">
            <a:avLst/>
          </a:prstGeom>
          <a:noFill/>
        </p:spPr>
        <p:txBody>
          <a:bodyPr wrap="none" rtlCol="0">
            <a:spAutoFit/>
          </a:bodyPr>
          <a:lstStyle/>
          <a:p>
            <a:r>
              <a:rPr lang="en-GB" sz="4800" dirty="0">
                <a:solidFill>
                  <a:srgbClr val="FF0000"/>
                </a:solidFill>
              </a:rPr>
              <a:t>x</a:t>
            </a:r>
          </a:p>
        </p:txBody>
      </p:sp>
      <p:sp>
        <p:nvSpPr>
          <p:cNvPr id="7" name="TextBox 6">
            <a:extLst>
              <a:ext uri="{FF2B5EF4-FFF2-40B4-BE49-F238E27FC236}">
                <a16:creationId xmlns:a16="http://schemas.microsoft.com/office/drawing/2014/main" id="{1B353F09-F561-4A76-84EB-9F6F15EF00CD}"/>
              </a:ext>
            </a:extLst>
          </p:cNvPr>
          <p:cNvSpPr txBox="1"/>
          <p:nvPr/>
        </p:nvSpPr>
        <p:spPr>
          <a:xfrm>
            <a:off x="3046522" y="927159"/>
            <a:ext cx="450764" cy="830997"/>
          </a:xfrm>
          <a:prstGeom prst="rect">
            <a:avLst/>
          </a:prstGeom>
          <a:noFill/>
        </p:spPr>
        <p:txBody>
          <a:bodyPr wrap="none" rtlCol="0">
            <a:spAutoFit/>
          </a:bodyPr>
          <a:lstStyle/>
          <a:p>
            <a:r>
              <a:rPr lang="en-GB" sz="4800" dirty="0">
                <a:solidFill>
                  <a:srgbClr val="FF0000"/>
                </a:solidFill>
              </a:rPr>
              <a:t>x</a:t>
            </a:r>
          </a:p>
        </p:txBody>
      </p:sp>
      <p:sp>
        <p:nvSpPr>
          <p:cNvPr id="8" name="TextBox 7">
            <a:extLst>
              <a:ext uri="{FF2B5EF4-FFF2-40B4-BE49-F238E27FC236}">
                <a16:creationId xmlns:a16="http://schemas.microsoft.com/office/drawing/2014/main" id="{198D1A90-2334-4649-9286-3625948C599E}"/>
              </a:ext>
            </a:extLst>
          </p:cNvPr>
          <p:cNvSpPr txBox="1"/>
          <p:nvPr/>
        </p:nvSpPr>
        <p:spPr>
          <a:xfrm>
            <a:off x="4921190" y="815673"/>
            <a:ext cx="450764" cy="830997"/>
          </a:xfrm>
          <a:prstGeom prst="rect">
            <a:avLst/>
          </a:prstGeom>
          <a:noFill/>
        </p:spPr>
        <p:txBody>
          <a:bodyPr wrap="none" rtlCol="0">
            <a:spAutoFit/>
          </a:bodyPr>
          <a:lstStyle/>
          <a:p>
            <a:r>
              <a:rPr lang="en-GB" sz="4800" dirty="0">
                <a:solidFill>
                  <a:srgbClr val="FF0000"/>
                </a:solidFill>
              </a:rPr>
              <a:t>x</a:t>
            </a:r>
          </a:p>
        </p:txBody>
      </p:sp>
      <p:cxnSp>
        <p:nvCxnSpPr>
          <p:cNvPr id="11" name="Straight Connector 10">
            <a:extLst>
              <a:ext uri="{FF2B5EF4-FFF2-40B4-BE49-F238E27FC236}">
                <a16:creationId xmlns:a16="http://schemas.microsoft.com/office/drawing/2014/main" id="{58515DBA-1B2C-4FE6-AFD8-C504E0453FDC}"/>
              </a:ext>
            </a:extLst>
          </p:cNvPr>
          <p:cNvCxnSpPr/>
          <p:nvPr/>
        </p:nvCxnSpPr>
        <p:spPr>
          <a:xfrm flipH="1">
            <a:off x="4838330" y="3657600"/>
            <a:ext cx="200635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E91AE21-4C18-4BA2-9DAD-B0EEDDC4780A}"/>
              </a:ext>
            </a:extLst>
          </p:cNvPr>
          <p:cNvCxnSpPr>
            <a:cxnSpLocks/>
          </p:cNvCxnSpPr>
          <p:nvPr/>
        </p:nvCxnSpPr>
        <p:spPr>
          <a:xfrm flipH="1">
            <a:off x="3384596" y="1342657"/>
            <a:ext cx="153659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077D73-D422-4665-8464-91C99A8A6E40}"/>
              </a:ext>
            </a:extLst>
          </p:cNvPr>
          <p:cNvCxnSpPr>
            <a:cxnSpLocks/>
            <a:stCxn id="7" idx="3"/>
          </p:cNvCxnSpPr>
          <p:nvPr/>
        </p:nvCxnSpPr>
        <p:spPr>
          <a:xfrm>
            <a:off x="3497286" y="1342658"/>
            <a:ext cx="1341044" cy="23149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Recorded Sound">
            <a:hlinkClick r:id="" action="ppaction://media"/>
            <a:extLst>
              <a:ext uri="{FF2B5EF4-FFF2-40B4-BE49-F238E27FC236}">
                <a16:creationId xmlns:a16="http://schemas.microsoft.com/office/drawing/2014/main" id="{68CC65A7-DD56-444A-ABA4-BEF4373457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5423664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p:cNvSpPr txBox="1"/>
          <p:nvPr/>
        </p:nvSpPr>
        <p:spPr>
          <a:xfrm>
            <a:off x="6230271" y="3794336"/>
            <a:ext cx="5242259" cy="192225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b="1" kern="1200" dirty="0">
                <a:solidFill>
                  <a:schemeClr val="tx1"/>
                </a:solidFill>
                <a:latin typeface="+mj-lt"/>
                <a:ea typeface="+mj-ea"/>
                <a:cs typeface="+mj-cs"/>
              </a:rPr>
              <a:t> 2 Week’s</a:t>
            </a:r>
          </a:p>
        </p:txBody>
      </p:sp>
      <p:sp>
        <p:nvSpPr>
          <p:cNvPr id="17" name="Freeform: Shape 16">
            <a:extLst>
              <a:ext uri="{FF2B5EF4-FFF2-40B4-BE49-F238E27FC236}">
                <a16:creationId xmlns:a16="http://schemas.microsoft.com/office/drawing/2014/main" id="{60B21A5C-062F-46C2-8389-53D40F46AA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3907" r="-2" b="4404"/>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22" name="Freeform: Shape 18">
            <a:extLst>
              <a:ext uri="{FF2B5EF4-FFF2-40B4-BE49-F238E27FC236}">
                <a16:creationId xmlns:a16="http://schemas.microsoft.com/office/drawing/2014/main" id="{8A177BCC-4208-4795-8572-4D623BA1E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r="-4" b="29912"/>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pic>
        <p:nvPicPr>
          <p:cNvPr id="2" name="Recorded Sound">
            <a:hlinkClick r:id="" action="ppaction://media"/>
            <a:extLst>
              <a:ext uri="{FF2B5EF4-FFF2-40B4-BE49-F238E27FC236}">
                <a16:creationId xmlns:a16="http://schemas.microsoft.com/office/drawing/2014/main" id="{5F205E70-F672-48FF-BBE8-128C2702C9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80137014"/>
      </p:ext>
    </p:extLst>
  </p:cSld>
  <p:clrMapOvr>
    <a:overrideClrMapping bg1="dk1" tx1="lt1" bg2="dk2" tx2="lt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09135" y="789279"/>
            <a:ext cx="2703872" cy="1015663"/>
            <a:chOff x="1009403" y="385625"/>
            <a:chExt cx="2125683" cy="1015663"/>
          </a:xfrm>
        </p:grpSpPr>
        <p:sp>
          <p:nvSpPr>
            <p:cNvPr id="2" name="Rectangle 1"/>
            <p:cNvSpPr/>
            <p:nvPr/>
          </p:nvSpPr>
          <p:spPr>
            <a:xfrm>
              <a:off x="1009403" y="463138"/>
              <a:ext cx="2125683" cy="938150"/>
            </a:xfrm>
            <a:prstGeom prst="rect">
              <a:avLst/>
            </a:prstGeom>
            <a:solidFill>
              <a:srgbClr val="FFC000"/>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401288" y="385625"/>
              <a:ext cx="1733798" cy="1015663"/>
            </a:xfrm>
            <a:prstGeom prst="rect">
              <a:avLst/>
            </a:prstGeom>
            <a:noFill/>
          </p:spPr>
          <p:txBody>
            <a:bodyPr wrap="square" rtlCol="0">
              <a:spAutoFit/>
            </a:bodyPr>
            <a:lstStyle/>
            <a:p>
              <a:r>
                <a:rPr lang="en-GB" sz="6000" dirty="0">
                  <a:solidFill>
                    <a:schemeClr val="bg1"/>
                  </a:solidFill>
                </a:rPr>
                <a:t>Day</a:t>
              </a:r>
            </a:p>
          </p:txBody>
        </p:sp>
      </p:grpSp>
      <p:pic>
        <p:nvPicPr>
          <p:cNvPr id="7" name="Picture 6" descr="A picture containing sky, outdoor, track, transport&#10;&#10;Description automatically generated">
            <a:extLst>
              <a:ext uri="{FF2B5EF4-FFF2-40B4-BE49-F238E27FC236}">
                <a16:creationId xmlns:a16="http://schemas.microsoft.com/office/drawing/2014/main" id="{5D7B2948-2A33-40A1-A5D7-62A72FE94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227" y="2198649"/>
            <a:ext cx="4345600" cy="3792560"/>
          </a:xfrm>
          <a:prstGeom prst="rect">
            <a:avLst/>
          </a:prstGeom>
        </p:spPr>
      </p:pic>
      <p:pic>
        <p:nvPicPr>
          <p:cNvPr id="8" name="Picture 7" descr="A picture containing text, orange&#10;&#10;Description automatically generated">
            <a:extLst>
              <a:ext uri="{FF2B5EF4-FFF2-40B4-BE49-F238E27FC236}">
                <a16:creationId xmlns:a16="http://schemas.microsoft.com/office/drawing/2014/main" id="{D3B07C35-6190-4D82-A200-65776548F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7805" y="2458995"/>
            <a:ext cx="5167782" cy="3626763"/>
          </a:xfrm>
          <a:prstGeom prst="rect">
            <a:avLst/>
          </a:prstGeom>
        </p:spPr>
      </p:pic>
      <p:grpSp>
        <p:nvGrpSpPr>
          <p:cNvPr id="13" name="Group 12">
            <a:extLst>
              <a:ext uri="{FF2B5EF4-FFF2-40B4-BE49-F238E27FC236}">
                <a16:creationId xmlns:a16="http://schemas.microsoft.com/office/drawing/2014/main" id="{38A21DDE-DBC7-4701-89A6-857649354DF6}"/>
              </a:ext>
            </a:extLst>
          </p:cNvPr>
          <p:cNvGrpSpPr/>
          <p:nvPr/>
        </p:nvGrpSpPr>
        <p:grpSpPr>
          <a:xfrm>
            <a:off x="8149085" y="694728"/>
            <a:ext cx="2125683" cy="1015663"/>
            <a:chOff x="1009403" y="385625"/>
            <a:chExt cx="2125683" cy="1015663"/>
          </a:xfrm>
        </p:grpSpPr>
        <p:sp>
          <p:nvSpPr>
            <p:cNvPr id="14" name="Rectangle 13">
              <a:extLst>
                <a:ext uri="{FF2B5EF4-FFF2-40B4-BE49-F238E27FC236}">
                  <a16:creationId xmlns:a16="http://schemas.microsoft.com/office/drawing/2014/main" id="{812F03AB-307F-41FE-8613-E6832DE962E1}"/>
                </a:ext>
              </a:extLst>
            </p:cNvPr>
            <p:cNvSpPr/>
            <p:nvPr/>
          </p:nvSpPr>
          <p:spPr>
            <a:xfrm>
              <a:off x="1009403" y="463138"/>
              <a:ext cx="2125683" cy="938150"/>
            </a:xfrm>
            <a:prstGeom prst="rect">
              <a:avLst/>
            </a:prstGeom>
            <a:solidFill>
              <a:schemeClr val="tx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C0CAC0D3-7215-46AC-B739-4EE091415942}"/>
                </a:ext>
              </a:extLst>
            </p:cNvPr>
            <p:cNvSpPr txBox="1"/>
            <p:nvPr/>
          </p:nvSpPr>
          <p:spPr>
            <a:xfrm>
              <a:off x="1136821" y="385625"/>
              <a:ext cx="1998265" cy="1015663"/>
            </a:xfrm>
            <a:prstGeom prst="rect">
              <a:avLst/>
            </a:prstGeom>
            <a:noFill/>
          </p:spPr>
          <p:txBody>
            <a:bodyPr wrap="square" rtlCol="0">
              <a:spAutoFit/>
            </a:bodyPr>
            <a:lstStyle/>
            <a:p>
              <a:r>
                <a:rPr lang="en-GB" sz="6000" dirty="0">
                  <a:solidFill>
                    <a:schemeClr val="bg1"/>
                  </a:solidFill>
                </a:rPr>
                <a:t>Night</a:t>
              </a:r>
            </a:p>
          </p:txBody>
        </p:sp>
      </p:grpSp>
      <p:pic>
        <p:nvPicPr>
          <p:cNvPr id="4" name="Recorded Sound">
            <a:hlinkClick r:id="" action="ppaction://media"/>
            <a:extLst>
              <a:ext uri="{FF2B5EF4-FFF2-40B4-BE49-F238E27FC236}">
                <a16:creationId xmlns:a16="http://schemas.microsoft.com/office/drawing/2014/main" id="{7EA57277-D1E9-4DFF-A1DA-9CD357D767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778162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42504A0-BF1D-4234-9D2F-A4CE8AD9D3ED}"/>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sp>
        <p:nvSpPr>
          <p:cNvPr id="3" name="Rounded Rectangular Callout 9">
            <a:extLst>
              <a:ext uri="{FF2B5EF4-FFF2-40B4-BE49-F238E27FC236}">
                <a16:creationId xmlns:a16="http://schemas.microsoft.com/office/drawing/2014/main" id="{4953E99D-3920-4361-945C-EE9E66A5189E}"/>
              </a:ext>
            </a:extLst>
          </p:cNvPr>
          <p:cNvSpPr/>
          <p:nvPr/>
        </p:nvSpPr>
        <p:spPr>
          <a:xfrm>
            <a:off x="2425222" y="131179"/>
            <a:ext cx="5410200" cy="2851279"/>
          </a:xfrm>
          <a:prstGeom prst="wedgeRoundRectCallout">
            <a:avLst>
              <a:gd name="adj1" fmla="val 54546"/>
              <a:gd name="adj2" fmla="val 65855"/>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n-GB" sz="2800" dirty="0">
                <a:solidFill>
                  <a:srgbClr val="000000"/>
                </a:solidFill>
                <a:latin typeface="Futura Bk BT" panose="020B0502020204020303" pitchFamily="34" charset="0"/>
              </a:rPr>
              <a:t>Overhead lines are being replaced.  How about we learn more about the Overhead line from our engineers.</a:t>
            </a:r>
          </a:p>
        </p:txBody>
      </p:sp>
      <p:pic>
        <p:nvPicPr>
          <p:cNvPr id="4" name="Picture 3"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6394" y="633046"/>
            <a:ext cx="4285606" cy="5836322"/>
          </a:xfrm>
          <a:prstGeom prst="rect">
            <a:avLst/>
          </a:prstGeom>
        </p:spPr>
      </p:pic>
      <p:pic>
        <p:nvPicPr>
          <p:cNvPr id="5" name="Picture 4" descr="Girl.tif">
            <a:extLst>
              <a:ext uri="{FF2B5EF4-FFF2-40B4-BE49-F238E27FC236}">
                <a16:creationId xmlns:a16="http://schemas.microsoft.com/office/drawing/2014/main" id="{70FC054B-0F9A-435A-9DA9-C8863EB72295}"/>
              </a:ext>
            </a:extLst>
          </p:cNvPr>
          <p:cNvPicPr>
            <a:picLocks noChangeAspect="1"/>
          </p:cNvPicPr>
          <p:nvPr/>
        </p:nvPicPr>
        <p:blipFill>
          <a:blip r:embed="rId6">
            <a:clrChange>
              <a:clrFrom>
                <a:srgbClr val="D67FAF"/>
              </a:clrFrom>
              <a:clrTo>
                <a:srgbClr val="D67FAF">
                  <a:alpha val="0"/>
                </a:srgbClr>
              </a:clrTo>
            </a:clrChange>
          </a:blip>
          <a:stretch>
            <a:fillRect/>
          </a:stretch>
        </p:blipFill>
        <p:spPr>
          <a:xfrm>
            <a:off x="94929" y="2035309"/>
            <a:ext cx="2671763" cy="5461000"/>
          </a:xfrm>
          <a:prstGeom prst="rect">
            <a:avLst/>
          </a:prstGeom>
          <a:ln>
            <a:noFill/>
          </a:ln>
          <a:effectLst>
            <a:outerShdw blurRad="292100" dist="139700" dir="2700000" algn="tl" rotWithShape="0">
              <a:srgbClr val="333333">
                <a:alpha val="65000"/>
              </a:srgbClr>
            </a:outerShdw>
          </a:effectLst>
        </p:spPr>
      </p:pic>
      <p:pic>
        <p:nvPicPr>
          <p:cNvPr id="6" name="Recorded Sound">
            <a:hlinkClick r:id="" action="ppaction://media"/>
            <a:extLst>
              <a:ext uri="{FF2B5EF4-FFF2-40B4-BE49-F238E27FC236}">
                <a16:creationId xmlns:a16="http://schemas.microsoft.com/office/drawing/2014/main" id="{63F03021-9FB6-400B-B670-AE9AC38482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6888473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741</Words>
  <Application>Microsoft Office PowerPoint</Application>
  <PresentationFormat>Widescreen</PresentationFormat>
  <Paragraphs>93</Paragraphs>
  <Slides>22</Slides>
  <Notes>19</Notes>
  <HiddenSlides>0</HiddenSlides>
  <MMClips>22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Futura Bk BT</vt:lpstr>
      <vt:lpstr>Times New Roman</vt:lpstr>
      <vt:lpstr>Office Theme</vt:lpstr>
      <vt:lpstr>Default Design</vt:lpstr>
      <vt:lpstr>Learning intention Understand how to keep safe around Metro train lines.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Rodenby</dc:creator>
  <cp:lastModifiedBy>Harris, Nikki</cp:lastModifiedBy>
  <cp:revision>30</cp:revision>
  <dcterms:created xsi:type="dcterms:W3CDTF">2021-02-03T12:58:29Z</dcterms:created>
  <dcterms:modified xsi:type="dcterms:W3CDTF">2021-02-11T16:21:37Z</dcterms:modified>
</cp:coreProperties>
</file>