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39C8016-5CFB-4C19-911F-758AFC38E5B2}" type="datetimeFigureOut">
              <a:rPr lang="en-GB" smtClean="0"/>
              <a:t>25/02/2021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E87F0-8564-43CF-B6F8-1D8C78F08792}" type="slidenum">
              <a:rPr lang="en-GB" smtClean="0"/>
              <a:t>‹#›</a:t>
            </a:fld>
            <a:endParaRPr lang="en-GB"/>
          </a:p>
        </p:txBody>
      </p:sp>
    </p:spTree>
    <p:extLst>
      <p:ext uri="{BB962C8B-B14F-4D97-AF65-F5344CB8AC3E}">
        <p14:creationId xmlns:p14="http://schemas.microsoft.com/office/powerpoint/2010/main" val="2469126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39C8016-5CFB-4C19-911F-758AFC38E5B2}" type="datetimeFigureOut">
              <a:rPr lang="en-GB" smtClean="0"/>
              <a:t>25/02/2021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E87F0-8564-43CF-B6F8-1D8C78F08792}" type="slidenum">
              <a:rPr lang="en-GB" smtClean="0"/>
              <a:t>‹#›</a:t>
            </a:fld>
            <a:endParaRPr lang="en-GB"/>
          </a:p>
        </p:txBody>
      </p:sp>
    </p:spTree>
    <p:extLst>
      <p:ext uri="{BB962C8B-B14F-4D97-AF65-F5344CB8AC3E}">
        <p14:creationId xmlns:p14="http://schemas.microsoft.com/office/powerpoint/2010/main" val="148705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39C8016-5CFB-4C19-911F-758AFC38E5B2}" type="datetimeFigureOut">
              <a:rPr lang="en-GB" smtClean="0"/>
              <a:t>25/02/2021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E87F0-8564-43CF-B6F8-1D8C78F08792}" type="slidenum">
              <a:rPr lang="en-GB" smtClean="0"/>
              <a:t>‹#›</a:t>
            </a:fld>
            <a:endParaRPr lang="en-GB"/>
          </a:p>
        </p:txBody>
      </p:sp>
    </p:spTree>
    <p:extLst>
      <p:ext uri="{BB962C8B-B14F-4D97-AF65-F5344CB8AC3E}">
        <p14:creationId xmlns:p14="http://schemas.microsoft.com/office/powerpoint/2010/main" val="475078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39C8016-5CFB-4C19-911F-758AFC38E5B2}" type="datetimeFigureOut">
              <a:rPr lang="en-GB" smtClean="0"/>
              <a:t>25/02/2021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E87F0-8564-43CF-B6F8-1D8C78F08792}" type="slidenum">
              <a:rPr lang="en-GB" smtClean="0"/>
              <a:t>‹#›</a:t>
            </a:fld>
            <a:endParaRPr lang="en-GB"/>
          </a:p>
        </p:txBody>
      </p:sp>
    </p:spTree>
    <p:extLst>
      <p:ext uri="{BB962C8B-B14F-4D97-AF65-F5344CB8AC3E}">
        <p14:creationId xmlns:p14="http://schemas.microsoft.com/office/powerpoint/2010/main" val="4055179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9C8016-5CFB-4C19-911F-758AFC38E5B2}" type="datetimeFigureOut">
              <a:rPr lang="en-GB" smtClean="0"/>
              <a:t>25/02/2021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8E87F0-8564-43CF-B6F8-1D8C78F08792}" type="slidenum">
              <a:rPr lang="en-GB" smtClean="0"/>
              <a:t>‹#›</a:t>
            </a:fld>
            <a:endParaRPr lang="en-GB"/>
          </a:p>
        </p:txBody>
      </p:sp>
    </p:spTree>
    <p:extLst>
      <p:ext uri="{BB962C8B-B14F-4D97-AF65-F5344CB8AC3E}">
        <p14:creationId xmlns:p14="http://schemas.microsoft.com/office/powerpoint/2010/main" val="21929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39C8016-5CFB-4C19-911F-758AFC38E5B2}" type="datetimeFigureOut">
              <a:rPr lang="en-GB" smtClean="0"/>
              <a:t>25/02/2021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8E87F0-8564-43CF-B6F8-1D8C78F08792}" type="slidenum">
              <a:rPr lang="en-GB" smtClean="0"/>
              <a:t>‹#›</a:t>
            </a:fld>
            <a:endParaRPr lang="en-GB"/>
          </a:p>
        </p:txBody>
      </p:sp>
    </p:spTree>
    <p:extLst>
      <p:ext uri="{BB962C8B-B14F-4D97-AF65-F5344CB8AC3E}">
        <p14:creationId xmlns:p14="http://schemas.microsoft.com/office/powerpoint/2010/main" val="1978679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39C8016-5CFB-4C19-911F-758AFC38E5B2}" type="datetimeFigureOut">
              <a:rPr lang="en-GB" smtClean="0"/>
              <a:t>25/02/2021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08E87F0-8564-43CF-B6F8-1D8C78F08792}" type="slidenum">
              <a:rPr lang="en-GB" smtClean="0"/>
              <a:t>‹#›</a:t>
            </a:fld>
            <a:endParaRPr lang="en-GB"/>
          </a:p>
        </p:txBody>
      </p:sp>
    </p:spTree>
    <p:extLst>
      <p:ext uri="{BB962C8B-B14F-4D97-AF65-F5344CB8AC3E}">
        <p14:creationId xmlns:p14="http://schemas.microsoft.com/office/powerpoint/2010/main" val="1987061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39C8016-5CFB-4C19-911F-758AFC38E5B2}" type="datetimeFigureOut">
              <a:rPr lang="en-GB" smtClean="0"/>
              <a:t>25/02/2021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8E87F0-8564-43CF-B6F8-1D8C78F08792}" type="slidenum">
              <a:rPr lang="en-GB" smtClean="0"/>
              <a:t>‹#›</a:t>
            </a:fld>
            <a:endParaRPr lang="en-GB"/>
          </a:p>
        </p:txBody>
      </p:sp>
    </p:spTree>
    <p:extLst>
      <p:ext uri="{BB962C8B-B14F-4D97-AF65-F5344CB8AC3E}">
        <p14:creationId xmlns:p14="http://schemas.microsoft.com/office/powerpoint/2010/main" val="3585838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9C8016-5CFB-4C19-911F-758AFC38E5B2}" type="datetimeFigureOut">
              <a:rPr lang="en-GB" smtClean="0"/>
              <a:t>25/02/2021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8E87F0-8564-43CF-B6F8-1D8C78F08792}" type="slidenum">
              <a:rPr lang="en-GB" smtClean="0"/>
              <a:t>‹#›</a:t>
            </a:fld>
            <a:endParaRPr lang="en-GB"/>
          </a:p>
        </p:txBody>
      </p:sp>
    </p:spTree>
    <p:extLst>
      <p:ext uri="{BB962C8B-B14F-4D97-AF65-F5344CB8AC3E}">
        <p14:creationId xmlns:p14="http://schemas.microsoft.com/office/powerpoint/2010/main" val="1096461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39C8016-5CFB-4C19-911F-758AFC38E5B2}" type="datetimeFigureOut">
              <a:rPr lang="en-GB" smtClean="0"/>
              <a:t>25/02/2021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8E87F0-8564-43CF-B6F8-1D8C78F08792}" type="slidenum">
              <a:rPr lang="en-GB" smtClean="0"/>
              <a:t>‹#›</a:t>
            </a:fld>
            <a:endParaRPr lang="en-GB"/>
          </a:p>
        </p:txBody>
      </p:sp>
    </p:spTree>
    <p:extLst>
      <p:ext uri="{BB962C8B-B14F-4D97-AF65-F5344CB8AC3E}">
        <p14:creationId xmlns:p14="http://schemas.microsoft.com/office/powerpoint/2010/main" val="857495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39C8016-5CFB-4C19-911F-758AFC38E5B2}" type="datetimeFigureOut">
              <a:rPr lang="en-GB" smtClean="0"/>
              <a:t>25/02/2021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8E87F0-8564-43CF-B6F8-1D8C78F08792}" type="slidenum">
              <a:rPr lang="en-GB" smtClean="0"/>
              <a:t>‹#›</a:t>
            </a:fld>
            <a:endParaRPr lang="en-GB"/>
          </a:p>
        </p:txBody>
      </p:sp>
    </p:spTree>
    <p:extLst>
      <p:ext uri="{BB962C8B-B14F-4D97-AF65-F5344CB8AC3E}">
        <p14:creationId xmlns:p14="http://schemas.microsoft.com/office/powerpoint/2010/main" val="3761654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C8016-5CFB-4C19-911F-758AFC38E5B2}" type="datetimeFigureOut">
              <a:rPr lang="en-GB" smtClean="0"/>
              <a:t>25/02/2021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8E87F0-8564-43CF-B6F8-1D8C78F08792}" type="slidenum">
              <a:rPr lang="en-GB" smtClean="0"/>
              <a:t>‹#›</a:t>
            </a:fld>
            <a:endParaRPr lang="en-GB"/>
          </a:p>
        </p:txBody>
      </p:sp>
    </p:spTree>
    <p:extLst>
      <p:ext uri="{BB962C8B-B14F-4D97-AF65-F5344CB8AC3E}">
        <p14:creationId xmlns:p14="http://schemas.microsoft.com/office/powerpoint/2010/main" val="412496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u="sng" dirty="0" smtClean="0">
                <a:latin typeface="Arial" panose="020B0604020202020204" pitchFamily="34" charset="0"/>
                <a:cs typeface="Arial" panose="020B0604020202020204" pitchFamily="34" charset="0"/>
              </a:rPr>
              <a:t>English – </a:t>
            </a:r>
            <a:r>
              <a:rPr lang="en-GB" u="sng" smtClean="0">
                <a:latin typeface="Arial" panose="020B0604020202020204" pitchFamily="34" charset="0"/>
                <a:cs typeface="Arial" panose="020B0604020202020204" pitchFamily="34" charset="0"/>
              </a:rPr>
              <a:t>Learning Intention: </a:t>
            </a:r>
            <a:r>
              <a:rPr lang="en-GB" u="sng" dirty="0" smtClean="0">
                <a:latin typeface="Arial" panose="020B0604020202020204" pitchFamily="34" charset="0"/>
                <a:cs typeface="Arial" panose="020B0604020202020204" pitchFamily="34" charset="0"/>
              </a:rPr>
              <a:t>To write a debate </a:t>
            </a:r>
            <a:endParaRPr lang="en-GB" u="sng"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2302347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3326" y="574766"/>
            <a:ext cx="11273245" cy="5940088"/>
          </a:xfrm>
          <a:prstGeom prst="rect">
            <a:avLst/>
          </a:prstGeom>
          <a:noFill/>
        </p:spPr>
        <p:txBody>
          <a:bodyPr wrap="square" rtlCol="0">
            <a:spAutoFit/>
          </a:bodyPr>
          <a:lstStyle/>
          <a:p>
            <a:pPr algn="ctr"/>
            <a:r>
              <a:rPr lang="en-GB" sz="2500" u="sng" dirty="0" smtClean="0">
                <a:latin typeface="Arial" panose="020B0604020202020204" pitchFamily="34" charset="0"/>
                <a:cs typeface="Arial" panose="020B0604020202020204" pitchFamily="34" charset="0"/>
              </a:rPr>
              <a:t>Introduction</a:t>
            </a:r>
          </a:p>
          <a:p>
            <a:pPr algn="ctr"/>
            <a:endParaRPr lang="en-GB" sz="2500" u="sng"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500" dirty="0">
                <a:latin typeface="Arial" panose="020B0604020202020204" pitchFamily="34" charset="0"/>
                <a:cs typeface="Arial" panose="020B0604020202020204" pitchFamily="34" charset="0"/>
              </a:rPr>
              <a:t>T</a:t>
            </a:r>
            <a:r>
              <a:rPr lang="en-GB" sz="2500" dirty="0" smtClean="0">
                <a:latin typeface="Arial" panose="020B0604020202020204" pitchFamily="34" charset="0"/>
                <a:cs typeface="Arial" panose="020B0604020202020204" pitchFamily="34" charset="0"/>
              </a:rPr>
              <a:t>ests that are taken by children in Year 6. </a:t>
            </a:r>
          </a:p>
          <a:p>
            <a:pPr marL="457200" indent="-457200">
              <a:buFont typeface="Arial" panose="020B0604020202020204" pitchFamily="34" charset="0"/>
              <a:buChar char="•"/>
            </a:pPr>
            <a:r>
              <a:rPr lang="en-GB" sz="2500" dirty="0" smtClean="0">
                <a:latin typeface="Arial" panose="020B0604020202020204" pitchFamily="34" charset="0"/>
                <a:cs typeface="Arial" panose="020B0604020202020204" pitchFamily="34" charset="0"/>
              </a:rPr>
              <a:t>They test English and Maths skills. </a:t>
            </a:r>
          </a:p>
          <a:p>
            <a:pPr marL="457200" indent="-457200">
              <a:buFont typeface="Arial" panose="020B0604020202020204" pitchFamily="34" charset="0"/>
              <a:buChar char="•"/>
            </a:pPr>
            <a:r>
              <a:rPr lang="en-GB" sz="2500" dirty="0" smtClean="0">
                <a:latin typeface="Arial" panose="020B0604020202020204" pitchFamily="34" charset="0"/>
                <a:cs typeface="Arial" panose="020B0604020202020204" pitchFamily="34" charset="0"/>
              </a:rPr>
              <a:t>Should SATs go ahead in Year 6 this year? </a:t>
            </a:r>
          </a:p>
          <a:p>
            <a:pPr marL="457200" indent="-457200">
              <a:buFont typeface="Arial" panose="020B0604020202020204" pitchFamily="34" charset="0"/>
              <a:buChar char="•"/>
            </a:pPr>
            <a:r>
              <a:rPr lang="en-GB" sz="2500" dirty="0" smtClean="0">
                <a:latin typeface="Arial" panose="020B0604020202020204" pitchFamily="34" charset="0"/>
                <a:cs typeface="Arial" panose="020B0604020202020204" pitchFamily="34" charset="0"/>
              </a:rPr>
              <a:t>Schools being closed. </a:t>
            </a:r>
          </a:p>
          <a:p>
            <a:pPr marL="457200" indent="-457200">
              <a:buFont typeface="Arial" panose="020B0604020202020204" pitchFamily="34" charset="0"/>
              <a:buChar char="•"/>
            </a:pPr>
            <a:endParaRPr lang="en-GB" sz="2500" dirty="0">
              <a:latin typeface="Arial" panose="020B0604020202020204" pitchFamily="34" charset="0"/>
              <a:cs typeface="Arial" panose="020B0604020202020204" pitchFamily="34" charset="0"/>
            </a:endParaRPr>
          </a:p>
          <a:p>
            <a:r>
              <a:rPr lang="en-GB" sz="2500" dirty="0" smtClean="0">
                <a:latin typeface="Arial" panose="020B0604020202020204" pitchFamily="34" charset="0"/>
                <a:cs typeface="Arial" panose="020B0604020202020204" pitchFamily="34" charset="0"/>
              </a:rPr>
              <a:t>SATs are tests that are taken by year 6 pupils. They usually happen in May and they test children on their English and Maths skills. This debate is to argue whether SATs should still go ahead this year, as children’s learning has been affected because of schools having to close due to </a:t>
            </a:r>
            <a:r>
              <a:rPr lang="en-GB" sz="2500" dirty="0" err="1" smtClean="0">
                <a:latin typeface="Arial" panose="020B0604020202020204" pitchFamily="34" charset="0"/>
                <a:cs typeface="Arial" panose="020B0604020202020204" pitchFamily="34" charset="0"/>
              </a:rPr>
              <a:t>Covid</a:t>
            </a:r>
            <a:r>
              <a:rPr lang="en-GB" sz="2500" dirty="0" smtClean="0">
                <a:latin typeface="Arial" panose="020B0604020202020204" pitchFamily="34" charset="0"/>
                <a:cs typeface="Arial" panose="020B0604020202020204" pitchFamily="34" charset="0"/>
              </a:rPr>
              <a:t> 19. </a:t>
            </a:r>
          </a:p>
          <a:p>
            <a:pPr marL="457200" indent="-457200">
              <a:buFont typeface="Arial" panose="020B0604020202020204" pitchFamily="34" charset="0"/>
              <a:buChar char="•"/>
            </a:pPr>
            <a:endParaRPr lang="en-GB" sz="3500" dirty="0">
              <a:latin typeface="Arial" panose="020B0604020202020204" pitchFamily="34" charset="0"/>
              <a:cs typeface="Arial" panose="020B0604020202020204" pitchFamily="34" charset="0"/>
            </a:endParaRPr>
          </a:p>
          <a:p>
            <a:endParaRPr lang="en-GB" sz="3500" dirty="0" smtClean="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GB" sz="3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7613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5394" y="496389"/>
            <a:ext cx="11155680" cy="5370701"/>
          </a:xfrm>
          <a:prstGeom prst="rect">
            <a:avLst/>
          </a:prstGeom>
          <a:noFill/>
        </p:spPr>
        <p:txBody>
          <a:bodyPr wrap="square" rtlCol="0">
            <a:spAutoFit/>
          </a:bodyPr>
          <a:lstStyle/>
          <a:p>
            <a:pPr algn="ctr"/>
            <a:r>
              <a:rPr lang="en-GB" sz="2500" u="sng" dirty="0" smtClean="0">
                <a:latin typeface="Arial" panose="020B0604020202020204" pitchFamily="34" charset="0"/>
                <a:cs typeface="Arial" panose="020B0604020202020204" pitchFamily="34" charset="0"/>
              </a:rPr>
              <a:t>Reasons for SATs still going ahead this year</a:t>
            </a:r>
            <a:r>
              <a:rPr lang="en-GB" u="sng" dirty="0" smtClean="0"/>
              <a:t>.</a:t>
            </a:r>
          </a:p>
          <a:p>
            <a:pPr algn="ctr"/>
            <a:endParaRPr lang="en-GB" u="sng" dirty="0"/>
          </a:p>
          <a:p>
            <a:pPr marL="285750" indent="-285750" algn="ctr">
              <a:buFont typeface="Arial" panose="020B0604020202020204" pitchFamily="34" charset="0"/>
              <a:buChar char="•"/>
            </a:pPr>
            <a:r>
              <a:rPr lang="en-GB" sz="2500" dirty="0" smtClean="0">
                <a:latin typeface="Arial" panose="020B0604020202020204" pitchFamily="34" charset="0"/>
                <a:cs typeface="Arial" panose="020B0604020202020204" pitchFamily="34" charset="0"/>
              </a:rPr>
              <a:t>To show children’s progress</a:t>
            </a:r>
          </a:p>
          <a:p>
            <a:pPr marL="285750" indent="-285750" algn="ctr">
              <a:buFont typeface="Arial" panose="020B0604020202020204" pitchFamily="34" charset="0"/>
              <a:buChar char="•"/>
            </a:pPr>
            <a:r>
              <a:rPr lang="en-GB" sz="2500" dirty="0" smtClean="0">
                <a:latin typeface="Arial" panose="020B0604020202020204" pitchFamily="34" charset="0"/>
                <a:cs typeface="Arial" panose="020B0604020202020204" pitchFamily="34" charset="0"/>
              </a:rPr>
              <a:t>To show how well the school is doing </a:t>
            </a:r>
          </a:p>
          <a:p>
            <a:pPr marL="285750" indent="-285750" algn="ctr">
              <a:buFont typeface="Arial" panose="020B0604020202020204" pitchFamily="34" charset="0"/>
              <a:buChar char="•"/>
            </a:pPr>
            <a:r>
              <a:rPr lang="en-GB" sz="2500" dirty="0" smtClean="0">
                <a:latin typeface="Arial" panose="020B0604020202020204" pitchFamily="34" charset="0"/>
                <a:cs typeface="Arial" panose="020B0604020202020204" pitchFamily="34" charset="0"/>
              </a:rPr>
              <a:t>Seen as part of school life</a:t>
            </a:r>
          </a:p>
          <a:p>
            <a:pPr marL="285750" indent="-285750" algn="ctr">
              <a:buFont typeface="Arial" panose="020B0604020202020204" pitchFamily="34" charset="0"/>
              <a:buChar char="•"/>
            </a:pPr>
            <a:r>
              <a:rPr lang="en-GB" sz="2500" dirty="0" smtClean="0">
                <a:latin typeface="Arial" panose="020B0604020202020204" pitchFamily="34" charset="0"/>
                <a:cs typeface="Arial" panose="020B0604020202020204" pitchFamily="34" charset="0"/>
              </a:rPr>
              <a:t>Want things to stay normal </a:t>
            </a:r>
          </a:p>
          <a:p>
            <a:pPr algn="ctr"/>
            <a:endParaRPr lang="en-GB" sz="2500" dirty="0">
              <a:latin typeface="Arial" panose="020B0604020202020204" pitchFamily="34" charset="0"/>
              <a:cs typeface="Arial" panose="020B0604020202020204" pitchFamily="34" charset="0"/>
            </a:endParaRPr>
          </a:p>
          <a:p>
            <a:r>
              <a:rPr lang="en-GB" sz="2500" dirty="0" smtClean="0">
                <a:latin typeface="Arial" panose="020B0604020202020204" pitchFamily="34" charset="0"/>
                <a:cs typeface="Arial" panose="020B0604020202020204" pitchFamily="34" charset="0"/>
              </a:rPr>
              <a:t>The reasons why SATs should still go ahead this year are that it shows how much progress children have made and some children will want to show how much they have learnt. This can also show how good the school is as a whole. Children see them as a normal part of school life and they expect to do SATs by the time they reach year 6. Many children will feel that they have had too much change in school over the past year and they will want to do them as a way of making things feel the same as normal. </a:t>
            </a:r>
            <a:endParaRPr lang="en-GB"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5008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18147" y="505326"/>
            <a:ext cx="10575758" cy="7017306"/>
          </a:xfrm>
          <a:prstGeom prst="rect">
            <a:avLst/>
          </a:prstGeom>
          <a:noFill/>
        </p:spPr>
        <p:txBody>
          <a:bodyPr wrap="square" rtlCol="0">
            <a:spAutoFit/>
          </a:bodyPr>
          <a:lstStyle/>
          <a:p>
            <a:pPr algn="ctr"/>
            <a:r>
              <a:rPr lang="en-GB" sz="2500" u="sng" dirty="0" smtClean="0">
                <a:latin typeface="Arial" panose="020B0604020202020204" pitchFamily="34" charset="0"/>
                <a:cs typeface="Arial" panose="020B0604020202020204" pitchFamily="34" charset="0"/>
              </a:rPr>
              <a:t>Reasons against SATs still going ahead this year.</a:t>
            </a:r>
          </a:p>
          <a:p>
            <a:pPr algn="ctr"/>
            <a:endParaRPr lang="en-GB" sz="2500" dirty="0">
              <a:latin typeface="Arial" panose="020B0604020202020204" pitchFamily="34" charset="0"/>
              <a:cs typeface="Arial" panose="020B0604020202020204" pitchFamily="34" charset="0"/>
            </a:endParaRPr>
          </a:p>
          <a:p>
            <a:pPr marL="342900" indent="-342900" algn="ctr">
              <a:buFont typeface="Arial" panose="020B0604020202020204" pitchFamily="34" charset="0"/>
              <a:buChar char="•"/>
            </a:pPr>
            <a:r>
              <a:rPr lang="en-GB" sz="2500" dirty="0" smtClean="0">
                <a:latin typeface="Arial" panose="020B0604020202020204" pitchFamily="34" charset="0"/>
                <a:cs typeface="Arial" panose="020B0604020202020204" pitchFamily="34" charset="0"/>
              </a:rPr>
              <a:t>Added pressure on teachers and pupils</a:t>
            </a:r>
          </a:p>
          <a:p>
            <a:pPr marL="342900" indent="-342900" algn="ctr">
              <a:buFont typeface="Arial" panose="020B0604020202020204" pitchFamily="34" charset="0"/>
              <a:buChar char="•"/>
            </a:pPr>
            <a:r>
              <a:rPr lang="en-GB" sz="2500" dirty="0" smtClean="0">
                <a:latin typeface="Arial" panose="020B0604020202020204" pitchFamily="34" charset="0"/>
                <a:cs typeface="Arial" panose="020B0604020202020204" pitchFamily="34" charset="0"/>
              </a:rPr>
              <a:t>Children have missed learning </a:t>
            </a:r>
          </a:p>
          <a:p>
            <a:pPr marL="342900" indent="-342900" algn="ctr">
              <a:buFont typeface="Arial" panose="020B0604020202020204" pitchFamily="34" charset="0"/>
              <a:buChar char="•"/>
            </a:pPr>
            <a:r>
              <a:rPr lang="en-GB" sz="2500" dirty="0" smtClean="0">
                <a:latin typeface="Arial" panose="020B0604020202020204" pitchFamily="34" charset="0"/>
                <a:cs typeface="Arial" panose="020B0604020202020204" pitchFamily="34" charset="0"/>
              </a:rPr>
              <a:t>In May, more children might be absent. </a:t>
            </a:r>
          </a:p>
          <a:p>
            <a:pPr marL="342900" indent="-342900" algn="ctr">
              <a:buFont typeface="Arial" panose="020B0604020202020204" pitchFamily="34" charset="0"/>
              <a:buChar char="•"/>
            </a:pPr>
            <a:r>
              <a:rPr lang="en-GB" sz="2500" dirty="0" smtClean="0">
                <a:latin typeface="Arial" panose="020B0604020202020204" pitchFamily="34" charset="0"/>
                <a:cs typeface="Arial" panose="020B0604020202020204" pitchFamily="34" charset="0"/>
              </a:rPr>
              <a:t>Not fair, as children have had different amounts of learning. </a:t>
            </a:r>
          </a:p>
          <a:p>
            <a:pPr marL="342900" indent="-342900">
              <a:buFont typeface="Arial" panose="020B0604020202020204" pitchFamily="34" charset="0"/>
              <a:buChar char="•"/>
            </a:pPr>
            <a:endParaRPr lang="en-GB" sz="2500" dirty="0">
              <a:latin typeface="Arial" panose="020B0604020202020204" pitchFamily="34" charset="0"/>
              <a:cs typeface="Arial" panose="020B0604020202020204" pitchFamily="34" charset="0"/>
            </a:endParaRPr>
          </a:p>
          <a:p>
            <a:r>
              <a:rPr lang="en-GB" sz="2500" dirty="0" smtClean="0">
                <a:latin typeface="Arial" panose="020B0604020202020204" pitchFamily="34" charset="0"/>
                <a:cs typeface="Arial" panose="020B0604020202020204" pitchFamily="34" charset="0"/>
              </a:rPr>
              <a:t>The reasons why SATs shouldn’t go ahead this year are that it will add pressure on teachers and children who have already had a lot to deal with during the pandemic. Children have missed too much of their learning and they might not have been taught the types of questions they would get in their SATs. It wouldn’t be fair on pupils, as a lot of people have had different amounts of learning due to them having different situations during lockdown. Also, in May, there might be a lot of children still absent from school because of self isolating reasons and this would mean that they wouldn’t be able to do the tests. </a:t>
            </a:r>
          </a:p>
          <a:p>
            <a:pPr marL="342900" indent="-342900" algn="ctr">
              <a:buFont typeface="Arial" panose="020B0604020202020204" pitchFamily="34" charset="0"/>
              <a:buChar char="•"/>
            </a:pPr>
            <a:endParaRPr lang="en-GB" sz="2500" u="sng" dirty="0">
              <a:latin typeface="Arial" panose="020B0604020202020204" pitchFamily="34" charset="0"/>
              <a:cs typeface="Arial" panose="020B0604020202020204" pitchFamily="34" charset="0"/>
            </a:endParaRPr>
          </a:p>
          <a:p>
            <a:pPr algn="ctr"/>
            <a:r>
              <a:rPr lang="en-GB" sz="2500" u="sng" dirty="0" smtClean="0">
                <a:latin typeface="Arial" panose="020B0604020202020204" pitchFamily="34" charset="0"/>
                <a:cs typeface="Arial" panose="020B0604020202020204" pitchFamily="34" charset="0"/>
              </a:rPr>
              <a:t> </a:t>
            </a:r>
            <a:endParaRPr lang="en-GB" sz="25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3963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393700"/>
            <a:ext cx="11010900" cy="6217087"/>
          </a:xfrm>
          <a:prstGeom prst="rect">
            <a:avLst/>
          </a:prstGeom>
          <a:noFill/>
        </p:spPr>
        <p:txBody>
          <a:bodyPr wrap="square" rtlCol="0">
            <a:spAutoFit/>
          </a:bodyPr>
          <a:lstStyle/>
          <a:p>
            <a:pPr algn="ctr"/>
            <a:r>
              <a:rPr lang="en-GB" sz="2500" u="sng" dirty="0" smtClean="0">
                <a:latin typeface="Arial" panose="020B0604020202020204" pitchFamily="34" charset="0"/>
                <a:cs typeface="Arial" panose="020B0604020202020204" pitchFamily="34" charset="0"/>
              </a:rPr>
              <a:t>Conclusion</a:t>
            </a:r>
          </a:p>
          <a:p>
            <a:pPr algn="ctr"/>
            <a:endParaRPr lang="en-GB" sz="2500" u="sng" dirty="0">
              <a:latin typeface="Arial" panose="020B0604020202020204" pitchFamily="34" charset="0"/>
              <a:cs typeface="Arial" panose="020B0604020202020204" pitchFamily="34" charset="0"/>
            </a:endParaRPr>
          </a:p>
          <a:p>
            <a:pPr algn="ctr"/>
            <a:r>
              <a:rPr lang="en-GB" sz="2200" dirty="0" smtClean="0">
                <a:latin typeface="Arial" panose="020B0604020202020204" pitchFamily="34" charset="0"/>
                <a:cs typeface="Arial" panose="020B0604020202020204" pitchFamily="34" charset="0"/>
              </a:rPr>
              <a:t>There are two possible conclusions that you could have. You need to say if you think SATS should go ahead this year or shouldn’t go ahead this year. Here are two examples.</a:t>
            </a:r>
          </a:p>
          <a:p>
            <a:endParaRPr lang="en-GB" sz="2200" dirty="0" smtClean="0">
              <a:latin typeface="Arial" panose="020B0604020202020204" pitchFamily="34" charset="0"/>
              <a:cs typeface="Arial" panose="020B0604020202020204" pitchFamily="34" charset="0"/>
            </a:endParaRPr>
          </a:p>
          <a:p>
            <a:r>
              <a:rPr lang="en-GB" sz="2200" dirty="0" smtClean="0">
                <a:latin typeface="Arial" panose="020B0604020202020204" pitchFamily="34" charset="0"/>
                <a:cs typeface="Arial" panose="020B0604020202020204" pitchFamily="34" charset="0"/>
              </a:rPr>
              <a:t>I think that SATs should go ahead this year because it would help children to feel like things were normal. They have experienced too much change this year, especially at school, and they want things to feel the same. They expect to do SATs at the end of Year 6 and they want to use them as a way to show what they have learnt.   </a:t>
            </a:r>
          </a:p>
          <a:p>
            <a:endParaRPr lang="en-GB" dirty="0">
              <a:latin typeface="Arial" panose="020B0604020202020204" pitchFamily="34" charset="0"/>
              <a:cs typeface="Arial" panose="020B0604020202020204" pitchFamily="34" charset="0"/>
            </a:endParaRPr>
          </a:p>
          <a:p>
            <a:r>
              <a:rPr lang="en-GB" sz="2200" dirty="0" smtClean="0">
                <a:latin typeface="Arial" panose="020B0604020202020204" pitchFamily="34" charset="0"/>
                <a:cs typeface="Arial" panose="020B0604020202020204" pitchFamily="34" charset="0"/>
              </a:rPr>
              <a:t>I think that </a:t>
            </a:r>
            <a:r>
              <a:rPr lang="en-GB" sz="2200" dirty="0" err="1" smtClean="0">
                <a:latin typeface="Arial" panose="020B0604020202020204" pitchFamily="34" charset="0"/>
                <a:cs typeface="Arial" panose="020B0604020202020204" pitchFamily="34" charset="0"/>
              </a:rPr>
              <a:t>Sats</a:t>
            </a:r>
            <a:r>
              <a:rPr lang="en-GB" sz="2200" dirty="0" smtClean="0">
                <a:latin typeface="Arial" panose="020B0604020202020204" pitchFamily="34" charset="0"/>
                <a:cs typeface="Arial" panose="020B0604020202020204" pitchFamily="34" charset="0"/>
              </a:rPr>
              <a:t> shouldn’t go ahead this year because it will add too much pressure on teachers and pupils and it might effect their mental health. They have already had too much to deal with during this pandemic so don’t need anything extra to worry them. They have missed too much learning so might not be able to answer some of the SATs questions and this isn’t fair. Some children have had more time to learn than others during lockdown so people will have different amounts of knowledge and some people might have to self isolate in May so wouldn’t be able to do the tests. </a:t>
            </a: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8677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5500" y="419100"/>
            <a:ext cx="10807700" cy="2015936"/>
          </a:xfrm>
          <a:prstGeom prst="rect">
            <a:avLst/>
          </a:prstGeom>
          <a:noFill/>
        </p:spPr>
        <p:txBody>
          <a:bodyPr wrap="square" rtlCol="0">
            <a:spAutoFit/>
          </a:bodyPr>
          <a:lstStyle/>
          <a:p>
            <a:r>
              <a:rPr lang="en-GB" sz="2500" u="sng" dirty="0" smtClean="0">
                <a:latin typeface="Arial" panose="020B0604020202020204" pitchFamily="34" charset="0"/>
                <a:cs typeface="Arial" panose="020B0604020202020204" pitchFamily="34" charset="0"/>
              </a:rPr>
              <a:t>Task</a:t>
            </a:r>
          </a:p>
          <a:p>
            <a:endParaRPr lang="en-GB" sz="2500" u="sng" dirty="0" smtClean="0">
              <a:latin typeface="Arial" panose="020B0604020202020204" pitchFamily="34" charset="0"/>
              <a:cs typeface="Arial" panose="020B0604020202020204" pitchFamily="34" charset="0"/>
            </a:endParaRPr>
          </a:p>
          <a:p>
            <a:r>
              <a:rPr lang="en-GB" sz="2500" dirty="0" smtClean="0">
                <a:latin typeface="Arial" panose="020B0604020202020204" pitchFamily="34" charset="0"/>
                <a:cs typeface="Arial" panose="020B0604020202020204" pitchFamily="34" charset="0"/>
              </a:rPr>
              <a:t>Use the arguments for and against as well as the information on the PowerPoint to help you to write your own debate about whether SATs should go ahead this year.</a:t>
            </a:r>
            <a:endParaRPr lang="en-GB"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24986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647</Words>
  <Application>Microsoft Office PowerPoint</Application>
  <PresentationFormat>Widescreen</PresentationFormat>
  <Paragraphs>38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English – Learning Intention: To write a debate </vt:lpstr>
      <vt:lpstr>PowerPoint Presentation</vt:lpstr>
      <vt:lpstr>PowerPoint Presentation</vt:lpstr>
      <vt:lpstr>PowerPoint Presentation</vt:lpstr>
      <vt:lpstr>PowerPoint Presentation</vt:lpstr>
      <vt:lpstr>PowerPoint Presentation</vt:lpstr>
    </vt:vector>
  </TitlesOfParts>
  <Company>International House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 LI: To write a debate</dc:title>
  <dc:creator>Hall, Christina</dc:creator>
  <cp:lastModifiedBy>Hall, Linda</cp:lastModifiedBy>
  <cp:revision>9</cp:revision>
  <dcterms:created xsi:type="dcterms:W3CDTF">2021-02-24T08:54:30Z</dcterms:created>
  <dcterms:modified xsi:type="dcterms:W3CDTF">2021-02-25T14:57:05Z</dcterms:modified>
</cp:coreProperties>
</file>