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19:39:45.873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1 1,'0'0,"0"0,0 0,0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19:44:11.876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1 0,'0'0,"0"0,0 0,0 0,0 0,0 27,0 597,3-616,0-1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19:43:52.645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920 1,'-33'8,"-26"-1,-77-2,40-3,-289 4,308-6,74-1,-1 1,1 0,-1 1,1-1,-1 1,1 0,-1-1,1 2,0-1,-1 0,1 1,0-1,0 1,0 0,0 0,0 0,0 0,1 1,-1-1,1 1,-1-1,1 1,0 0,0 0,1 0,-3 4,-1 6,1 1,0-1,1 1,0 0,0 19,-5 19,-3 17,3-1,3 1,5 75,1-75,38-78,-9-1,0 1,1 2,0 1,60-4,-72 10,0 0,0 0,0 2,0 0,0 2,-1 0,1 0,-1 2,25 11,-31-10,0 1,-1 0,0 1,0 1,0-1,-2 2,1-1,-1 1,-1 1,12 18,2 10,33 83,-49-105,0-1,-1 1,-1 1,0-1,-2 1,0-1,-1 1,-1-1,0 1,-2 0,0-1,-7 27,5-32,0-1,0 0,-1 1,-1-2,0 1,-1-1,0 0,-1 0,0-1,0 0,-1 0,0-1,-1 0,0-1,-1 0,0 0,0-1,-17 7,2-2,-1-1,-1-1,0-2,0 0,0-2,-1-2,0 0,0-2,0-1,0-1,0-2,0-1,-54-12,51 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19:43:54.786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1 297,'0'0,"0"0,0 0,0 0,0-43,0 37,1 0,0 0,1 0,-1 0,1 0,0 0,1 0,-1 1,1-1,0 1,1-1,-1 1,1 0,0 1,0-1,1 1,-1 0,1 0,6-4,14-10,1 2,48-23,-24 13,-37 19,1 0,0 1,0 1,1 0,0 1,-1 0,1 1,0 1,1 0,-1 1,25 2,-25-1,-1 1,0 0,1 1,17 4,-25-3,0 0,0 0,0 1,-1-1,1 1,-1 1,0-1,0 1,9 10,-3-3,-2 0,1 1,-2 0,0 1,0 0,-1 0,-1 1,-1 0,0 0,-1 0,0 1,-1 0,-1 0,-1 0,0 0,-1 1,-1-1,0 0,-1 0,-1 1,0-1,-2 0,1 0,-8 15,-2 4,-1 0,-3-1,0-1,-2 0,-2-2,-41 50,-169 151,220-221,-189 158,191-161,12-11,26-16,-9 14,0 1,0 1,0 1,38 1,85 10,-116-6,161 31,-133-21,101 10,-123-22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19:43:57.150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1 0,'0'0,"0"0,0 0,0 0,0 0,0 0,0 0,0 0,0 0,0 0,0 0,0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19:43:58.377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1 1,'0'0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19:44:01.035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576 49,'0'0,"0"0,-44-24,31 19,-1 1,1 0,-1 0,0 1,0 1,0 0,0 1,0 1,0 0,-1 1,1 1,0 0,0 0,1 2,-1 0,0 0,1 1,0 1,1 0,-1 1,-15 11,9-3,1 1,0 1,2 1,0 0,1 1,0 0,2 1,1 1,0 0,1 1,2 0,0 1,1 0,2 0,0 0,1 1,2 0,-1 24,3-24,0 1,1-1,4 33,-2-50,-1 1,1 0,0 0,1-1,0 1,0-1,1 0,0 0,0 0,0-1,7 8,7 7,2-2,0 0,1-2,0 0,43 25,-48-33,0-1,0-1,1-1,0 0,0-1,1 0,-1-2,1 0,33 1,-30-6,1 0,-1-1,1-1,-1-1,0-1,-1-1,1 0,-1-2,-1 0,0-1,26-19,-25 15,-2 0,1-2,-2 0,0-1,-1 0,-1-1,-1-1,0-1,-2 0,15-29,-22 36,-1-1,0 0,0 1,-2-1,1-1,-2 1,0 0,-1 0,0-1,-1 1,-1 0,0 0,-1 0,0 0,-1 0,-1 1,0 0,-1 0,0 0,-1 0,-1 1,0 0,0 1,-1 0,-11-11,-153-144,166 160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19:44:03.476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710 169,'-30'-15,"15"6,-1 0,0 2,-1 0,1 0,-1 2,-1 0,1 1,-34-3,17 5,0 2,0 1,-60 11,82-9,0 0,0 1,1 0,-1 1,1 0,0 0,0 2,1-1,0 1,0 1,1 0,0 0,-16 19,6-4,1 2,2 0,0 1,-13 30,22-39,0 0,2 0,0 0,1 1,0 0,2 0,0 0,1 21,1-13,-1-4,1 0,1 0,1-1,1 1,1-1,1 0,0 0,2 0,13 29,-7-27,1-1,1 0,1 0,1-2,1 0,1-1,0-1,1-1,1 0,1-2,0 0,1-2,30 14,-31-18,0 0,0-2,1 0,0-2,0 0,1-2,-1 0,1-2,0 0,-1-2,1-1,0 0,-1-2,0-1,25-8,-23 4,1-1,-1-1,-1-2,-1 0,1-2,-2 0,0-2,-1 0,-1-2,-1 0,0-1,-1-1,-2 0,0-1,-1-1,21-45,-30 52,0 0,0-1,-2 0,0 0,-1 0,-1-1,0 1,-1-1,-1 1,-1-1,-1 1,-6-32,-3 4,-2 0,-1 0,-33-66,36 90,-1 1,0 1,-2 0,0 1,-1 0,-1 1,0 1,-1 1,-1 0,0 1,-1 1,-1 1,0 0,-30-11,14 7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19:44:08.607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179 182,'0'0,"0"0,0 0,8-30,-1 18,0 1,0 0,1 1,0-1,1 2,1-1,-1 1,1 0,1 1,-1 1,1-1,1 2,16-9,-21 12,1 1,-1-1,0 1,1 1,-1-1,1 1,-1 0,1 1,-1 0,1 0,0 1,-1 0,1 0,-1 1,1-1,-1 2,0-1,0 1,0 0,0 1,-1-1,1 1,-1 1,8 6,-9-7,-1 0,0 0,0 0,0 0,-1 1,0-1,0 1,0 0,0 0,-1 0,1 0,-1 0,-1 1,1-1,-1 1,0-1,0 7,-1-4,0-1,-1 1,0 0,0 0,-1-1,0 1,-1-1,1 1,-1-1,-1 0,-4 8,-3 1,-1 1,0-1,-1-1,-1 0,-1-1,0 0,-1-2,-29 20,-72 31,67-38,-75 51,107-62,12-8,0-1,-1 0,0 0,0 0,-1-1,1 0,-1-1,0 0,-9 3,46-6,0 1,0 1,29 7,43 3,115-8,-152-4,-63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19:44:10.885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92 1,'0'0,"-3"20,-9 22,2 1,2 0,1 0,0 46,-15 110,12-129,-3 98,14-167,-1 1,1-1,-1 1,1-1,0 0,-1 1,1-1,0 0,0 1,0-1,0 0,0 0,0 0,1 0,-1 0,0 0,0 0,1 0,-1-1,1 1,-1 0,1-1,-1 1,1-1,-1 0,1 1,-1-1,4 0,53 6,-49-6,652 4,-346-7,-200 3,-115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EC3FD-33D8-4EA0-BC71-EE349B5106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D4F192-4922-481A-AF7B-44E6AD976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CC428-9263-4B66-B110-15471794E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EF72B-8F7C-40EF-9448-E010E44B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EB750-528B-454A-9569-A77A82200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46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7FEAF-4547-4447-AAA0-FBC9F730A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C100F-2208-4911-92A1-F7458C244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50755-4358-4F5D-AC45-2F813F315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A7443-EFB1-45FA-B66E-591C565F0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E85F-6117-4FCC-A9C5-126097BE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513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50CB61-D8B6-4F6D-B5F2-D32204A2D8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D3C43D-364A-464F-8C32-BBE271B716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2C2FF-DA62-40E9-98E2-1A87AA86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CF18B-10AA-445B-849D-8D6976D68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997D0-EC96-447D-9DDC-2456927D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603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621B5-E0CD-4672-B11D-99C9A377F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4E925-CC36-4B8E-A210-54B364ADE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618E7-ECCE-4CBC-8755-7075E6274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8C09E-283D-4A02-A861-BBC069C39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E61D7-5875-4F05-BEE0-29AED0412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243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015F9-3003-4B88-9B6E-726143E9C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CD953-EC7B-4115-BB65-EEB99D0C0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11BB4-FBB7-47E7-9F36-D382813C7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5B091-0CF8-4BB3-8467-64880289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AB0EF-2A64-4964-A7AF-F409295BE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49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4C2C5-CF73-40E0-96A9-D33CFA1BC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A623F-9C4A-4287-AF08-316333B5D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C74EE7-C88E-4DF8-9AF2-CF533F593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868798-8673-4E87-8375-5FE47BAC6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628D4A-4E03-47B2-9CF8-F24D00108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A6FFD7-80F9-4A43-96C1-C7091CCEA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60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FAAA8-EF07-4057-8F3E-6D3DAC530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4C425-BB07-411B-9C82-6B752BB67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839E5B-5F94-4FAD-B9D1-83AAF3C82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AAAC0C-BA4F-4DCA-A149-23E82B74E3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88CE00-0162-437A-9079-22BADB425E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1B9BC7-3CB7-47A5-BD14-DB3F948E9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AD0986-75EA-422D-8E80-240BBF40E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EAFA69-60D9-48A9-8FBB-CCE53E0B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96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CF999-6F91-469C-94E5-9863E6398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91A01A-09B1-4957-BFF8-42C578BBD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64CE67-9DF9-4680-AA5A-76CFB4350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C44E83-3B0C-4B58-B54E-FD2DD21D1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215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725893-53F8-4AB5-BCE8-E39E04EEE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4E82C-5969-4499-9DF7-45623792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A3684C-BE9E-49CB-8C97-D114C6D96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5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E7BFE-3160-4F87-9B18-FFD50C518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CAE87-0396-4E97-A574-4D010F893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9977C7-B675-4D8B-A041-FD0B60B97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D5D4D-E182-4A04-8D41-60EA8D1A4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4347E-9183-43A8-BA62-17071FBED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96F613-B1C1-4FE0-BB9C-2486F562D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58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483C6-E371-4A68-A5A3-08F501991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3D5E15-86E7-41C1-81C1-E667E205B9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AC123F-85A7-41E3-B1EC-28C1993C6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15708B-7BEA-49A8-87D5-19B1035E9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09310D-0F34-4F27-B856-7B37D4A20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C7C52-342C-43CD-B950-0B780CD70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405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3DC24D-0FA1-4C48-827B-CD77619AE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B22D9-80A1-471E-ADD1-6666FBE35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2F27A-3A8E-46D2-BD67-B99EC9080E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A1CC4-E2B7-499F-967C-9C4852273AA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37D31-1209-4640-90A3-8A1B7B0FC8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48A9D-6B87-45CA-9B36-0BCBC9FD5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A5766-CCAA-4EEA-BF96-FF3479AEFE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21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6.png"/><Relationship Id="rId18" Type="http://schemas.openxmlformats.org/officeDocument/2006/relationships/customXml" Target="../ink/ink10.xm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customXml" Target="../ink/ink7.xml"/><Relationship Id="rId17" Type="http://schemas.openxmlformats.org/officeDocument/2006/relationships/image" Target="../media/image8.png"/><Relationship Id="rId2" Type="http://schemas.openxmlformats.org/officeDocument/2006/relationships/customXml" Target="../ink/ink1.xml"/><Relationship Id="rId16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5.png"/><Relationship Id="rId5" Type="http://schemas.openxmlformats.org/officeDocument/2006/relationships/image" Target="../media/image3.png"/><Relationship Id="rId15" Type="http://schemas.openxmlformats.org/officeDocument/2006/relationships/image" Target="../media/image7.png"/><Relationship Id="rId10" Type="http://schemas.openxmlformats.org/officeDocument/2006/relationships/customXml" Target="../ink/ink6.xml"/><Relationship Id="rId19" Type="http://schemas.openxmlformats.org/officeDocument/2006/relationships/image" Target="../media/image9.png"/><Relationship Id="rId4" Type="http://schemas.openxmlformats.org/officeDocument/2006/relationships/customXml" Target="../ink/ink2.xml"/><Relationship Id="rId9" Type="http://schemas.openxmlformats.org/officeDocument/2006/relationships/customXml" Target="../ink/ink5.xml"/><Relationship Id="rId14" Type="http://schemas.openxmlformats.org/officeDocument/2006/relationships/customXml" Target="../ink/ink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A3312-B100-43A0-B1E4-DC428FB40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617" y="897076"/>
            <a:ext cx="9144000" cy="2387600"/>
          </a:xfrm>
        </p:spPr>
        <p:txBody>
          <a:bodyPr/>
          <a:lstStyle/>
          <a:p>
            <a:pPr algn="l"/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Converting fractions, decimals and percentages</a:t>
            </a:r>
          </a:p>
        </p:txBody>
      </p:sp>
    </p:spTree>
    <p:extLst>
      <p:ext uri="{BB962C8B-B14F-4D97-AF65-F5344CB8AC3E}">
        <p14:creationId xmlns:p14="http://schemas.microsoft.com/office/powerpoint/2010/main" val="1016736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8843E05-16CB-4178-82DA-B8AEF6614B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716" t="6743" r="14864" b="4519"/>
          <a:stretch/>
        </p:blipFill>
        <p:spPr>
          <a:xfrm>
            <a:off x="960782" y="0"/>
            <a:ext cx="9945757" cy="6851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484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74593-39D6-4F49-920B-E8080A797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6348"/>
            <a:ext cx="10515600" cy="5580615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To convert fractions to decimals we need to divide the numerator by the denominator which will then give you a decimal number.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u="sng" dirty="0"/>
              <a:t>2</a:t>
            </a:r>
            <a:r>
              <a:rPr lang="en-GB" dirty="0"/>
              <a:t>   To find the decimal equivalent to this fraction we need to divide </a:t>
            </a:r>
            <a:endParaRPr lang="en-GB" u="sng" dirty="0"/>
          </a:p>
          <a:p>
            <a:pPr marL="514350" indent="-514350">
              <a:buAutoNum type="arabicPlain" startAt="5"/>
            </a:pPr>
            <a:r>
              <a:rPr lang="en-GB" dirty="0"/>
              <a:t>2 by 5.</a:t>
            </a:r>
          </a:p>
          <a:p>
            <a:pPr marL="514350" indent="-514350">
              <a:buAutoNum type="arabicPlain" startAt="5"/>
            </a:pP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DBE098-32F6-491D-82E9-CB60B15E433C}"/>
              </a:ext>
            </a:extLst>
          </p:cNvPr>
          <p:cNvSpPr/>
          <p:nvPr/>
        </p:nvSpPr>
        <p:spPr>
          <a:xfrm>
            <a:off x="838200" y="1934817"/>
            <a:ext cx="341243" cy="993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FD5EEB2-24D2-4581-8852-2A5954A42596}"/>
              </a:ext>
            </a:extLst>
          </p:cNvPr>
          <p:cNvCxnSpPr/>
          <p:nvPr/>
        </p:nvCxnSpPr>
        <p:spPr>
          <a:xfrm>
            <a:off x="4002157" y="3657600"/>
            <a:ext cx="0" cy="8216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58E59AC-BDCC-414C-81A0-7AB1C4960078}"/>
              </a:ext>
            </a:extLst>
          </p:cNvPr>
          <p:cNvCxnSpPr/>
          <p:nvPr/>
        </p:nvCxnSpPr>
        <p:spPr>
          <a:xfrm>
            <a:off x="4002157" y="3657600"/>
            <a:ext cx="16962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848AD52-079D-4643-A470-B2810D5E1005}"/>
              </a:ext>
            </a:extLst>
          </p:cNvPr>
          <p:cNvSpPr txBox="1"/>
          <p:nvPr/>
        </p:nvSpPr>
        <p:spPr>
          <a:xfrm>
            <a:off x="838200" y="5513770"/>
            <a:ext cx="59329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So </a:t>
            </a:r>
            <a:r>
              <a:rPr lang="en-GB" sz="3200" u="sng" dirty="0"/>
              <a:t>2</a:t>
            </a:r>
            <a:r>
              <a:rPr lang="en-GB" sz="3200" dirty="0"/>
              <a:t> is equal to 0.4</a:t>
            </a:r>
            <a:endParaRPr lang="en-GB" sz="3200" u="sng" dirty="0"/>
          </a:p>
          <a:p>
            <a:r>
              <a:rPr lang="en-GB" sz="3200" dirty="0"/>
              <a:t>     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85CCF766-490F-44B8-8779-512C3CB759C4}"/>
                  </a:ext>
                </a:extLst>
              </p14:cNvPr>
              <p14:cNvContentPartPr/>
              <p14:nvPr/>
            </p14:nvContentPartPr>
            <p14:xfrm>
              <a:off x="8271621" y="6779186"/>
              <a:ext cx="360" cy="360"/>
            </p14:xfrm>
          </p:contentPart>
        </mc:Choice>
        <mc:Fallback xmlns=""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85CCF766-490F-44B8-8779-512C3CB759C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253981" y="6761546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2" name="Ink 121">
                <a:extLst>
                  <a:ext uri="{FF2B5EF4-FFF2-40B4-BE49-F238E27FC236}">
                    <a16:creationId xmlns:a16="http://schemas.microsoft.com/office/drawing/2014/main" id="{2C55E871-BDEF-426A-BBD2-DD8BBACDBC0B}"/>
                  </a:ext>
                </a:extLst>
              </p14:cNvPr>
              <p14:cNvContentPartPr/>
              <p14:nvPr/>
            </p14:nvContentPartPr>
            <p14:xfrm>
              <a:off x="3492247" y="3889350"/>
              <a:ext cx="331560" cy="524160"/>
            </p14:xfrm>
          </p:contentPart>
        </mc:Choice>
        <mc:Fallback xmlns="">
          <p:pic>
            <p:nvPicPr>
              <p:cNvPr id="122" name="Ink 121">
                <a:extLst>
                  <a:ext uri="{FF2B5EF4-FFF2-40B4-BE49-F238E27FC236}">
                    <a16:creationId xmlns:a16="http://schemas.microsoft.com/office/drawing/2014/main" id="{2C55E871-BDEF-426A-BBD2-DD8BBACDBC0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474247" y="3871710"/>
                <a:ext cx="367200" cy="559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25" name="Group 124">
            <a:extLst>
              <a:ext uri="{FF2B5EF4-FFF2-40B4-BE49-F238E27FC236}">
                <a16:creationId xmlns:a16="http://schemas.microsoft.com/office/drawing/2014/main" id="{A9F99D53-5889-4012-A6AF-38DCC3A46822}"/>
              </a:ext>
            </a:extLst>
          </p:cNvPr>
          <p:cNvGrpSpPr/>
          <p:nvPr/>
        </p:nvGrpSpPr>
        <p:grpSpPr>
          <a:xfrm>
            <a:off x="4267687" y="3930750"/>
            <a:ext cx="504360" cy="447840"/>
            <a:chOff x="4267687" y="3930750"/>
            <a:chExt cx="504360" cy="447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23" name="Ink 122">
                  <a:extLst>
                    <a:ext uri="{FF2B5EF4-FFF2-40B4-BE49-F238E27FC236}">
                      <a16:creationId xmlns:a16="http://schemas.microsoft.com/office/drawing/2014/main" id="{E2673B68-2582-41E4-86DE-65BF206B85D9}"/>
                    </a:ext>
                  </a:extLst>
                </p14:cNvPr>
                <p14:cNvContentPartPr/>
                <p14:nvPr/>
              </p14:nvContentPartPr>
              <p14:xfrm>
                <a:off x="4267687" y="3930750"/>
                <a:ext cx="305280" cy="432720"/>
              </p14:xfrm>
            </p:contentPart>
          </mc:Choice>
          <mc:Fallback xmlns="">
            <p:pic>
              <p:nvPicPr>
                <p:cNvPr id="123" name="Ink 122">
                  <a:extLst>
                    <a:ext uri="{FF2B5EF4-FFF2-40B4-BE49-F238E27FC236}">
                      <a16:creationId xmlns:a16="http://schemas.microsoft.com/office/drawing/2014/main" id="{E2673B68-2582-41E4-86DE-65BF206B85D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250047" y="3912750"/>
                  <a:ext cx="340920" cy="46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B44E99F0-C7B4-4272-9FE6-0099AA6E0911}"/>
                    </a:ext>
                  </a:extLst>
                </p14:cNvPr>
                <p14:cNvContentPartPr/>
                <p14:nvPr/>
              </p14:nvContentPartPr>
              <p14:xfrm>
                <a:off x="4771687" y="4378230"/>
                <a:ext cx="360" cy="360"/>
              </p14:xfrm>
            </p:contentPart>
          </mc:Choice>
          <mc:Fallback xmlns=""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B44E99F0-C7B4-4272-9FE6-0099AA6E091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754047" y="436023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6" name="Ink 125">
                <a:extLst>
                  <a:ext uri="{FF2B5EF4-FFF2-40B4-BE49-F238E27FC236}">
                    <a16:creationId xmlns:a16="http://schemas.microsoft.com/office/drawing/2014/main" id="{1B1A6F03-98C5-41BC-897E-F403BAD69FE3}"/>
                  </a:ext>
                </a:extLst>
              </p14:cNvPr>
              <p14:cNvContentPartPr/>
              <p14:nvPr/>
            </p14:nvContentPartPr>
            <p14:xfrm>
              <a:off x="4831087" y="3485070"/>
              <a:ext cx="360" cy="360"/>
            </p14:xfrm>
          </p:contentPart>
        </mc:Choice>
        <mc:Fallback xmlns="">
          <p:pic>
            <p:nvPicPr>
              <p:cNvPr id="126" name="Ink 125">
                <a:extLst>
                  <a:ext uri="{FF2B5EF4-FFF2-40B4-BE49-F238E27FC236}">
                    <a16:creationId xmlns:a16="http://schemas.microsoft.com/office/drawing/2014/main" id="{1B1A6F03-98C5-41BC-897E-F403BAD69FE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13447" y="346743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7" name="Ink 126">
                <a:extLst>
                  <a:ext uri="{FF2B5EF4-FFF2-40B4-BE49-F238E27FC236}">
                    <a16:creationId xmlns:a16="http://schemas.microsoft.com/office/drawing/2014/main" id="{3D0D4572-438E-4EB6-BCD2-2B713C0E4075}"/>
                  </a:ext>
                </a:extLst>
              </p14:cNvPr>
              <p14:cNvContentPartPr/>
              <p14:nvPr/>
            </p14:nvContentPartPr>
            <p14:xfrm>
              <a:off x="4201447" y="3186630"/>
              <a:ext cx="324000" cy="321120"/>
            </p14:xfrm>
          </p:contentPart>
        </mc:Choice>
        <mc:Fallback xmlns="">
          <p:pic>
            <p:nvPicPr>
              <p:cNvPr id="127" name="Ink 126">
                <a:extLst>
                  <a:ext uri="{FF2B5EF4-FFF2-40B4-BE49-F238E27FC236}">
                    <a16:creationId xmlns:a16="http://schemas.microsoft.com/office/drawing/2014/main" id="{3D0D4572-438E-4EB6-BCD2-2B713C0E40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183447" y="3168630"/>
                <a:ext cx="359640" cy="35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28" name="Ink 127">
                <a:extLst>
                  <a:ext uri="{FF2B5EF4-FFF2-40B4-BE49-F238E27FC236}">
                    <a16:creationId xmlns:a16="http://schemas.microsoft.com/office/drawing/2014/main" id="{3F2E2FE9-CDBE-4F53-8448-5D1EA7FD2DCD}"/>
                  </a:ext>
                </a:extLst>
              </p14:cNvPr>
              <p14:cNvContentPartPr/>
              <p14:nvPr/>
            </p14:nvContentPartPr>
            <p14:xfrm>
              <a:off x="5052487" y="3971790"/>
              <a:ext cx="410040" cy="406440"/>
            </p14:xfrm>
          </p:contentPart>
        </mc:Choice>
        <mc:Fallback xmlns="">
          <p:pic>
            <p:nvPicPr>
              <p:cNvPr id="128" name="Ink 127">
                <a:extLst>
                  <a:ext uri="{FF2B5EF4-FFF2-40B4-BE49-F238E27FC236}">
                    <a16:creationId xmlns:a16="http://schemas.microsoft.com/office/drawing/2014/main" id="{3F2E2FE9-CDBE-4F53-8448-5D1EA7FD2DCD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034487" y="3953790"/>
                <a:ext cx="445680" cy="44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29" name="Ink 128">
                <a:extLst>
                  <a:ext uri="{FF2B5EF4-FFF2-40B4-BE49-F238E27FC236}">
                    <a16:creationId xmlns:a16="http://schemas.microsoft.com/office/drawing/2014/main" id="{9712D5E5-0E48-405F-B955-6973A4D496B9}"/>
                  </a:ext>
                </a:extLst>
              </p14:cNvPr>
              <p14:cNvContentPartPr/>
              <p14:nvPr/>
            </p14:nvContentPartPr>
            <p14:xfrm>
              <a:off x="4875727" y="3829230"/>
              <a:ext cx="205920" cy="230040"/>
            </p14:xfrm>
          </p:contentPart>
        </mc:Choice>
        <mc:Fallback xmlns="">
          <p:pic>
            <p:nvPicPr>
              <p:cNvPr id="129" name="Ink 128">
                <a:extLst>
                  <a:ext uri="{FF2B5EF4-FFF2-40B4-BE49-F238E27FC236}">
                    <a16:creationId xmlns:a16="http://schemas.microsoft.com/office/drawing/2014/main" id="{9712D5E5-0E48-405F-B955-6973A4D496B9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857727" y="3811590"/>
                <a:ext cx="241560" cy="265680"/>
              </a:xfrm>
              <a:prstGeom prst="rect">
                <a:avLst/>
              </a:prstGeom>
            </p:spPr>
          </p:pic>
        </mc:Fallback>
      </mc:AlternateContent>
      <p:grpSp>
        <p:nvGrpSpPr>
          <p:cNvPr id="132" name="Group 131">
            <a:extLst>
              <a:ext uri="{FF2B5EF4-FFF2-40B4-BE49-F238E27FC236}">
                <a16:creationId xmlns:a16="http://schemas.microsoft.com/office/drawing/2014/main" id="{5A23D0EA-EA38-468E-834D-04BDD93C9895}"/>
              </a:ext>
            </a:extLst>
          </p:cNvPr>
          <p:cNvGrpSpPr/>
          <p:nvPr/>
        </p:nvGrpSpPr>
        <p:grpSpPr>
          <a:xfrm>
            <a:off x="5123407" y="3193110"/>
            <a:ext cx="430200" cy="383400"/>
            <a:chOff x="5123407" y="3193110"/>
            <a:chExt cx="430200" cy="383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30" name="Ink 129">
                  <a:extLst>
                    <a:ext uri="{FF2B5EF4-FFF2-40B4-BE49-F238E27FC236}">
                      <a16:creationId xmlns:a16="http://schemas.microsoft.com/office/drawing/2014/main" id="{A86AC569-EB03-4532-9CB5-C2ACB0CD7DF8}"/>
                    </a:ext>
                  </a:extLst>
                </p14:cNvPr>
                <p14:cNvContentPartPr/>
                <p14:nvPr/>
              </p14:nvContentPartPr>
              <p14:xfrm>
                <a:off x="5123407" y="3193110"/>
                <a:ext cx="430200" cy="271800"/>
              </p14:xfrm>
            </p:contentPart>
          </mc:Choice>
          <mc:Fallback xmlns="">
            <p:pic>
              <p:nvPicPr>
                <p:cNvPr id="130" name="Ink 129">
                  <a:extLst>
                    <a:ext uri="{FF2B5EF4-FFF2-40B4-BE49-F238E27FC236}">
                      <a16:creationId xmlns:a16="http://schemas.microsoft.com/office/drawing/2014/main" id="{A86AC569-EB03-4532-9CB5-C2ACB0CD7DF8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105407" y="3175470"/>
                  <a:ext cx="465840" cy="30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6EDDCFEB-BC1D-48F7-B4B4-9FF08BD2D473}"/>
                    </a:ext>
                  </a:extLst>
                </p14:cNvPr>
                <p14:cNvContentPartPr/>
                <p14:nvPr/>
              </p14:nvContentPartPr>
              <p14:xfrm>
                <a:off x="5383687" y="3336390"/>
                <a:ext cx="2520" cy="240120"/>
              </p14:xfrm>
            </p:contentPart>
          </mc:Choice>
          <mc:Fallback xmlns=""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6EDDCFEB-BC1D-48F7-B4B4-9FF08BD2D473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366047" y="3318390"/>
                  <a:ext cx="38160" cy="2757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63516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70C4-ED37-4E68-AAE5-27E2EF8E2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1062"/>
            <a:ext cx="10515600" cy="55143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200" dirty="0"/>
              <a:t>To convert fractions to percentages you first need to convert the fraction so it has the denominator of 100 and then multiply the numerator and that becomes the percentage.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200" dirty="0"/>
              <a:t>                                        So, 7/50 = 14%</a:t>
            </a:r>
          </a:p>
          <a:p>
            <a:pPr marL="0" indent="0">
              <a:buNone/>
            </a:pPr>
            <a:r>
              <a:rPr lang="en-GB" sz="3200" dirty="0"/>
              <a:t>e.g.  </a:t>
            </a:r>
            <a:r>
              <a:rPr lang="en-GB" sz="3200" u="sng" dirty="0"/>
              <a:t>7</a:t>
            </a:r>
            <a:r>
              <a:rPr lang="en-GB" sz="3200" dirty="0"/>
              <a:t>  	       </a:t>
            </a:r>
            <a:r>
              <a:rPr lang="en-GB" sz="3200" u="sng" dirty="0"/>
              <a:t>14</a:t>
            </a:r>
          </a:p>
          <a:p>
            <a:pPr marL="0" indent="0">
              <a:buNone/>
            </a:pPr>
            <a:r>
              <a:rPr lang="en-GB" sz="3200" dirty="0"/>
              <a:t>        50              100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Arrow: U-Turn 3">
            <a:extLst>
              <a:ext uri="{FF2B5EF4-FFF2-40B4-BE49-F238E27FC236}">
                <a16:creationId xmlns:a16="http://schemas.microsoft.com/office/drawing/2014/main" id="{52827D44-A953-4D1F-A937-7B2862D29B64}"/>
              </a:ext>
            </a:extLst>
          </p:cNvPr>
          <p:cNvSpPr/>
          <p:nvPr/>
        </p:nvSpPr>
        <p:spPr>
          <a:xfrm>
            <a:off x="1722783" y="2988364"/>
            <a:ext cx="2067339" cy="530086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Arrow: U-Turn 4">
            <a:extLst>
              <a:ext uri="{FF2B5EF4-FFF2-40B4-BE49-F238E27FC236}">
                <a16:creationId xmlns:a16="http://schemas.microsoft.com/office/drawing/2014/main" id="{BB73709D-D4C3-4A92-8021-98ECA1B77CE2}"/>
              </a:ext>
            </a:extLst>
          </p:cNvPr>
          <p:cNvSpPr/>
          <p:nvPr/>
        </p:nvSpPr>
        <p:spPr>
          <a:xfrm rot="10800000">
            <a:off x="1630017" y="4603070"/>
            <a:ext cx="2160104" cy="662609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39F2CC-B9D3-4707-AACB-268ECAC1094A}"/>
              </a:ext>
            </a:extLst>
          </p:cNvPr>
          <p:cNvSpPr txBox="1"/>
          <p:nvPr/>
        </p:nvSpPr>
        <p:spPr>
          <a:xfrm>
            <a:off x="2323703" y="2618336"/>
            <a:ext cx="781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x 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79F7C95-5752-445F-ABD0-92536E4BD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130" y="5275327"/>
            <a:ext cx="786452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57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FB65A-A3F9-4C50-968E-7C3A034FD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0574"/>
            <a:ext cx="10515600" cy="5726389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To convert percentages to fractions you use the percentage number as the numerator and make the denominator as 100. then simplify it if you can.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GB" dirty="0"/>
              <a:t> 45 % =  </a:t>
            </a:r>
            <a:r>
              <a:rPr lang="en-GB" u="sng" dirty="0"/>
              <a:t>45</a:t>
            </a:r>
            <a:r>
              <a:rPr lang="en-GB" dirty="0"/>
              <a:t>                     </a:t>
            </a:r>
            <a:r>
              <a:rPr lang="en-GB" u="sng" dirty="0"/>
              <a:t>9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GB" dirty="0"/>
              <a:t>              100                   20</a:t>
            </a:r>
          </a:p>
        </p:txBody>
      </p:sp>
      <p:sp>
        <p:nvSpPr>
          <p:cNvPr id="5" name="Arrow: U-Turn 4">
            <a:extLst>
              <a:ext uri="{FF2B5EF4-FFF2-40B4-BE49-F238E27FC236}">
                <a16:creationId xmlns:a16="http://schemas.microsoft.com/office/drawing/2014/main" id="{97E3E539-50AE-4622-A504-753E59CC2CB4}"/>
              </a:ext>
            </a:extLst>
          </p:cNvPr>
          <p:cNvSpPr/>
          <p:nvPr/>
        </p:nvSpPr>
        <p:spPr>
          <a:xfrm>
            <a:off x="2411896" y="1722783"/>
            <a:ext cx="1881808" cy="291547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Arrow: U-Turn 5">
            <a:extLst>
              <a:ext uri="{FF2B5EF4-FFF2-40B4-BE49-F238E27FC236}">
                <a16:creationId xmlns:a16="http://schemas.microsoft.com/office/drawing/2014/main" id="{A68FAF8D-DEFB-45C0-B802-08AEE009C422}"/>
              </a:ext>
            </a:extLst>
          </p:cNvPr>
          <p:cNvSpPr/>
          <p:nvPr/>
        </p:nvSpPr>
        <p:spPr>
          <a:xfrm rot="10800000">
            <a:off x="2411896" y="2994991"/>
            <a:ext cx="1881808" cy="291547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FA8DE2-0359-4015-90BB-3439FF01F75A}"/>
              </a:ext>
            </a:extLst>
          </p:cNvPr>
          <p:cNvSpPr txBox="1"/>
          <p:nvPr/>
        </p:nvSpPr>
        <p:spPr>
          <a:xfrm>
            <a:off x="2941982" y="3313768"/>
            <a:ext cx="821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÷ 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B1801E-648E-4CD8-8F9A-B42B6479C7B2}"/>
              </a:ext>
            </a:extLst>
          </p:cNvPr>
          <p:cNvSpPr txBox="1"/>
          <p:nvPr/>
        </p:nvSpPr>
        <p:spPr>
          <a:xfrm>
            <a:off x="2941982" y="1451253"/>
            <a:ext cx="821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÷ 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3BCD52-7917-4343-9297-AA84C7444EF8}"/>
              </a:ext>
            </a:extLst>
          </p:cNvPr>
          <p:cNvSpPr txBox="1"/>
          <p:nvPr/>
        </p:nvSpPr>
        <p:spPr>
          <a:xfrm>
            <a:off x="1007165" y="4041913"/>
            <a:ext cx="8984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So, 45% is equal to </a:t>
            </a:r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	                    20</a:t>
            </a:r>
          </a:p>
        </p:txBody>
      </p:sp>
    </p:spTree>
    <p:extLst>
      <p:ext uri="{BB962C8B-B14F-4D97-AF65-F5344CB8AC3E}">
        <p14:creationId xmlns:p14="http://schemas.microsoft.com/office/powerpoint/2010/main" val="3567618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18A23-1549-4573-BB9F-2DE3E2D97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122"/>
            <a:ext cx="10515600" cy="5434841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convert percentages to decimals you need to divide the percentage by 100.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e.g. 45% = 45 ÷ 100 = 0.45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convert decimals to percentages you need to multiply the percentage by 100.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e.g. 0.75 x 100 = 75%</a:t>
            </a:r>
          </a:p>
        </p:txBody>
      </p:sp>
    </p:spTree>
    <p:extLst>
      <p:ext uri="{BB962C8B-B14F-4D97-AF65-F5344CB8AC3E}">
        <p14:creationId xmlns:p14="http://schemas.microsoft.com/office/powerpoint/2010/main" val="3007766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89073-F74E-4DBA-B949-340AAAAA0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9357"/>
            <a:ext cx="10515600" cy="5527606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To convert decimals to fractions: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Step 1:</a:t>
            </a:r>
            <a:r>
              <a:rPr lang="en-GB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Write down the decimal divided by 1, like this:   </a:t>
            </a:r>
            <a:r>
              <a:rPr lang="en-GB" b="0" i="1" u="sng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decimal</a:t>
            </a:r>
          </a:p>
          <a:p>
            <a:pPr marL="0" indent="0" algn="l">
              <a:buNone/>
            </a:pPr>
            <a:r>
              <a:rPr lang="en-GB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                       </a:t>
            </a:r>
            <a:r>
              <a:rPr lang="en-GB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b="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Step 2:</a:t>
            </a:r>
            <a:r>
              <a:rPr lang="en-GB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Multiply both top and bottom by 10 if your decimal number has one number after the decimal point.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there are two numbers after the decimal point, then multiply by 100, and if there are three num</a:t>
            </a:r>
            <a:r>
              <a:rPr lang="en-GB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 after the decimal point </a:t>
            </a:r>
            <a:r>
              <a:rPr lang="en-GB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then use 1000.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Step 3:</a:t>
            </a:r>
            <a:r>
              <a:rPr lang="en-GB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Simplify</a:t>
            </a:r>
            <a:r>
              <a:rPr lang="en-GB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the fraction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GB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the example on the next slide.</a:t>
            </a:r>
            <a:endParaRPr lang="en-GB" b="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4682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5414CB6-63A3-49F3-B51F-4273DD0083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23" t="9643" r="23385" b="8492"/>
          <a:stretch/>
        </p:blipFill>
        <p:spPr>
          <a:xfrm>
            <a:off x="0" y="17614"/>
            <a:ext cx="7682387" cy="68403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9DE866-1B1C-4AE4-B870-30CC6650BFF8}"/>
              </a:ext>
            </a:extLst>
          </p:cNvPr>
          <p:cNvSpPr txBox="1"/>
          <p:nvPr/>
        </p:nvSpPr>
        <p:spPr>
          <a:xfrm>
            <a:off x="8242852" y="861391"/>
            <a:ext cx="3458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0.75 is equal to </a:t>
            </a:r>
            <a:r>
              <a:rPr lang="en-GB" sz="2800" u="sng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	                4</a:t>
            </a:r>
          </a:p>
        </p:txBody>
      </p:sp>
    </p:spTree>
    <p:extLst>
      <p:ext uri="{BB962C8B-B14F-4D97-AF65-F5344CB8AC3E}">
        <p14:creationId xmlns:p14="http://schemas.microsoft.com/office/powerpoint/2010/main" val="279104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308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Converting fractions, decimals and percentages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Converting fractions to decimals</dc:title>
  <dc:creator>Lincoln-Johnson, Nicola</dc:creator>
  <cp:lastModifiedBy>Lincoln-Johnson, Nicola</cp:lastModifiedBy>
  <cp:revision>8</cp:revision>
  <dcterms:created xsi:type="dcterms:W3CDTF">2021-01-20T18:58:58Z</dcterms:created>
  <dcterms:modified xsi:type="dcterms:W3CDTF">2021-01-20T20:17:43Z</dcterms:modified>
</cp:coreProperties>
</file>