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99" r:id="rId3"/>
    <p:sldId id="300" r:id="rId4"/>
    <p:sldId id="297" r:id="rId5"/>
    <p:sldId id="296" r:id="rId6"/>
    <p:sldId id="286" r:id="rId7"/>
    <p:sldId id="263" r:id="rId8"/>
    <p:sldId id="266" r:id="rId9"/>
    <p:sldId id="288" r:id="rId10"/>
    <p:sldId id="298" r:id="rId11"/>
    <p:sldId id="302" r:id="rId12"/>
    <p:sldId id="290" r:id="rId13"/>
    <p:sldId id="291" r:id="rId14"/>
    <p:sldId id="292" r:id="rId15"/>
    <p:sldId id="276" r:id="rId16"/>
    <p:sldId id="272" r:id="rId17"/>
    <p:sldId id="270" r:id="rId18"/>
    <p:sldId id="30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679" autoAdjust="0"/>
  </p:normalViewPr>
  <p:slideViewPr>
    <p:cSldViewPr snapToGrid="0">
      <p:cViewPr varScale="1">
        <p:scale>
          <a:sx n="63" d="100"/>
          <a:sy n="63" d="100"/>
        </p:scale>
        <p:origin x="978" y="78"/>
      </p:cViewPr>
      <p:guideLst/>
    </p:cSldViewPr>
  </p:slideViewPr>
  <p:notesTextViewPr>
    <p:cViewPr>
      <p:scale>
        <a:sx n="1" d="1"/>
        <a:sy n="1" d="1"/>
      </p:scale>
      <p:origin x="0" y="0"/>
    </p:cViewPr>
  </p:notesTextViewPr>
  <p:notesViewPr>
    <p:cSldViewPr snapToGrid="0">
      <p:cViewPr>
        <p:scale>
          <a:sx n="202" d="100"/>
          <a:sy n="202" d="100"/>
        </p:scale>
        <p:origin x="144" y="-43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03F71-2846-4B79-BB44-32BF23F37B32}" type="doc">
      <dgm:prSet loTypeId="urn:microsoft.com/office/officeart/2008/layout/AccentedPicture" loCatId="picture" qsTypeId="urn:microsoft.com/office/officeart/2005/8/quickstyle/simple1" qsCatId="simple" csTypeId="urn:microsoft.com/office/officeart/2005/8/colors/accent1_2" csCatId="accent1"/>
      <dgm:spPr/>
    </dgm:pt>
    <dgm:pt modelId="{2FEF3FEA-DC5E-47B9-A502-3498B139C2CD}">
      <dgm:prSet phldrT="[Text]" phldr="1"/>
      <dgm:spPr/>
      <dgm:t>
        <a:bodyPr/>
        <a:lstStyle/>
        <a:p>
          <a:endParaRPr lang="en-US"/>
        </a:p>
      </dgm:t>
    </dgm:pt>
    <dgm:pt modelId="{CF512C35-27AF-4D24-9133-AD90F12E8576}" type="parTrans" cxnId="{18E4877A-13DB-4C15-93D4-0CDC994DFFD4}">
      <dgm:prSet/>
      <dgm:spPr/>
      <dgm:t>
        <a:bodyPr/>
        <a:lstStyle/>
        <a:p>
          <a:endParaRPr lang="en-US"/>
        </a:p>
      </dgm:t>
    </dgm:pt>
    <dgm:pt modelId="{86429DD1-2FEC-4A01-99F7-AE699C6939A0}" type="sibTrans" cxnId="{18E4877A-13DB-4C15-93D4-0CDC994DFFD4}">
      <dgm:prSet/>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5000" r="-35000"/>
          </a:stretch>
        </a:blipFill>
      </dgm:spPr>
      <dgm:t>
        <a:bodyPr/>
        <a:lstStyle/>
        <a:p>
          <a:endParaRPr lang="en-US"/>
        </a:p>
      </dgm:t>
    </dgm:pt>
    <dgm:pt modelId="{560AC333-26B8-4B9D-AB4B-E74772A15308}" type="pres">
      <dgm:prSet presAssocID="{90B03F71-2846-4B79-BB44-32BF23F37B32}" presName="Name0" presStyleCnt="0">
        <dgm:presLayoutVars>
          <dgm:dir/>
        </dgm:presLayoutVars>
      </dgm:prSet>
      <dgm:spPr/>
    </dgm:pt>
    <dgm:pt modelId="{EF621A53-C693-4701-8F40-1CB0C2233588}" type="pres">
      <dgm:prSet presAssocID="{86429DD1-2FEC-4A01-99F7-AE699C6939A0}" presName="picture_1" presStyleLbl="bgImgPlace1" presStyleIdx="0" presStyleCnt="1" custLinFactNeighborX="9565" custLinFactNeighborY="-17797"/>
      <dgm:spPr/>
      <dgm:t>
        <a:bodyPr/>
        <a:lstStyle/>
        <a:p>
          <a:endParaRPr lang="en-US"/>
        </a:p>
      </dgm:t>
    </dgm:pt>
    <dgm:pt modelId="{A1304CB8-A245-477D-9617-3C98F788D72F}" type="pres">
      <dgm:prSet presAssocID="{2FEF3FEA-DC5E-47B9-A502-3498B139C2CD}" presName="text_1" presStyleLbl="node1" presStyleIdx="0" presStyleCnt="0">
        <dgm:presLayoutVars>
          <dgm:bulletEnabled val="1"/>
        </dgm:presLayoutVars>
      </dgm:prSet>
      <dgm:spPr/>
      <dgm:t>
        <a:bodyPr/>
        <a:lstStyle/>
        <a:p>
          <a:endParaRPr lang="en-US"/>
        </a:p>
      </dgm:t>
    </dgm:pt>
    <dgm:pt modelId="{F5E74F65-CBC1-4AB4-B28B-1C1CC39DBF4C}" type="pres">
      <dgm:prSet presAssocID="{90B03F71-2846-4B79-BB44-32BF23F37B32}" presName="maxNode" presStyleCnt="0"/>
      <dgm:spPr/>
    </dgm:pt>
    <dgm:pt modelId="{B3974C8E-60CE-4503-9D36-EC9750AB0282}" type="pres">
      <dgm:prSet presAssocID="{90B03F71-2846-4B79-BB44-32BF23F37B32}" presName="Name33" presStyleCnt="0"/>
      <dgm:spPr/>
    </dgm:pt>
  </dgm:ptLst>
  <dgm:cxnLst>
    <dgm:cxn modelId="{18E4877A-13DB-4C15-93D4-0CDC994DFFD4}" srcId="{90B03F71-2846-4B79-BB44-32BF23F37B32}" destId="{2FEF3FEA-DC5E-47B9-A502-3498B139C2CD}" srcOrd="0" destOrd="0" parTransId="{CF512C35-27AF-4D24-9133-AD90F12E8576}" sibTransId="{86429DD1-2FEC-4A01-99F7-AE699C6939A0}"/>
    <dgm:cxn modelId="{B3DF64C3-1146-4154-A9A1-8D454DF2BCF1}" type="presOf" srcId="{2FEF3FEA-DC5E-47B9-A502-3498B139C2CD}" destId="{A1304CB8-A245-477D-9617-3C98F788D72F}" srcOrd="0" destOrd="0" presId="urn:microsoft.com/office/officeart/2008/layout/AccentedPicture"/>
    <dgm:cxn modelId="{28C7B35A-93E5-4CA0-8159-A639C181EC40}" type="presOf" srcId="{86429DD1-2FEC-4A01-99F7-AE699C6939A0}" destId="{EF621A53-C693-4701-8F40-1CB0C2233588}" srcOrd="0" destOrd="0" presId="urn:microsoft.com/office/officeart/2008/layout/AccentedPicture"/>
    <dgm:cxn modelId="{FA4CC5EC-051C-440F-B09C-6737CE6C03DA}" type="presOf" srcId="{90B03F71-2846-4B79-BB44-32BF23F37B32}" destId="{560AC333-26B8-4B9D-AB4B-E74772A15308}" srcOrd="0" destOrd="0" presId="urn:microsoft.com/office/officeart/2008/layout/AccentedPicture"/>
    <dgm:cxn modelId="{36AF0560-61DC-44E8-8139-9FEE1107F25D}" type="presParOf" srcId="{560AC333-26B8-4B9D-AB4B-E74772A15308}" destId="{EF621A53-C693-4701-8F40-1CB0C2233588}" srcOrd="0" destOrd="0" presId="urn:microsoft.com/office/officeart/2008/layout/AccentedPicture"/>
    <dgm:cxn modelId="{A9B672F9-019B-4C11-9240-59BF59FCA50C}" type="presParOf" srcId="{560AC333-26B8-4B9D-AB4B-E74772A15308}" destId="{A1304CB8-A245-477D-9617-3C98F788D72F}" srcOrd="1" destOrd="0" presId="urn:microsoft.com/office/officeart/2008/layout/AccentedPicture"/>
    <dgm:cxn modelId="{C8C7ECE2-BBD7-408B-B022-780DA1F867DE}" type="presParOf" srcId="{560AC333-26B8-4B9D-AB4B-E74772A15308}" destId="{F5E74F65-CBC1-4AB4-B28B-1C1CC39DBF4C}" srcOrd="2" destOrd="0" presId="urn:microsoft.com/office/officeart/2008/layout/AccentedPicture"/>
    <dgm:cxn modelId="{5E3F4E7C-38E3-485B-9E80-5C468693FCCE}" type="presParOf" srcId="{F5E74F65-CBC1-4AB4-B28B-1C1CC39DBF4C}" destId="{B3974C8E-60CE-4503-9D36-EC9750AB0282}" srcOrd="0" destOrd="0" presId="urn:microsoft.com/office/officeart/2008/layout/AccentedPictur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21A53-C693-4701-8F40-1CB0C2233588}">
      <dsp:nvSpPr>
        <dsp:cNvPr id="0" name=""/>
        <dsp:cNvSpPr/>
      </dsp:nvSpPr>
      <dsp:spPr>
        <a:xfrm>
          <a:off x="1384407" y="0"/>
          <a:ext cx="2666829" cy="3401568"/>
        </a:xfrm>
        <a:prstGeom prst="round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304CB8-A245-477D-9617-3C98F788D72F}">
      <dsp:nvSpPr>
        <dsp:cNvPr id="0" name=""/>
        <dsp:cNvSpPr/>
      </dsp:nvSpPr>
      <dsp:spPr>
        <a:xfrm>
          <a:off x="1235998" y="1360627"/>
          <a:ext cx="2053458" cy="20409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b" anchorCtr="0">
          <a:noAutofit/>
        </a:bodyPr>
        <a:lstStyle/>
        <a:p>
          <a:pPr lvl="0" algn="l" defTabSz="2667000">
            <a:lnSpc>
              <a:spcPct val="90000"/>
            </a:lnSpc>
            <a:spcBef>
              <a:spcPct val="0"/>
            </a:spcBef>
            <a:spcAft>
              <a:spcPct val="35000"/>
            </a:spcAft>
          </a:pPr>
          <a:endParaRPr lang="en-US" sz="6000" kern="1200"/>
        </a:p>
      </dsp:txBody>
      <dsp:txXfrm>
        <a:off x="1235998" y="1360627"/>
        <a:ext cx="2053458" cy="2040940"/>
      </dsp:txXfrm>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13613-F419-4CB5-9CDA-53C701DD7784}" type="datetimeFigureOut">
              <a:rPr lang="en-GB" smtClean="0"/>
              <a:t>10/02/2021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47704-188D-46CC-8778-C19EAC291589}" type="slidenum">
              <a:rPr lang="en-GB" smtClean="0"/>
              <a:t>‹#›</a:t>
            </a:fld>
            <a:endParaRPr lang="en-GB" dirty="0"/>
          </a:p>
        </p:txBody>
      </p:sp>
    </p:spTree>
    <p:extLst>
      <p:ext uri="{BB962C8B-B14F-4D97-AF65-F5344CB8AC3E}">
        <p14:creationId xmlns:p14="http://schemas.microsoft.com/office/powerpoint/2010/main" val="214813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5</a:t>
            </a:fld>
            <a:endParaRPr lang="en-GB" dirty="0"/>
          </a:p>
        </p:txBody>
      </p:sp>
    </p:spTree>
    <p:extLst>
      <p:ext uri="{BB962C8B-B14F-4D97-AF65-F5344CB8AC3E}">
        <p14:creationId xmlns:p14="http://schemas.microsoft.com/office/powerpoint/2010/main" val="2490077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14</a:t>
            </a:fld>
            <a:endParaRPr lang="en-GB" dirty="0"/>
          </a:p>
        </p:txBody>
      </p:sp>
    </p:spTree>
    <p:extLst>
      <p:ext uri="{BB962C8B-B14F-4D97-AF65-F5344CB8AC3E}">
        <p14:creationId xmlns:p14="http://schemas.microsoft.com/office/powerpoint/2010/main" val="2529750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15</a:t>
            </a:fld>
            <a:endParaRPr lang="en-GB" dirty="0"/>
          </a:p>
        </p:txBody>
      </p:sp>
    </p:spTree>
    <p:extLst>
      <p:ext uri="{BB962C8B-B14F-4D97-AF65-F5344CB8AC3E}">
        <p14:creationId xmlns:p14="http://schemas.microsoft.com/office/powerpoint/2010/main" val="4278585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16</a:t>
            </a:fld>
            <a:endParaRPr lang="en-GB" dirty="0"/>
          </a:p>
        </p:txBody>
      </p:sp>
    </p:spTree>
    <p:extLst>
      <p:ext uri="{BB962C8B-B14F-4D97-AF65-F5344CB8AC3E}">
        <p14:creationId xmlns:p14="http://schemas.microsoft.com/office/powerpoint/2010/main" val="803080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Between the 15</a:t>
            </a:r>
            <a:r>
              <a:rPr lang="en-GB" baseline="30000" dirty="0"/>
              <a:t>th</a:t>
            </a:r>
            <a:r>
              <a:rPr lang="en-GB" dirty="0"/>
              <a:t> February</a:t>
            </a:r>
          </a:p>
        </p:txBody>
      </p:sp>
      <p:sp>
        <p:nvSpPr>
          <p:cNvPr id="4" name="Slide Number Placeholder 3"/>
          <p:cNvSpPr>
            <a:spLocks noGrp="1"/>
          </p:cNvSpPr>
          <p:nvPr>
            <p:ph type="sldNum" sz="quarter" idx="5"/>
          </p:nvPr>
        </p:nvSpPr>
        <p:spPr/>
        <p:txBody>
          <a:bodyPr/>
          <a:lstStyle/>
          <a:p>
            <a:fld id="{EBD47704-188D-46CC-8778-C19EAC291589}" type="slidenum">
              <a:rPr lang="en-GB" smtClean="0"/>
              <a:t>6</a:t>
            </a:fld>
            <a:endParaRPr lang="en-GB" dirty="0"/>
          </a:p>
        </p:txBody>
      </p:sp>
    </p:spTree>
    <p:extLst>
      <p:ext uri="{BB962C8B-B14F-4D97-AF65-F5344CB8AC3E}">
        <p14:creationId xmlns:p14="http://schemas.microsoft.com/office/powerpoint/2010/main" val="280967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7</a:t>
            </a:fld>
            <a:endParaRPr lang="en-GB" dirty="0"/>
          </a:p>
        </p:txBody>
      </p:sp>
    </p:spTree>
    <p:extLst>
      <p:ext uri="{BB962C8B-B14F-4D97-AF65-F5344CB8AC3E}">
        <p14:creationId xmlns:p14="http://schemas.microsoft.com/office/powerpoint/2010/main" val="1468156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8</a:t>
            </a:fld>
            <a:endParaRPr lang="en-GB" dirty="0"/>
          </a:p>
        </p:txBody>
      </p:sp>
    </p:spTree>
    <p:extLst>
      <p:ext uri="{BB962C8B-B14F-4D97-AF65-F5344CB8AC3E}">
        <p14:creationId xmlns:p14="http://schemas.microsoft.com/office/powerpoint/2010/main" val="350200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9</a:t>
            </a:fld>
            <a:endParaRPr lang="en-GB" dirty="0"/>
          </a:p>
        </p:txBody>
      </p:sp>
    </p:spTree>
    <p:extLst>
      <p:ext uri="{BB962C8B-B14F-4D97-AF65-F5344CB8AC3E}">
        <p14:creationId xmlns:p14="http://schemas.microsoft.com/office/powerpoint/2010/main" val="109303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10</a:t>
            </a:fld>
            <a:endParaRPr lang="en-GB" dirty="0"/>
          </a:p>
        </p:txBody>
      </p:sp>
    </p:spTree>
    <p:extLst>
      <p:ext uri="{BB962C8B-B14F-4D97-AF65-F5344CB8AC3E}">
        <p14:creationId xmlns:p14="http://schemas.microsoft.com/office/powerpoint/2010/main" val="643754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11</a:t>
            </a:fld>
            <a:endParaRPr lang="en-GB" dirty="0"/>
          </a:p>
        </p:txBody>
      </p:sp>
    </p:spTree>
    <p:extLst>
      <p:ext uri="{BB962C8B-B14F-4D97-AF65-F5344CB8AC3E}">
        <p14:creationId xmlns:p14="http://schemas.microsoft.com/office/powerpoint/2010/main" val="260212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12</a:t>
            </a:fld>
            <a:endParaRPr lang="en-GB" dirty="0"/>
          </a:p>
        </p:txBody>
      </p:sp>
    </p:spTree>
    <p:extLst>
      <p:ext uri="{BB962C8B-B14F-4D97-AF65-F5344CB8AC3E}">
        <p14:creationId xmlns:p14="http://schemas.microsoft.com/office/powerpoint/2010/main" val="300506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13</a:t>
            </a:fld>
            <a:endParaRPr lang="en-GB" dirty="0"/>
          </a:p>
        </p:txBody>
      </p:sp>
    </p:spTree>
    <p:extLst>
      <p:ext uri="{BB962C8B-B14F-4D97-AF65-F5344CB8AC3E}">
        <p14:creationId xmlns:p14="http://schemas.microsoft.com/office/powerpoint/2010/main" val="217912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863983610"/>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14846649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4757698"/>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C0329213-2903-4A06-9931-B504A0EE3A7E}" type="slidenum">
              <a:rPr lang="en-GB" altLang="en-US"/>
              <a:pPr/>
              <a:t>‹#›</a:t>
            </a:fld>
            <a:endParaRPr lang="en-GB" altLang="en-US" dirty="0"/>
          </a:p>
        </p:txBody>
      </p:sp>
    </p:spTree>
    <p:extLst>
      <p:ext uri="{BB962C8B-B14F-4D97-AF65-F5344CB8AC3E}">
        <p14:creationId xmlns:p14="http://schemas.microsoft.com/office/powerpoint/2010/main" val="3375647740"/>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2F0B80E6-60D8-4F21-8DC2-2E9667A929E4}" type="slidenum">
              <a:rPr lang="en-GB" altLang="en-US"/>
              <a:pPr/>
              <a:t>‹#›</a:t>
            </a:fld>
            <a:endParaRPr lang="en-GB" altLang="en-US" dirty="0"/>
          </a:p>
        </p:txBody>
      </p:sp>
    </p:spTree>
    <p:extLst>
      <p:ext uri="{BB962C8B-B14F-4D97-AF65-F5344CB8AC3E}">
        <p14:creationId xmlns:p14="http://schemas.microsoft.com/office/powerpoint/2010/main" val="706976160"/>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CE260C91-DA34-478A-A252-460779FFEDAB}" type="slidenum">
              <a:rPr lang="en-GB" altLang="en-US"/>
              <a:pPr/>
              <a:t>‹#›</a:t>
            </a:fld>
            <a:endParaRPr lang="en-GB" altLang="en-US" dirty="0"/>
          </a:p>
        </p:txBody>
      </p:sp>
    </p:spTree>
    <p:extLst>
      <p:ext uri="{BB962C8B-B14F-4D97-AF65-F5344CB8AC3E}">
        <p14:creationId xmlns:p14="http://schemas.microsoft.com/office/powerpoint/2010/main" val="229029719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C21A8E27-99A7-497D-9997-53408E3B7D9B}" type="slidenum">
              <a:rPr lang="en-GB" altLang="en-US"/>
              <a:pPr/>
              <a:t>‹#›</a:t>
            </a:fld>
            <a:endParaRPr lang="en-GB" altLang="en-US" dirty="0"/>
          </a:p>
        </p:txBody>
      </p:sp>
    </p:spTree>
    <p:extLst>
      <p:ext uri="{BB962C8B-B14F-4D97-AF65-F5344CB8AC3E}">
        <p14:creationId xmlns:p14="http://schemas.microsoft.com/office/powerpoint/2010/main" val="119856617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9" name="Rectangle 6"/>
          <p:cNvSpPr>
            <a:spLocks noGrp="1" noChangeArrowheads="1"/>
          </p:cNvSpPr>
          <p:nvPr>
            <p:ph type="sldNum" sz="quarter" idx="12"/>
          </p:nvPr>
        </p:nvSpPr>
        <p:spPr>
          <a:ln/>
        </p:spPr>
        <p:txBody>
          <a:bodyPr/>
          <a:lstStyle>
            <a:lvl1pPr>
              <a:defRPr/>
            </a:lvl1pPr>
          </a:lstStyle>
          <a:p>
            <a:fld id="{2B21854D-28E3-4FCA-9473-4C8C57C39A2C}" type="slidenum">
              <a:rPr lang="en-GB" altLang="en-US"/>
              <a:pPr/>
              <a:t>‹#›</a:t>
            </a:fld>
            <a:endParaRPr lang="en-GB" altLang="en-US" dirty="0"/>
          </a:p>
        </p:txBody>
      </p:sp>
    </p:spTree>
    <p:extLst>
      <p:ext uri="{BB962C8B-B14F-4D97-AF65-F5344CB8AC3E}">
        <p14:creationId xmlns:p14="http://schemas.microsoft.com/office/powerpoint/2010/main" val="402736399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5" name="Rectangle 6"/>
          <p:cNvSpPr>
            <a:spLocks noGrp="1" noChangeArrowheads="1"/>
          </p:cNvSpPr>
          <p:nvPr>
            <p:ph type="sldNum" sz="quarter" idx="12"/>
          </p:nvPr>
        </p:nvSpPr>
        <p:spPr>
          <a:ln/>
        </p:spPr>
        <p:txBody>
          <a:bodyPr/>
          <a:lstStyle>
            <a:lvl1pPr>
              <a:defRPr/>
            </a:lvl1pPr>
          </a:lstStyle>
          <a:p>
            <a:fld id="{A37EBA5E-03B1-446A-85CF-542991369B7C}" type="slidenum">
              <a:rPr lang="en-GB" altLang="en-US"/>
              <a:pPr/>
              <a:t>‹#›</a:t>
            </a:fld>
            <a:endParaRPr lang="en-GB" altLang="en-US" dirty="0"/>
          </a:p>
        </p:txBody>
      </p:sp>
    </p:spTree>
    <p:extLst>
      <p:ext uri="{BB962C8B-B14F-4D97-AF65-F5344CB8AC3E}">
        <p14:creationId xmlns:p14="http://schemas.microsoft.com/office/powerpoint/2010/main" val="4055606272"/>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4" name="Rectangle 6"/>
          <p:cNvSpPr>
            <a:spLocks noGrp="1" noChangeArrowheads="1"/>
          </p:cNvSpPr>
          <p:nvPr>
            <p:ph type="sldNum" sz="quarter" idx="12"/>
          </p:nvPr>
        </p:nvSpPr>
        <p:spPr>
          <a:ln/>
        </p:spPr>
        <p:txBody>
          <a:bodyPr/>
          <a:lstStyle>
            <a:lvl1pPr>
              <a:defRPr/>
            </a:lvl1pPr>
          </a:lstStyle>
          <a:p>
            <a:fld id="{C71317B2-4587-4F71-BA8B-FB53A8BEF917}" type="slidenum">
              <a:rPr lang="en-GB" altLang="en-US"/>
              <a:pPr/>
              <a:t>‹#›</a:t>
            </a:fld>
            <a:endParaRPr lang="en-GB" altLang="en-US" dirty="0"/>
          </a:p>
        </p:txBody>
      </p:sp>
    </p:spTree>
    <p:extLst>
      <p:ext uri="{BB962C8B-B14F-4D97-AF65-F5344CB8AC3E}">
        <p14:creationId xmlns:p14="http://schemas.microsoft.com/office/powerpoint/2010/main" val="288360411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E6B4FC2F-7FC1-4581-8F2B-54C5FD3979E9}" type="slidenum">
              <a:rPr lang="en-GB" altLang="en-US"/>
              <a:pPr/>
              <a:t>‹#›</a:t>
            </a:fld>
            <a:endParaRPr lang="en-GB" altLang="en-US" dirty="0"/>
          </a:p>
        </p:txBody>
      </p:sp>
    </p:spTree>
    <p:extLst>
      <p:ext uri="{BB962C8B-B14F-4D97-AF65-F5344CB8AC3E}">
        <p14:creationId xmlns:p14="http://schemas.microsoft.com/office/powerpoint/2010/main" val="160778035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930836241"/>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E3EEEB3F-DD0E-46B4-B547-388801508ED7}" type="slidenum">
              <a:rPr lang="en-GB" altLang="en-US"/>
              <a:pPr/>
              <a:t>‹#›</a:t>
            </a:fld>
            <a:endParaRPr lang="en-GB" altLang="en-US" dirty="0"/>
          </a:p>
        </p:txBody>
      </p:sp>
    </p:spTree>
    <p:extLst>
      <p:ext uri="{BB962C8B-B14F-4D97-AF65-F5344CB8AC3E}">
        <p14:creationId xmlns:p14="http://schemas.microsoft.com/office/powerpoint/2010/main" val="2580181843"/>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255AB3BE-2309-4737-B2CA-915F77D81AE6}" type="slidenum">
              <a:rPr lang="en-GB" altLang="en-US"/>
              <a:pPr/>
              <a:t>‹#›</a:t>
            </a:fld>
            <a:endParaRPr lang="en-GB" altLang="en-US" dirty="0"/>
          </a:p>
        </p:txBody>
      </p:sp>
    </p:spTree>
    <p:extLst>
      <p:ext uri="{BB962C8B-B14F-4D97-AF65-F5344CB8AC3E}">
        <p14:creationId xmlns:p14="http://schemas.microsoft.com/office/powerpoint/2010/main" val="259846056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BEE88D92-B5F7-4B1A-8C4D-BAEE29CC8FCF}" type="slidenum">
              <a:rPr lang="en-GB" altLang="en-US"/>
              <a:pPr/>
              <a:t>‹#›</a:t>
            </a:fld>
            <a:endParaRPr lang="en-GB" altLang="en-US" dirty="0"/>
          </a:p>
        </p:txBody>
      </p:sp>
    </p:spTree>
    <p:extLst>
      <p:ext uri="{BB962C8B-B14F-4D97-AF65-F5344CB8AC3E}">
        <p14:creationId xmlns:p14="http://schemas.microsoft.com/office/powerpoint/2010/main" val="1309311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32007033"/>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60627638"/>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5219440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63281120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713357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4983494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40069346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4B40-BB99-4BE8-B11B-2EB808B424D8}" type="datetimeFigureOut">
              <a:rPr lang="en-GB" smtClean="0"/>
              <a:t>10/02/2021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30E5A-2BEF-4480-8326-7D3DEBEEBFAF}" type="slidenum">
              <a:rPr lang="en-GB" smtClean="0"/>
              <a:t>‹#›</a:t>
            </a:fld>
            <a:endParaRPr lang="en-GB" dirty="0"/>
          </a:p>
        </p:txBody>
      </p:sp>
    </p:spTree>
    <p:extLst>
      <p:ext uri="{BB962C8B-B14F-4D97-AF65-F5344CB8AC3E}">
        <p14:creationId xmlns:p14="http://schemas.microsoft.com/office/powerpoint/2010/main" val="103666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lt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lt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B2F5447-C09C-4DC5-9ADA-05B6995E52DA}" type="slidenum">
              <a:rPr lang="en-GB" altLang="en-US"/>
              <a:pPr/>
              <a:t>‹#›</a:t>
            </a:fld>
            <a:endParaRPr lang="en-GB" altLang="en-US" dirty="0"/>
          </a:p>
        </p:txBody>
      </p:sp>
    </p:spTree>
    <p:extLst>
      <p:ext uri="{BB962C8B-B14F-4D97-AF65-F5344CB8AC3E}">
        <p14:creationId xmlns:p14="http://schemas.microsoft.com/office/powerpoint/2010/main" val="541847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jpeg"/><Relationship Id="rId5" Type="http://schemas.openxmlformats.org/officeDocument/2006/relationships/image" Target="../media/image21.emf"/><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1.emf"/><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7.xml"/><Relationship Id="rId7" Type="http://schemas.openxmlformats.org/officeDocument/2006/relationships/image" Target="../media/image24.png"/><Relationship Id="rId12"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emf"/><Relationship Id="rId11" Type="http://schemas.openxmlformats.org/officeDocument/2006/relationships/image" Target="../media/image28.png"/><Relationship Id="rId5" Type="http://schemas.openxmlformats.org/officeDocument/2006/relationships/image" Target="../media/image21.emf"/><Relationship Id="rId10" Type="http://schemas.openxmlformats.org/officeDocument/2006/relationships/image" Target="../media/image27.emf"/><Relationship Id="rId4" Type="http://schemas.openxmlformats.org/officeDocument/2006/relationships/notesSlide" Target="../notesSlides/notesSlide8.xml"/><Relationship Id="rId9" Type="http://schemas.openxmlformats.org/officeDocument/2006/relationships/image" Target="../media/image26.emf"/></Relationships>
</file>

<file path=ppt/slides/_rels/slide13.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9.emf"/><Relationship Id="rId5" Type="http://schemas.openxmlformats.org/officeDocument/2006/relationships/image" Target="../media/image21.emf"/><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microsoft.com/office/2007/relationships/media" Target="../media/media15.m4a"/><Relationship Id="rId7" Type="http://schemas.openxmlformats.org/officeDocument/2006/relationships/image" Target="../media/image33.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1.xml"/><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36.jpeg"/><Relationship Id="rId4" Type="http://schemas.openxmlformats.org/officeDocument/2006/relationships/audio" Target="../media/media15.m4a"/><Relationship Id="rId9"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5.m4a"/><Relationship Id="rId7" Type="http://schemas.openxmlformats.org/officeDocument/2006/relationships/image" Target="../media/image11.jpe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0.jpeg"/><Relationship Id="rId11" Type="http://schemas.openxmlformats.org/officeDocument/2006/relationships/image" Target="../media/image3.png"/><Relationship Id="rId5" Type="http://schemas.openxmlformats.org/officeDocument/2006/relationships/notesSlide" Target="../notesSlides/notesSlide2.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hyperlink" Target="https://tcatmon.com/wiki/%EC%A0%84%EA%B8%B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19.jpeg"/><Relationship Id="rId10" Type="http://schemas.microsoft.com/office/2007/relationships/diagramDrawing" Target="../diagrams/drawing1.xml"/><Relationship Id="rId4" Type="http://schemas.openxmlformats.org/officeDocument/2006/relationships/notesSlide" Target="../notesSlides/notesSlide5.xml"/><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840" y="2004767"/>
            <a:ext cx="12192000" cy="2123658"/>
          </a:xfrm>
          <a:prstGeom prst="rect">
            <a:avLst/>
          </a:prstGeom>
          <a:noFill/>
        </p:spPr>
        <p:txBody>
          <a:bodyPr wrap="square" rtlCol="0">
            <a:spAutoFit/>
          </a:bodyPr>
          <a:lstStyle/>
          <a:p>
            <a:r>
              <a:rPr lang="en-GB" sz="4400" u="sng" dirty="0" smtClean="0">
                <a:latin typeface="Arial" panose="020B0604020202020204" pitchFamily="34" charset="0"/>
                <a:cs typeface="Arial" panose="020B0604020202020204" pitchFamily="34" charset="0"/>
              </a:rPr>
              <a:t>Learning Intention</a:t>
            </a:r>
          </a:p>
          <a:p>
            <a:endParaRPr lang="en-GB" sz="4400" u="sng" dirty="0">
              <a:latin typeface="Arial" panose="020B0604020202020204" pitchFamily="34" charset="0"/>
              <a:cs typeface="Arial" panose="020B0604020202020204" pitchFamily="34" charset="0"/>
            </a:endParaRPr>
          </a:p>
          <a:p>
            <a:r>
              <a:rPr lang="en-GB" sz="4400" u="sng" dirty="0" smtClean="0">
                <a:latin typeface="Arial" panose="020B0604020202020204" pitchFamily="34" charset="0"/>
                <a:cs typeface="Arial" panose="020B0604020202020204" pitchFamily="34" charset="0"/>
              </a:rPr>
              <a:t>How to </a:t>
            </a:r>
            <a:r>
              <a:rPr lang="en-GB" sz="4400" u="sng" smtClean="0">
                <a:latin typeface="Arial" panose="020B0604020202020204" pitchFamily="34" charset="0"/>
                <a:cs typeface="Arial" panose="020B0604020202020204" pitchFamily="34" charset="0"/>
              </a:rPr>
              <a:t>stay safe</a:t>
            </a:r>
            <a:r>
              <a:rPr lang="en-GB" sz="4400" u="sng" smtClean="0">
                <a:latin typeface="Arial" panose="020B0604020202020204" pitchFamily="34" charset="0"/>
                <a:cs typeface="Arial" panose="020B0604020202020204" pitchFamily="34" charset="0"/>
              </a:rPr>
              <a:t>. </a:t>
            </a:r>
            <a:endParaRPr lang="en-GB" sz="44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9800816"/>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B3C195C3-5597-40C1-AF3C-2C07568719E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28630" y="486183"/>
            <a:ext cx="9063386" cy="6218841"/>
          </a:xfrm>
          <a:prstGeom prst="rect">
            <a:avLst/>
          </a:prstGeom>
        </p:spPr>
      </p:pic>
      <p:grpSp>
        <p:nvGrpSpPr>
          <p:cNvPr id="3" name="Group 2">
            <a:extLst>
              <a:ext uri="{FF2B5EF4-FFF2-40B4-BE49-F238E27FC236}">
                <a16:creationId xmlns:a16="http://schemas.microsoft.com/office/drawing/2014/main" id="{370C5FCF-7ED4-4EDC-83DD-DFADC2C1834B}"/>
              </a:ext>
            </a:extLst>
          </p:cNvPr>
          <p:cNvGrpSpPr/>
          <p:nvPr/>
        </p:nvGrpSpPr>
        <p:grpSpPr>
          <a:xfrm>
            <a:off x="1811978" y="675524"/>
            <a:ext cx="8372268" cy="690982"/>
            <a:chOff x="0" y="504825"/>
            <a:chExt cx="9232751" cy="762000"/>
          </a:xfrm>
        </p:grpSpPr>
        <p:sp>
          <p:nvSpPr>
            <p:cNvPr id="4" name="Rectangle 3">
              <a:extLst>
                <a:ext uri="{FF2B5EF4-FFF2-40B4-BE49-F238E27FC236}">
                  <a16:creationId xmlns:a16="http://schemas.microsoft.com/office/drawing/2014/main" id="{CC5E760A-9730-440F-AEDE-31AB772990BA}"/>
                </a:ext>
              </a:extLst>
            </p:cNvPr>
            <p:cNvSpPr/>
            <p:nvPr/>
          </p:nvSpPr>
          <p:spPr>
            <a:xfrm>
              <a:off x="0" y="504825"/>
              <a:ext cx="9230519"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772DAA9C-265A-42E2-9ED7-26773D925C9A}"/>
                </a:ext>
              </a:extLst>
            </p:cNvPr>
            <p:cNvSpPr txBox="1">
              <a:spLocks/>
            </p:cNvSpPr>
            <p:nvPr/>
          </p:nvSpPr>
          <p:spPr>
            <a:xfrm>
              <a:off x="238919" y="530225"/>
              <a:ext cx="8993832" cy="730920"/>
            </a:xfrm>
            <a:prstGeom prst="rect">
              <a:avLst/>
            </a:prstGeom>
          </p:spPr>
          <p:txBody>
            <a:bodyPr vert="horz" lIns="94568" tIns="47284" rIns="94568" bIns="47284" rtlCol="0" anchor="t">
              <a:normAutofit/>
            </a:bodyPr>
            <a:lstStyle/>
            <a:p>
              <a:pPr defTabSz="945443">
                <a:spcBef>
                  <a:spcPct val="0"/>
                </a:spcBef>
                <a:defRPr/>
              </a:pPr>
              <a:r>
                <a:rPr lang="en-GB" sz="3264" b="1" dirty="0">
                  <a:solidFill>
                    <a:srgbClr val="000000"/>
                  </a:solidFill>
                  <a:latin typeface="Arial"/>
                  <a:cs typeface="Arial"/>
                </a:rPr>
                <a:t>How powerful </a:t>
              </a:r>
              <a:r>
                <a:rPr lang="en-GB" sz="3264" dirty="0">
                  <a:solidFill>
                    <a:srgbClr val="000000"/>
                  </a:solidFill>
                  <a:latin typeface="Arial"/>
                  <a:cs typeface="Arial"/>
                </a:rPr>
                <a:t>are electric overhead lines?</a:t>
              </a:r>
            </a:p>
          </p:txBody>
        </p:sp>
      </p:grpSp>
      <p:pic>
        <p:nvPicPr>
          <p:cNvPr id="6" name="Picture 5" descr="electricity-grid.jpg">
            <a:extLst>
              <a:ext uri="{FF2B5EF4-FFF2-40B4-BE49-F238E27FC236}">
                <a16:creationId xmlns:a16="http://schemas.microsoft.com/office/drawing/2014/main" id="{2108913F-965D-445D-AADC-F5A0FE564D4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249669" y="1913990"/>
            <a:ext cx="10105903" cy="3800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ubtitle 2">
            <a:extLst>
              <a:ext uri="{FF2B5EF4-FFF2-40B4-BE49-F238E27FC236}">
                <a16:creationId xmlns:a16="http://schemas.microsoft.com/office/drawing/2014/main" id="{10E0B414-0AC6-459E-B2CE-6B4E20CE2F20}"/>
              </a:ext>
            </a:extLst>
          </p:cNvPr>
          <p:cNvSpPr txBox="1">
            <a:spLocks/>
          </p:cNvSpPr>
          <p:nvPr/>
        </p:nvSpPr>
        <p:spPr>
          <a:xfrm>
            <a:off x="2117499" y="2090707"/>
            <a:ext cx="8370244" cy="35582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14486" algn="ctr">
              <a:buFont typeface="Arial" panose="020B0604020202020204" pitchFamily="34" charset="0"/>
              <a:buAutoNum type="alphaUcPeriod"/>
            </a:pPr>
            <a:endParaRPr lang="en-GB" sz="1995" b="1"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A</a:t>
            </a:r>
            <a:br>
              <a:rPr lang="en-GB" sz="1995" b="1" dirty="0">
                <a:solidFill>
                  <a:schemeClr val="bg1"/>
                </a:solidFill>
                <a:latin typeface="Arial"/>
                <a:cs typeface="Arial"/>
              </a:rPr>
            </a:br>
            <a:r>
              <a:rPr lang="en-GB" sz="1995" b="1" dirty="0">
                <a:solidFill>
                  <a:schemeClr val="bg1"/>
                </a:solidFill>
                <a:latin typeface="Arial"/>
                <a:cs typeface="Arial"/>
              </a:rPr>
              <a:t>100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7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C</a:t>
            </a:r>
            <a:br>
              <a:rPr lang="en-GB" sz="1995" b="1" dirty="0">
                <a:solidFill>
                  <a:schemeClr val="bg1"/>
                </a:solidFill>
                <a:latin typeface="Arial"/>
                <a:cs typeface="Arial"/>
              </a:rPr>
            </a:br>
            <a:r>
              <a:rPr lang="en-GB" sz="1995" b="1" dirty="0">
                <a:solidFill>
                  <a:schemeClr val="bg1"/>
                </a:solidFill>
                <a:latin typeface="Arial"/>
                <a:cs typeface="Arial"/>
              </a:rPr>
              <a:t>The same </a:t>
            </a:r>
            <a:r>
              <a:rPr lang="en-GB" sz="1995" dirty="0">
                <a:solidFill>
                  <a:schemeClr val="bg1"/>
                </a:solidFill>
                <a:latin typeface="Arial"/>
                <a:cs typeface="Arial"/>
              </a:rPr>
              <a:t>as the power supply in the average home</a:t>
            </a:r>
          </a:p>
        </p:txBody>
      </p:sp>
      <p:sp>
        <p:nvSpPr>
          <p:cNvPr id="8" name="Subtitle 2">
            <a:extLst>
              <a:ext uri="{FF2B5EF4-FFF2-40B4-BE49-F238E27FC236}">
                <a16:creationId xmlns:a16="http://schemas.microsoft.com/office/drawing/2014/main" id="{6D586092-FDF1-4704-8504-17F7F048FADE}"/>
              </a:ext>
            </a:extLst>
          </p:cNvPr>
          <p:cNvSpPr txBox="1">
            <a:spLocks/>
          </p:cNvSpPr>
          <p:nvPr/>
        </p:nvSpPr>
        <p:spPr>
          <a:xfrm>
            <a:off x="5957803" y="4922067"/>
            <a:ext cx="4560485" cy="792326"/>
          </a:xfrm>
          <a:prstGeom prst="rect">
            <a:avLst/>
          </a:prstGeom>
        </p:spPr>
        <p:txBody>
          <a:bodyPr vert="horz" lIns="94544" tIns="47272" rIns="94544" bIns="47272" rtlCol="0">
            <a:noAutofit/>
          </a:bodyPr>
          <a:lstStyle/>
          <a:p>
            <a:pPr defTabSz="945443">
              <a:spcBef>
                <a:spcPct val="20000"/>
              </a:spcBef>
              <a:defRPr/>
            </a:pPr>
            <a:endParaRPr lang="en-GB" sz="2086" dirty="0">
              <a:solidFill>
                <a:prstClr val="black"/>
              </a:solidFill>
              <a:latin typeface="Arial"/>
              <a:cs typeface="Arial"/>
            </a:endParaRPr>
          </a:p>
        </p:txBody>
      </p:sp>
      <p:grpSp>
        <p:nvGrpSpPr>
          <p:cNvPr id="9" name="Group 8">
            <a:extLst>
              <a:ext uri="{FF2B5EF4-FFF2-40B4-BE49-F238E27FC236}">
                <a16:creationId xmlns:a16="http://schemas.microsoft.com/office/drawing/2014/main" id="{81058C78-9B21-4069-8B9C-F7AE1418DC98}"/>
              </a:ext>
            </a:extLst>
          </p:cNvPr>
          <p:cNvGrpSpPr/>
          <p:nvPr/>
        </p:nvGrpSpPr>
        <p:grpSpPr>
          <a:xfrm>
            <a:off x="6668595" y="1652112"/>
            <a:ext cx="2866353" cy="746261"/>
            <a:chOff x="6984711" y="2836550"/>
            <a:chExt cx="3160950" cy="822960"/>
          </a:xfrm>
        </p:grpSpPr>
        <p:sp>
          <p:nvSpPr>
            <p:cNvPr id="10" name="Rectangle 9">
              <a:extLst>
                <a:ext uri="{FF2B5EF4-FFF2-40B4-BE49-F238E27FC236}">
                  <a16:creationId xmlns:a16="http://schemas.microsoft.com/office/drawing/2014/main" id="{E7A68B16-4398-4598-8322-F14F0EC27AFE}"/>
                </a:ext>
              </a:extLst>
            </p:cNvPr>
            <p:cNvSpPr/>
            <p:nvPr/>
          </p:nvSpPr>
          <p:spPr>
            <a:xfrm rot="20978811">
              <a:off x="6984711" y="2836550"/>
              <a:ext cx="3063399" cy="822960"/>
            </a:xfrm>
            <a:prstGeom prst="rect">
              <a:avLst/>
            </a:prstGeom>
            <a:gradFill flip="none" rotWithShape="1">
              <a:gsLst>
                <a:gs pos="0">
                  <a:srgbClr val="FF0000"/>
                </a:gs>
                <a:gs pos="80000">
                  <a:srgbClr val="FF0000"/>
                </a:gs>
                <a:gs pos="100000">
                  <a:srgbClr val="FF0000"/>
                </a:gs>
              </a:gsLst>
              <a:lin ang="19620000" scaled="0"/>
              <a:tileRect/>
            </a:gradFill>
            <a:ln>
              <a:noFill/>
            </a:ln>
            <a:effectLst>
              <a:outerShdw blurRad="50800" dist="38100" dir="16200000" rotWithShape="0">
                <a:prstClr val="black">
                  <a:alpha val="40000"/>
                </a:prstClr>
              </a:outerShdw>
            </a:effectLst>
            <a:scene3d>
              <a:camera prst="obliqueTopRight"/>
              <a:lightRig rig="threePt" dir="t"/>
            </a:scene3d>
            <a:sp3d/>
          </p:spPr>
          <p:style>
            <a:lnRef idx="1">
              <a:schemeClr val="accent1"/>
            </a:lnRef>
            <a:fillRef idx="3">
              <a:schemeClr val="accent1"/>
            </a:fillRef>
            <a:effectRef idx="2">
              <a:schemeClr val="accent1"/>
            </a:effectRef>
            <a:fontRef idx="minor">
              <a:schemeClr val="lt1"/>
            </a:fontRef>
          </p:style>
        </p:sp>
        <p:sp>
          <p:nvSpPr>
            <p:cNvPr id="11" name="Title 1">
              <a:extLst>
                <a:ext uri="{FF2B5EF4-FFF2-40B4-BE49-F238E27FC236}">
                  <a16:creationId xmlns:a16="http://schemas.microsoft.com/office/drawing/2014/main" id="{E35E9B16-DC13-4F38-B6B5-C313418A1EA8}"/>
                </a:ext>
              </a:extLst>
            </p:cNvPr>
            <p:cNvSpPr txBox="1">
              <a:spLocks/>
            </p:cNvSpPr>
            <p:nvPr/>
          </p:nvSpPr>
          <p:spPr>
            <a:xfrm rot="20978811">
              <a:off x="7097661" y="2841963"/>
              <a:ext cx="3048000" cy="685800"/>
            </a:xfrm>
            <a:prstGeom prst="rect">
              <a:avLst/>
            </a:prstGeom>
          </p:spPr>
          <p:txBody>
            <a:bodyPr vert="horz" lIns="94568" tIns="47284" rIns="94568" bIns="47284" rtlCol="0" anchor="t">
              <a:normAutofit/>
            </a:bodyPr>
            <a:lstStyle/>
            <a:p>
              <a:pPr algn="ctr" defTabSz="945443">
                <a:spcBef>
                  <a:spcPct val="0"/>
                </a:spcBef>
                <a:defRPr/>
              </a:pPr>
              <a:r>
                <a:rPr lang="en-GB" sz="3264" dirty="0">
                  <a:solidFill>
                    <a:prstClr val="white"/>
                  </a:solidFill>
                  <a:latin typeface="Arial"/>
                  <a:cs typeface="Arial"/>
                </a:rPr>
                <a:t>7 times</a:t>
              </a:r>
            </a:p>
          </p:txBody>
        </p:sp>
      </p:gr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01425" y="1567124"/>
            <a:ext cx="609600" cy="609600"/>
          </a:xfrm>
          <a:prstGeom prst="rect">
            <a:avLst/>
          </a:prstGeom>
        </p:spPr>
      </p:pic>
    </p:spTree>
    <p:extLst>
      <p:ext uri="{BB962C8B-B14F-4D97-AF65-F5344CB8AC3E}">
        <p14:creationId xmlns:p14="http://schemas.microsoft.com/office/powerpoint/2010/main" val="1855086780"/>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632" fill="hold"/>
                                        <p:tgtEl>
                                          <p:spTgt spid="12"/>
                                        </p:tgtEl>
                                      </p:cBhvr>
                                    </p:cmd>
                                  </p:childTnLst>
                                </p:cTn>
                              </p:par>
                            </p:childTnLst>
                          </p:cTn>
                        </p:par>
                      </p:childTnLst>
                    </p:cTn>
                  </p:par>
                </p:childTnLst>
              </p:cTn>
              <p:nextCondLst>
                <p:cond evt="onClick" delay="0">
                  <p:tgtEl>
                    <p:spTgt spid="12"/>
                  </p:tgtEl>
                </p:cond>
              </p:nextCondLst>
            </p:seq>
            <p:audio>
              <p:cMediaNode vol="80000">
                <p:cTn id="1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EE4E0504-3ADE-4C1A-BA74-7E57A113A0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sp>
        <p:nvSpPr>
          <p:cNvPr id="3" name="Lightning Bolt 2">
            <a:extLst>
              <a:ext uri="{FF2B5EF4-FFF2-40B4-BE49-F238E27FC236}">
                <a16:creationId xmlns:a16="http://schemas.microsoft.com/office/drawing/2014/main" id="{6E9C7C1C-7238-48EC-89BE-15FF25853E8D}"/>
              </a:ext>
            </a:extLst>
          </p:cNvPr>
          <p:cNvSpPr/>
          <p:nvPr/>
        </p:nvSpPr>
        <p:spPr>
          <a:xfrm rot="21079467" flipH="1">
            <a:off x="1221070" y="1469007"/>
            <a:ext cx="2569047" cy="4609912"/>
          </a:xfrm>
          <a:prstGeom prst="lightningBolt">
            <a:avLst/>
          </a:prstGeom>
          <a:solidFill>
            <a:srgbClr val="FFFF00"/>
          </a:solidFill>
          <a:ln/>
          <a:effectLst>
            <a:glow rad="203200">
              <a:schemeClr val="accent2">
                <a:satMod val="175000"/>
                <a:alpha val="22000"/>
              </a:schemeClr>
            </a:glow>
            <a:outerShdw blurRad="40000" dist="23000" dir="5400000" rotWithShape="0">
              <a:srgbClr val="000000">
                <a:alpha val="35000"/>
              </a:srgbClr>
            </a:outerShdw>
          </a:effectLst>
          <a:scene3d>
            <a:camera prst="perspectiveContrastingRightFacing"/>
            <a:lightRig rig="threePt" dir="t">
              <a:rot lat="0" lon="0" rev="1200000"/>
            </a:lightRig>
          </a:scene3d>
          <a:sp3d>
            <a:bevelT w="63500" h="25400" prst="slope"/>
          </a:sp3d>
        </p:spPr>
        <p:style>
          <a:lnRef idx="0">
            <a:schemeClr val="accent2"/>
          </a:lnRef>
          <a:fillRef idx="3">
            <a:schemeClr val="accent2"/>
          </a:fillRef>
          <a:effectRef idx="3">
            <a:schemeClr val="accent2"/>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4" name="TextBox 3">
            <a:extLst>
              <a:ext uri="{FF2B5EF4-FFF2-40B4-BE49-F238E27FC236}">
                <a16:creationId xmlns:a16="http://schemas.microsoft.com/office/drawing/2014/main" id="{3F313DE3-3657-45C4-83E1-7A56A3B0EC96}"/>
              </a:ext>
            </a:extLst>
          </p:cNvPr>
          <p:cNvSpPr txBox="1"/>
          <p:nvPr/>
        </p:nvSpPr>
        <p:spPr>
          <a:xfrm>
            <a:off x="3293326" y="1425266"/>
            <a:ext cx="6524598" cy="426155"/>
          </a:xfrm>
          <a:prstGeom prst="rect">
            <a:avLst/>
          </a:prstGeom>
          <a:noFill/>
        </p:spPr>
        <p:txBody>
          <a:bodyPr wrap="square" lIns="72694" tIns="36347" rIns="72694" bIns="36347" rtlCol="0">
            <a:noAutofit/>
          </a:bodyPr>
          <a:lstStyle/>
          <a:p>
            <a:pPr defTabSz="945443"/>
            <a:r>
              <a:rPr lang="en-GB" sz="1904" b="1" dirty="0">
                <a:solidFill>
                  <a:srgbClr val="FF0000"/>
                </a:solidFill>
                <a:latin typeface="Arial"/>
                <a:cs typeface="Arial"/>
              </a:rPr>
              <a:t>A.</a:t>
            </a:r>
            <a:r>
              <a:rPr lang="en-GB" sz="1904" dirty="0">
                <a:solidFill>
                  <a:srgbClr val="FF0000"/>
                </a:solidFill>
                <a:latin typeface="Arial"/>
                <a:cs typeface="Arial"/>
              </a:rPr>
              <a:t> </a:t>
            </a:r>
            <a:r>
              <a:rPr lang="en-GB" sz="1904" dirty="0">
                <a:solidFill>
                  <a:prstClr val="black"/>
                </a:solidFill>
                <a:latin typeface="Arial"/>
                <a:cs typeface="Arial"/>
              </a:rPr>
              <a:t>A tingling or painful sensation.</a:t>
            </a:r>
          </a:p>
          <a:p>
            <a:pPr defTabSz="945443"/>
            <a:endParaRPr lang="en-GB" sz="1904" dirty="0">
              <a:solidFill>
                <a:prstClr val="black"/>
              </a:solidFill>
              <a:latin typeface="Arial"/>
              <a:cs typeface="Arial"/>
            </a:endParaRPr>
          </a:p>
          <a:p>
            <a:pPr defTabSz="945443"/>
            <a:endParaRPr lang="en-GB" sz="1904" dirty="0">
              <a:solidFill>
                <a:srgbClr val="FF0000"/>
              </a:solidFill>
              <a:latin typeface="Arial"/>
              <a:cs typeface="Arial"/>
            </a:endParaRPr>
          </a:p>
          <a:p>
            <a:pPr marL="329656" indent="-329656" defTabSz="945443"/>
            <a:endParaRPr lang="en-GB" sz="1904" dirty="0">
              <a:solidFill>
                <a:srgbClr val="FF0000"/>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p:txBody>
      </p:sp>
      <p:sp>
        <p:nvSpPr>
          <p:cNvPr id="8" name="Rectangle 7">
            <a:extLst>
              <a:ext uri="{FF2B5EF4-FFF2-40B4-BE49-F238E27FC236}">
                <a16:creationId xmlns:a16="http://schemas.microsoft.com/office/drawing/2014/main" id="{BE9ADBC0-D03B-46C0-B535-EDFF320AEE2E}"/>
              </a:ext>
            </a:extLst>
          </p:cNvPr>
          <p:cNvSpPr/>
          <p:nvPr/>
        </p:nvSpPr>
        <p:spPr>
          <a:xfrm>
            <a:off x="3288232" y="5583799"/>
            <a:ext cx="5811426" cy="971420"/>
          </a:xfrm>
          <a:prstGeom prst="rect">
            <a:avLst/>
          </a:prstGeom>
        </p:spPr>
        <p:txBody>
          <a:bodyPr wrap="square">
            <a:spAutoFit/>
          </a:bodyPr>
          <a:lstStyle/>
          <a:p>
            <a:pPr defTabSz="945443"/>
            <a:r>
              <a:rPr lang="en-GB" sz="1904" b="1" dirty="0">
                <a:solidFill>
                  <a:prstClr val="black"/>
                </a:solidFill>
                <a:latin typeface="Arial"/>
                <a:cs typeface="Arial"/>
              </a:rPr>
              <a:t>The effects vary depending on the electric current and frequency, but they affect the whole of the body… </a:t>
            </a:r>
          </a:p>
        </p:txBody>
      </p:sp>
      <p:sp>
        <p:nvSpPr>
          <p:cNvPr id="10" name="Rectangle 9">
            <a:extLst>
              <a:ext uri="{FF2B5EF4-FFF2-40B4-BE49-F238E27FC236}">
                <a16:creationId xmlns:a16="http://schemas.microsoft.com/office/drawing/2014/main" id="{58EA033D-5F43-4403-A5DB-DA21AD17423E}"/>
              </a:ext>
            </a:extLst>
          </p:cNvPr>
          <p:cNvSpPr/>
          <p:nvPr/>
        </p:nvSpPr>
        <p:spPr>
          <a:xfrm>
            <a:off x="2956560" y="3549141"/>
            <a:ext cx="6861365" cy="678391"/>
          </a:xfrm>
          <a:prstGeom prst="rect">
            <a:avLst/>
          </a:prstGeom>
        </p:spPr>
        <p:txBody>
          <a:bodyPr wrap="square">
            <a:spAutoFit/>
          </a:bodyPr>
          <a:lstStyle/>
          <a:p>
            <a:pPr marL="329656" indent="-329656" defTabSz="945443"/>
            <a:r>
              <a:rPr lang="en-GB" sz="1904" b="1" dirty="0" smtClean="0">
                <a:solidFill>
                  <a:srgbClr val="FF0000"/>
                </a:solidFill>
                <a:latin typeface="Arial"/>
                <a:cs typeface="Arial"/>
              </a:rPr>
              <a:t>or D</a:t>
            </a:r>
            <a:r>
              <a:rPr lang="en-GB" sz="1904" b="1" dirty="0">
                <a:solidFill>
                  <a:srgbClr val="FF0000"/>
                </a:solidFill>
                <a:latin typeface="Arial"/>
                <a:cs typeface="Arial"/>
              </a:rPr>
              <a:t>. </a:t>
            </a:r>
            <a:r>
              <a:rPr lang="en-GB" sz="1904" dirty="0">
                <a:solidFill>
                  <a:prstClr val="black"/>
                </a:solidFill>
                <a:latin typeface="Arial"/>
                <a:cs typeface="Arial"/>
              </a:rPr>
              <a:t>Prolonged exposure or strong muscular contractions stop the heart. Internal organs, tissue and skin burn.</a:t>
            </a:r>
          </a:p>
        </p:txBody>
      </p:sp>
      <p:sp>
        <p:nvSpPr>
          <p:cNvPr id="11" name="Rectangle 10">
            <a:extLst>
              <a:ext uri="{FF2B5EF4-FFF2-40B4-BE49-F238E27FC236}">
                <a16:creationId xmlns:a16="http://schemas.microsoft.com/office/drawing/2014/main" id="{41CA9642-57F3-4874-8AAE-C2FD6028A8DE}"/>
              </a:ext>
            </a:extLst>
          </p:cNvPr>
          <p:cNvSpPr/>
          <p:nvPr/>
        </p:nvSpPr>
        <p:spPr>
          <a:xfrm>
            <a:off x="3288232" y="2765577"/>
            <a:ext cx="6594990"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C. </a:t>
            </a:r>
            <a:r>
              <a:rPr lang="en-GB" sz="1904" dirty="0">
                <a:solidFill>
                  <a:prstClr val="black"/>
                </a:solidFill>
                <a:latin typeface="Arial"/>
                <a:cs typeface="Arial"/>
              </a:rPr>
              <a:t>The heart ‘flutters’ (ventricular fibrillation). Burns at entry and exit points and internal damage.</a:t>
            </a:r>
          </a:p>
        </p:txBody>
      </p:sp>
      <p:sp>
        <p:nvSpPr>
          <p:cNvPr id="12" name="Rectangle 11">
            <a:extLst>
              <a:ext uri="{FF2B5EF4-FFF2-40B4-BE49-F238E27FC236}">
                <a16:creationId xmlns:a16="http://schemas.microsoft.com/office/drawing/2014/main" id="{838E6CB2-1B4F-47CB-8824-D6D80AB3D9BC}"/>
              </a:ext>
            </a:extLst>
          </p:cNvPr>
          <p:cNvSpPr/>
          <p:nvPr/>
        </p:nvSpPr>
        <p:spPr>
          <a:xfrm>
            <a:off x="3274691" y="1965162"/>
            <a:ext cx="6608531"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B. </a:t>
            </a:r>
            <a:r>
              <a:rPr lang="en-GB" sz="1904" dirty="0">
                <a:solidFill>
                  <a:prstClr val="black"/>
                </a:solidFill>
                <a:latin typeface="Arial"/>
                <a:cs typeface="Arial"/>
              </a:rPr>
              <a:t>A painful shock, muscles contract and grip the electrical source so you’re unable to let go. </a:t>
            </a:r>
          </a:p>
        </p:txBody>
      </p:sp>
      <p:grpSp>
        <p:nvGrpSpPr>
          <p:cNvPr id="13" name="Group 12">
            <a:extLst>
              <a:ext uri="{FF2B5EF4-FFF2-40B4-BE49-F238E27FC236}">
                <a16:creationId xmlns:a16="http://schemas.microsoft.com/office/drawing/2014/main" id="{4A2AB1ED-9897-4B0D-A35F-C469A1CEA208}"/>
              </a:ext>
            </a:extLst>
          </p:cNvPr>
          <p:cNvGrpSpPr/>
          <p:nvPr/>
        </p:nvGrpSpPr>
        <p:grpSpPr>
          <a:xfrm>
            <a:off x="1249766" y="457776"/>
            <a:ext cx="8762978" cy="829181"/>
            <a:chOff x="0" y="504825"/>
            <a:chExt cx="6136407" cy="914402"/>
          </a:xfrm>
        </p:grpSpPr>
        <p:sp>
          <p:nvSpPr>
            <p:cNvPr id="14" name="Rectangle 13">
              <a:extLst>
                <a:ext uri="{FF2B5EF4-FFF2-40B4-BE49-F238E27FC236}">
                  <a16:creationId xmlns:a16="http://schemas.microsoft.com/office/drawing/2014/main" id="{C3FE90D3-C8B5-4F95-9139-456DB01C76BA}"/>
                </a:ext>
              </a:extLst>
            </p:cNvPr>
            <p:cNvSpPr/>
            <p:nvPr/>
          </p:nvSpPr>
          <p:spPr>
            <a:xfrm>
              <a:off x="0" y="504825"/>
              <a:ext cx="6136407"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5" name="Title 1">
              <a:extLst>
                <a:ext uri="{FF2B5EF4-FFF2-40B4-BE49-F238E27FC236}">
                  <a16:creationId xmlns:a16="http://schemas.microsoft.com/office/drawing/2014/main" id="{39413BB5-DA85-4DB5-B28E-0E6477584737}"/>
                </a:ext>
              </a:extLst>
            </p:cNvPr>
            <p:cNvSpPr txBox="1">
              <a:spLocks/>
            </p:cNvSpPr>
            <p:nvPr/>
          </p:nvSpPr>
          <p:spPr>
            <a:xfrm>
              <a:off x="238919" y="581027"/>
              <a:ext cx="5897488" cy="838200"/>
            </a:xfrm>
            <a:prstGeom prst="rect">
              <a:avLst/>
            </a:prstGeom>
          </p:spPr>
          <p:txBody>
            <a:bodyPr vert="horz" lIns="94544" tIns="47272" rIns="94544" bIns="47272" rtlCol="0" anchor="t">
              <a:noAutofit/>
            </a:bodyPr>
            <a:lstStyle/>
            <a:p>
              <a:pPr defTabSz="945443">
                <a:spcBef>
                  <a:spcPct val="0"/>
                </a:spcBef>
                <a:defRPr/>
              </a:pPr>
              <a:r>
                <a:rPr lang="en-GB" sz="3264" dirty="0">
                  <a:solidFill>
                    <a:srgbClr val="000000"/>
                  </a:solidFill>
                  <a:latin typeface="Arial"/>
                  <a:cs typeface="Arial"/>
                </a:rPr>
                <a:t>What happens when you </a:t>
              </a:r>
              <a:r>
                <a:rPr lang="en-GB" sz="3264" b="1" dirty="0">
                  <a:solidFill>
                    <a:srgbClr val="000000"/>
                  </a:solidFill>
                  <a:latin typeface="Arial"/>
                  <a:cs typeface="Arial"/>
                </a:rPr>
                <a:t>get electrocuted?</a:t>
              </a:r>
              <a:endParaRPr lang="en-GB" sz="3264" dirty="0">
                <a:solidFill>
                  <a:srgbClr val="000000"/>
                </a:solidFill>
                <a:latin typeface="Arial"/>
                <a:cs typeface="Arial"/>
              </a:endParaRP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60336" y="5278999"/>
            <a:ext cx="609600" cy="609600"/>
          </a:xfrm>
          <a:prstGeom prst="rect">
            <a:avLst/>
          </a:prstGeom>
        </p:spPr>
      </p:pic>
    </p:spTree>
    <p:extLst>
      <p:ext uri="{BB962C8B-B14F-4D97-AF65-F5344CB8AC3E}">
        <p14:creationId xmlns:p14="http://schemas.microsoft.com/office/powerpoint/2010/main" val="155771498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19153F09-3BFF-4BDD-B2B9-19417ED7472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D61ACC7-C7BF-484D-B5F1-B8736FA5CEDC}"/>
              </a:ext>
            </a:extLst>
          </p:cNvPr>
          <p:cNvGrpSpPr/>
          <p:nvPr/>
        </p:nvGrpSpPr>
        <p:grpSpPr>
          <a:xfrm>
            <a:off x="4444931" y="980070"/>
            <a:ext cx="3559762" cy="5877930"/>
            <a:chOff x="3523557" y="1080799"/>
            <a:chExt cx="3925626" cy="6482051"/>
          </a:xfrm>
        </p:grpSpPr>
        <p:pic>
          <p:nvPicPr>
            <p:cNvPr id="4" name="Picture 3">
              <a:extLst>
                <a:ext uri="{FF2B5EF4-FFF2-40B4-BE49-F238E27FC236}">
                  <a16:creationId xmlns:a16="http://schemas.microsoft.com/office/drawing/2014/main" id="{4DF6DB87-4CD3-47BC-A186-3229C6CFD4F9}"/>
                </a:ext>
              </a:extLst>
            </p:cNvPr>
            <p:cNvPicPr>
              <a:picLocks noChangeAspect="1"/>
            </p:cNvPicPr>
            <p:nvPr/>
          </p:nvPicPr>
          <p:blipFill>
            <a:blip r:embed="rId6"/>
            <a:stretch>
              <a:fillRect/>
            </a:stretch>
          </p:blipFill>
          <p:spPr>
            <a:xfrm>
              <a:off x="3901783" y="1366727"/>
              <a:ext cx="3134464" cy="5906280"/>
            </a:xfrm>
            <a:prstGeom prst="rect">
              <a:avLst/>
            </a:prstGeom>
          </p:spPr>
        </p:pic>
        <p:pic>
          <p:nvPicPr>
            <p:cNvPr id="5" name="Picture 4" descr="inners.png">
              <a:extLst>
                <a:ext uri="{FF2B5EF4-FFF2-40B4-BE49-F238E27FC236}">
                  <a16:creationId xmlns:a16="http://schemas.microsoft.com/office/drawing/2014/main" id="{C2E427E5-1D5E-4840-9710-1F9E378F7A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23557" y="1080799"/>
              <a:ext cx="3925626" cy="6482051"/>
            </a:xfrm>
            <a:prstGeom prst="rect">
              <a:avLst/>
            </a:prstGeom>
          </p:spPr>
        </p:pic>
      </p:grpSp>
      <p:sp>
        <p:nvSpPr>
          <p:cNvPr id="6" name="Title 1">
            <a:extLst>
              <a:ext uri="{FF2B5EF4-FFF2-40B4-BE49-F238E27FC236}">
                <a16:creationId xmlns:a16="http://schemas.microsoft.com/office/drawing/2014/main" id="{A2D128C9-1487-49EB-8855-37C5363BFEC7}"/>
              </a:ext>
            </a:extLst>
          </p:cNvPr>
          <p:cNvSpPr txBox="1">
            <a:spLocks/>
          </p:cNvSpPr>
          <p:nvPr/>
        </p:nvSpPr>
        <p:spPr>
          <a:xfrm>
            <a:off x="0" y="247385"/>
            <a:ext cx="12059957"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smtClean="0">
                <a:solidFill>
                  <a:prstClr val="black"/>
                </a:solidFill>
                <a:latin typeface="Arial"/>
                <a:cs typeface="Arial"/>
              </a:rPr>
              <a:t>electrocuted </a:t>
            </a:r>
            <a:r>
              <a:rPr lang="en-GB" sz="2902" dirty="0" smtClean="0">
                <a:solidFill>
                  <a:prstClr val="black"/>
                </a:solidFill>
                <a:latin typeface="Arial"/>
                <a:cs typeface="Arial"/>
              </a:rPr>
              <a:t>all of the things on the last slide can happen.</a:t>
            </a:r>
            <a:endParaRPr lang="en-GB" sz="2902" b="1" dirty="0">
              <a:solidFill>
                <a:prstClr val="black"/>
              </a:solidFill>
              <a:latin typeface="Arial"/>
              <a:cs typeface="Arial"/>
            </a:endParaRPr>
          </a:p>
        </p:txBody>
      </p:sp>
      <p:grpSp>
        <p:nvGrpSpPr>
          <p:cNvPr id="10" name="Group 9">
            <a:extLst>
              <a:ext uri="{FF2B5EF4-FFF2-40B4-BE49-F238E27FC236}">
                <a16:creationId xmlns:a16="http://schemas.microsoft.com/office/drawing/2014/main" id="{93691FE4-0D6E-4B05-9F40-66396448A61D}"/>
              </a:ext>
            </a:extLst>
          </p:cNvPr>
          <p:cNvGrpSpPr/>
          <p:nvPr/>
        </p:nvGrpSpPr>
        <p:grpSpPr>
          <a:xfrm>
            <a:off x="6528559" y="876658"/>
            <a:ext cx="5175761" cy="1506411"/>
            <a:chOff x="4980081" y="876658"/>
            <a:chExt cx="4882880" cy="1506411"/>
          </a:xfrm>
        </p:grpSpPr>
        <p:pic>
          <p:nvPicPr>
            <p:cNvPr id="11" name="Picture 10">
              <a:extLst>
                <a:ext uri="{FF2B5EF4-FFF2-40B4-BE49-F238E27FC236}">
                  <a16:creationId xmlns:a16="http://schemas.microsoft.com/office/drawing/2014/main" id="{4B691782-5182-4640-8263-8177AA9E4CBD}"/>
                </a:ext>
              </a:extLst>
            </p:cNvPr>
            <p:cNvPicPr>
              <a:picLocks noChangeAspect="1"/>
            </p:cNvPicPr>
            <p:nvPr/>
          </p:nvPicPr>
          <p:blipFill>
            <a:blip r:embed="rId8"/>
            <a:stretch>
              <a:fillRect/>
            </a:stretch>
          </p:blipFill>
          <p:spPr>
            <a:xfrm>
              <a:off x="6342991" y="876658"/>
              <a:ext cx="1247778" cy="1247777"/>
            </a:xfrm>
            <a:prstGeom prst="rect">
              <a:avLst/>
            </a:prstGeom>
          </p:spPr>
        </p:pic>
        <p:cxnSp>
          <p:nvCxnSpPr>
            <p:cNvPr id="12" name="Straight Connector 11">
              <a:extLst>
                <a:ext uri="{FF2B5EF4-FFF2-40B4-BE49-F238E27FC236}">
                  <a16:creationId xmlns:a16="http://schemas.microsoft.com/office/drawing/2014/main" id="{32AD4358-517C-4066-B9C9-6FACDB781C0E}"/>
                </a:ext>
              </a:extLst>
            </p:cNvPr>
            <p:cNvCxnSpPr>
              <a:endCxn id="11" idx="1"/>
            </p:cNvCxnSpPr>
            <p:nvPr/>
          </p:nvCxnSpPr>
          <p:spPr>
            <a:xfrm flipV="1">
              <a:off x="4980081" y="1500547"/>
              <a:ext cx="1362910" cy="882522"/>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E53872-0D54-431F-BD2E-C94A8487A9E9}"/>
                </a:ext>
              </a:extLst>
            </p:cNvPr>
            <p:cNvSpPr/>
            <p:nvPr/>
          </p:nvSpPr>
          <p:spPr>
            <a:xfrm>
              <a:off x="7590768" y="1140796"/>
              <a:ext cx="2272193" cy="707886"/>
            </a:xfrm>
            <a:prstGeom prst="rect">
              <a:avLst/>
            </a:prstGeom>
          </p:spPr>
          <p:txBody>
            <a:bodyPr wrap="square">
              <a:spAutoFit/>
            </a:bodyPr>
            <a:lstStyle/>
            <a:p>
              <a:pPr defTabSz="945443"/>
              <a:r>
                <a:rPr lang="en-GB" sz="2000" b="1" dirty="0">
                  <a:solidFill>
                    <a:prstClr val="black"/>
                  </a:solidFill>
                  <a:latin typeface="Arial"/>
                  <a:cs typeface="Arial"/>
                </a:rPr>
                <a:t>Lungs: </a:t>
              </a:r>
              <a:r>
                <a:rPr lang="en-GB" sz="2000" dirty="0">
                  <a:solidFill>
                    <a:prstClr val="black"/>
                  </a:solidFill>
                  <a:latin typeface="Arial"/>
                  <a:cs typeface="Arial"/>
                </a:rPr>
                <a:t>breathing </a:t>
              </a:r>
              <a:r>
                <a:rPr lang="en-US" sz="2000" dirty="0" smtClean="0">
                  <a:solidFill>
                    <a:prstClr val="black"/>
                  </a:solidFill>
                  <a:latin typeface="Arial"/>
                  <a:cs typeface="Arial"/>
                </a:rPr>
                <a:t>can stop.</a:t>
              </a:r>
              <a:r>
                <a:rPr lang="en-US" sz="2000" dirty="0">
                  <a:solidFill>
                    <a:prstClr val="black"/>
                  </a:solidFill>
                  <a:latin typeface="Arial"/>
                  <a:cs typeface="Arial"/>
                </a:rPr>
                <a:t> </a:t>
              </a:r>
              <a:endParaRPr lang="en-GB" sz="2000" dirty="0">
                <a:solidFill>
                  <a:prstClr val="black"/>
                </a:solidFill>
                <a:latin typeface="Arial"/>
                <a:cs typeface="Arial"/>
              </a:endParaRPr>
            </a:p>
          </p:txBody>
        </p:sp>
      </p:grpSp>
      <p:grpSp>
        <p:nvGrpSpPr>
          <p:cNvPr id="14" name="Group 13">
            <a:extLst>
              <a:ext uri="{FF2B5EF4-FFF2-40B4-BE49-F238E27FC236}">
                <a16:creationId xmlns:a16="http://schemas.microsoft.com/office/drawing/2014/main" id="{BC70BB24-C6B8-4B4D-BEDC-3B376785CE45}"/>
              </a:ext>
            </a:extLst>
          </p:cNvPr>
          <p:cNvGrpSpPr/>
          <p:nvPr/>
        </p:nvGrpSpPr>
        <p:grpSpPr>
          <a:xfrm>
            <a:off x="6376654" y="2653106"/>
            <a:ext cx="5683302" cy="2459151"/>
            <a:chOff x="4836772" y="2653101"/>
            <a:chExt cx="5361701" cy="2459148"/>
          </a:xfrm>
        </p:grpSpPr>
        <p:pic>
          <p:nvPicPr>
            <p:cNvPr id="15" name="Picture 14">
              <a:extLst>
                <a:ext uri="{FF2B5EF4-FFF2-40B4-BE49-F238E27FC236}">
                  <a16:creationId xmlns:a16="http://schemas.microsoft.com/office/drawing/2014/main" id="{D56F799B-9000-42A3-B4CC-DD98488DC0D9}"/>
                </a:ext>
              </a:extLst>
            </p:cNvPr>
            <p:cNvPicPr>
              <a:picLocks noChangeAspect="1"/>
            </p:cNvPicPr>
            <p:nvPr/>
          </p:nvPicPr>
          <p:blipFill>
            <a:blip r:embed="rId9"/>
            <a:stretch>
              <a:fillRect/>
            </a:stretch>
          </p:blipFill>
          <p:spPr>
            <a:xfrm>
              <a:off x="6168365" y="3200774"/>
              <a:ext cx="1163900" cy="1163899"/>
            </a:xfrm>
            <a:prstGeom prst="rect">
              <a:avLst/>
            </a:prstGeom>
          </p:spPr>
        </p:pic>
        <p:cxnSp>
          <p:nvCxnSpPr>
            <p:cNvPr id="16" name="Straight Connector 15">
              <a:extLst>
                <a:ext uri="{FF2B5EF4-FFF2-40B4-BE49-F238E27FC236}">
                  <a16:creationId xmlns:a16="http://schemas.microsoft.com/office/drawing/2014/main" id="{200E459C-441F-4736-A535-BDBC143CDD43}"/>
                </a:ext>
              </a:extLst>
            </p:cNvPr>
            <p:cNvCxnSpPr/>
            <p:nvPr/>
          </p:nvCxnSpPr>
          <p:spPr>
            <a:xfrm>
              <a:off x="4836772" y="2653101"/>
              <a:ext cx="1335526" cy="88157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AAFEC70-AB42-4707-9C77-E52D2CDD7CAC}"/>
                </a:ext>
              </a:extLst>
            </p:cNvPr>
            <p:cNvSpPr/>
            <p:nvPr/>
          </p:nvSpPr>
          <p:spPr>
            <a:xfrm>
              <a:off x="7590767" y="3481035"/>
              <a:ext cx="2607706" cy="1631214"/>
            </a:xfrm>
            <a:prstGeom prst="rect">
              <a:avLst/>
            </a:prstGeom>
          </p:spPr>
          <p:txBody>
            <a:bodyPr wrap="square">
              <a:spAutoFit/>
            </a:bodyPr>
            <a:lstStyle/>
            <a:p>
              <a:pPr defTabSz="945443"/>
              <a:r>
                <a:rPr lang="en-GB" sz="2000" b="1" dirty="0">
                  <a:solidFill>
                    <a:prstClr val="black"/>
                  </a:solidFill>
                  <a:latin typeface="Arial"/>
                  <a:cs typeface="Arial"/>
                </a:rPr>
                <a:t>Heart:</a:t>
              </a:r>
              <a:r>
                <a:rPr lang="en-GB" sz="2000" dirty="0">
                  <a:solidFill>
                    <a:prstClr val="black"/>
                  </a:solidFill>
                  <a:latin typeface="Arial"/>
                  <a:cs typeface="Arial"/>
                </a:rPr>
                <a:t> </a:t>
              </a:r>
              <a:r>
                <a:rPr lang="en-US" sz="2000" dirty="0">
                  <a:solidFill>
                    <a:prstClr val="black"/>
                  </a:solidFill>
                  <a:latin typeface="Arial"/>
                  <a:cs typeface="Arial"/>
                </a:rPr>
                <a:t>‘flutters’ and fails to pump blood properly. Goes into cardiac arrest, resulting in death.</a:t>
              </a:r>
              <a:endParaRPr lang="en-GB" sz="2000" dirty="0">
                <a:solidFill>
                  <a:prstClr val="black"/>
                </a:solidFill>
                <a:latin typeface="Arial"/>
                <a:cs typeface="Arial"/>
              </a:endParaRPr>
            </a:p>
          </p:txBody>
        </p:sp>
      </p:grpSp>
      <p:grpSp>
        <p:nvGrpSpPr>
          <p:cNvPr id="18" name="Group 17">
            <a:extLst>
              <a:ext uri="{FF2B5EF4-FFF2-40B4-BE49-F238E27FC236}">
                <a16:creationId xmlns:a16="http://schemas.microsoft.com/office/drawing/2014/main" id="{806F7527-D9AF-4A15-BCF1-EA1A25FC0B63}"/>
              </a:ext>
            </a:extLst>
          </p:cNvPr>
          <p:cNvGrpSpPr/>
          <p:nvPr/>
        </p:nvGrpSpPr>
        <p:grpSpPr>
          <a:xfrm>
            <a:off x="0" y="1097594"/>
            <a:ext cx="5278269" cy="1368935"/>
            <a:chOff x="-1179047" y="1097591"/>
            <a:chExt cx="4979588" cy="1368934"/>
          </a:xfrm>
        </p:grpSpPr>
        <p:pic>
          <p:nvPicPr>
            <p:cNvPr id="19" name="Picture 18">
              <a:extLst>
                <a:ext uri="{FF2B5EF4-FFF2-40B4-BE49-F238E27FC236}">
                  <a16:creationId xmlns:a16="http://schemas.microsoft.com/office/drawing/2014/main" id="{614332F9-82EA-456E-8D10-40909212FDF9}"/>
                </a:ext>
              </a:extLst>
            </p:cNvPr>
            <p:cNvPicPr>
              <a:picLocks noChangeAspect="1"/>
            </p:cNvPicPr>
            <p:nvPr/>
          </p:nvPicPr>
          <p:blipFill>
            <a:blip r:embed="rId10"/>
            <a:stretch>
              <a:fillRect/>
            </a:stretch>
          </p:blipFill>
          <p:spPr>
            <a:xfrm>
              <a:off x="2618186" y="1097591"/>
              <a:ext cx="1182355" cy="1182355"/>
            </a:xfrm>
            <a:prstGeom prst="rect">
              <a:avLst/>
            </a:prstGeom>
          </p:spPr>
        </p:pic>
        <p:sp>
          <p:nvSpPr>
            <p:cNvPr id="20" name="Rectangle 19">
              <a:extLst>
                <a:ext uri="{FF2B5EF4-FFF2-40B4-BE49-F238E27FC236}">
                  <a16:creationId xmlns:a16="http://schemas.microsoft.com/office/drawing/2014/main" id="{4957CA40-BAC9-47F3-92DC-C6E341786189}"/>
                </a:ext>
              </a:extLst>
            </p:cNvPr>
            <p:cNvSpPr/>
            <p:nvPr/>
          </p:nvSpPr>
          <p:spPr>
            <a:xfrm>
              <a:off x="-1179047" y="1450863"/>
              <a:ext cx="3791558" cy="1015662"/>
            </a:xfrm>
            <a:prstGeom prst="rect">
              <a:avLst/>
            </a:prstGeom>
          </p:spPr>
          <p:txBody>
            <a:bodyPr wrap="square">
              <a:spAutoFit/>
            </a:bodyPr>
            <a:lstStyle/>
            <a:p>
              <a:pPr algn="r" defTabSz="945443"/>
              <a:r>
                <a:rPr lang="en-GB" sz="2000" b="1" dirty="0">
                  <a:solidFill>
                    <a:prstClr val="black"/>
                  </a:solidFill>
                  <a:latin typeface="Arial"/>
                  <a:cs typeface="Arial"/>
                </a:rPr>
                <a:t>Hands, heels, head</a:t>
              </a:r>
              <a:r>
                <a:rPr lang="en-GB" sz="2000" dirty="0">
                  <a:solidFill>
                    <a:prstClr val="black"/>
                  </a:solidFill>
                  <a:latin typeface="Arial"/>
                  <a:cs typeface="Arial"/>
                </a:rPr>
                <a:t>: </a:t>
              </a:r>
              <a:r>
                <a:rPr lang="en-US" sz="2000" dirty="0">
                  <a:solidFill>
                    <a:prstClr val="black"/>
                  </a:solidFill>
                  <a:latin typeface="Arial"/>
                  <a:cs typeface="Arial"/>
                </a:rPr>
                <a:t>points of contact with the electrical source and the ground </a:t>
              </a:r>
              <a:r>
                <a:rPr lang="en-US" sz="2000" dirty="0" smtClean="0">
                  <a:solidFill>
                    <a:prstClr val="black"/>
                  </a:solidFill>
                  <a:latin typeface="Arial"/>
                  <a:cs typeface="Arial"/>
                </a:rPr>
                <a:t>can be burned.</a:t>
              </a:r>
              <a:endParaRPr lang="en-GB" sz="2000" dirty="0">
                <a:solidFill>
                  <a:prstClr val="black"/>
                </a:solidFill>
                <a:latin typeface="Arial"/>
                <a:cs typeface="Arial"/>
              </a:endParaRPr>
            </a:p>
          </p:txBody>
        </p:sp>
      </p:grpSp>
      <p:grpSp>
        <p:nvGrpSpPr>
          <p:cNvPr id="25" name="Group 24">
            <a:extLst>
              <a:ext uri="{FF2B5EF4-FFF2-40B4-BE49-F238E27FC236}">
                <a16:creationId xmlns:a16="http://schemas.microsoft.com/office/drawing/2014/main" id="{0E8C550F-D8DE-460B-ACFE-42FDB25A0CC7}"/>
              </a:ext>
            </a:extLst>
          </p:cNvPr>
          <p:cNvGrpSpPr/>
          <p:nvPr/>
        </p:nvGrpSpPr>
        <p:grpSpPr>
          <a:xfrm>
            <a:off x="465048" y="1489909"/>
            <a:ext cx="5788332" cy="5340747"/>
            <a:chOff x="-740313" y="1489908"/>
            <a:chExt cx="5460787" cy="5340747"/>
          </a:xfrm>
        </p:grpSpPr>
        <p:sp>
          <p:nvSpPr>
            <p:cNvPr id="26" name="Rectangle 25">
              <a:extLst>
                <a:ext uri="{FF2B5EF4-FFF2-40B4-BE49-F238E27FC236}">
                  <a16:creationId xmlns:a16="http://schemas.microsoft.com/office/drawing/2014/main" id="{6F89798C-653F-46F0-8DA4-31DB3473D4A3}"/>
                </a:ext>
              </a:extLst>
            </p:cNvPr>
            <p:cNvSpPr/>
            <p:nvPr/>
          </p:nvSpPr>
          <p:spPr>
            <a:xfrm>
              <a:off x="-740313" y="4450536"/>
              <a:ext cx="3637536" cy="1323439"/>
            </a:xfrm>
            <a:prstGeom prst="rect">
              <a:avLst/>
            </a:prstGeom>
          </p:spPr>
          <p:txBody>
            <a:bodyPr wrap="square">
              <a:spAutoFit/>
            </a:bodyPr>
            <a:lstStyle/>
            <a:p>
              <a:pPr algn="r" defTabSz="945443"/>
              <a:r>
                <a:rPr lang="en-GB" sz="2000" b="1" dirty="0">
                  <a:solidFill>
                    <a:prstClr val="black"/>
                  </a:solidFill>
                  <a:latin typeface="Arial"/>
                  <a:cs typeface="Arial"/>
                </a:rPr>
                <a:t>Nervous system: </a:t>
              </a:r>
              <a:r>
                <a:rPr lang="en-GB" sz="2000" dirty="0">
                  <a:solidFill>
                    <a:prstClr val="black"/>
                  </a:solidFill>
                  <a:latin typeface="Arial"/>
                  <a:cs typeface="Arial"/>
                </a:rPr>
                <a:t>disrupts the </a:t>
              </a:r>
              <a:r>
                <a:rPr lang="en-US" sz="2000" dirty="0">
                  <a:solidFill>
                    <a:prstClr val="black"/>
                  </a:solidFill>
                  <a:latin typeface="Arial"/>
                  <a:cs typeface="Arial"/>
                </a:rPr>
                <a:t>tiny electrical impulses that enable you to sense, move, think, respond and remember.</a:t>
              </a:r>
            </a:p>
          </p:txBody>
        </p:sp>
        <p:pic>
          <p:nvPicPr>
            <p:cNvPr id="27" name="Picture 26" descr="nerves.png">
              <a:extLst>
                <a:ext uri="{FF2B5EF4-FFF2-40B4-BE49-F238E27FC236}">
                  <a16:creationId xmlns:a16="http://schemas.microsoft.com/office/drawing/2014/main" id="{4722A64C-29C4-4C7E-B02A-83001B48F0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78734">
              <a:off x="3492515" y="1489908"/>
              <a:ext cx="1227959" cy="5340747"/>
            </a:xfrm>
            <a:prstGeom prst="rect">
              <a:avLst/>
            </a:prstGeom>
          </p:spPr>
        </p:pic>
      </p:gr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59654" y="2886416"/>
            <a:ext cx="609600" cy="609600"/>
          </a:xfrm>
          <a:prstGeom prst="rect">
            <a:avLst/>
          </a:prstGeom>
        </p:spPr>
      </p:pic>
    </p:spTree>
    <p:extLst>
      <p:ext uri="{BB962C8B-B14F-4D97-AF65-F5344CB8AC3E}">
        <p14:creationId xmlns:p14="http://schemas.microsoft.com/office/powerpoint/2010/main" val="28276825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3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04AF2545-13B6-4232-A7B2-6414134271C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173D222-3D09-48F8-912A-6F306768730B}"/>
              </a:ext>
            </a:extLst>
          </p:cNvPr>
          <p:cNvGrpSpPr/>
          <p:nvPr/>
        </p:nvGrpSpPr>
        <p:grpSpPr>
          <a:xfrm>
            <a:off x="563881" y="1336029"/>
            <a:ext cx="5626384" cy="2010866"/>
            <a:chOff x="-647073" y="1336029"/>
            <a:chExt cx="5308003" cy="2010866"/>
          </a:xfrm>
        </p:grpSpPr>
        <p:cxnSp>
          <p:nvCxnSpPr>
            <p:cNvPr id="4" name="Straight Connector 3">
              <a:extLst>
                <a:ext uri="{FF2B5EF4-FFF2-40B4-BE49-F238E27FC236}">
                  <a16:creationId xmlns:a16="http://schemas.microsoft.com/office/drawing/2014/main" id="{D348EFD8-E07F-4AA4-B2CE-BB2CB46EFAD7}"/>
                </a:ext>
              </a:extLst>
            </p:cNvPr>
            <p:cNvCxnSpPr/>
            <p:nvPr/>
          </p:nvCxnSpPr>
          <p:spPr>
            <a:xfrm>
              <a:off x="3102293" y="1772049"/>
              <a:ext cx="1558637" cy="229413"/>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6D813898-5A0E-432B-95F6-BA9428FD6E65}"/>
                </a:ext>
              </a:extLst>
            </p:cNvPr>
            <p:cNvSpPr/>
            <p:nvPr/>
          </p:nvSpPr>
          <p:spPr>
            <a:xfrm>
              <a:off x="-647073" y="1598779"/>
              <a:ext cx="3190855" cy="1323439"/>
            </a:xfrm>
            <a:prstGeom prst="rect">
              <a:avLst/>
            </a:prstGeom>
          </p:spPr>
          <p:txBody>
            <a:bodyPr wrap="square">
              <a:spAutoFit/>
            </a:bodyPr>
            <a:lstStyle/>
            <a:p>
              <a:pPr algn="r" defTabSz="945443"/>
              <a:r>
                <a:rPr lang="en-GB" sz="2000" b="1" dirty="0">
                  <a:solidFill>
                    <a:prstClr val="black"/>
                  </a:solidFill>
                  <a:latin typeface="Arial"/>
                  <a:cs typeface="Arial"/>
                </a:rPr>
                <a:t>Spine/Bones: </a:t>
              </a:r>
              <a:r>
                <a:rPr lang="en-US" sz="2000" dirty="0">
                  <a:solidFill>
                    <a:prstClr val="black"/>
                  </a:solidFill>
                  <a:latin typeface="Arial"/>
                  <a:cs typeface="Arial"/>
                </a:rPr>
                <a:t>being thrown by force of the </a:t>
              </a:r>
              <a:r>
                <a:rPr lang="en-US" sz="2000" dirty="0" smtClean="0">
                  <a:solidFill>
                    <a:prstClr val="black"/>
                  </a:solidFill>
                  <a:latin typeface="Arial"/>
                  <a:cs typeface="Arial"/>
                </a:rPr>
                <a:t>electricity </a:t>
              </a:r>
              <a:r>
                <a:rPr lang="en-US" sz="2000" dirty="0">
                  <a:solidFill>
                    <a:prstClr val="black"/>
                  </a:solidFill>
                  <a:latin typeface="Arial"/>
                  <a:cs typeface="Arial"/>
                </a:rPr>
                <a:t>can lead to broken bones or an injured spine. </a:t>
              </a:r>
              <a:endParaRPr lang="en-GB" sz="2000" dirty="0">
                <a:solidFill>
                  <a:prstClr val="black"/>
                </a:solidFill>
                <a:latin typeface="Arial"/>
                <a:cs typeface="Arial"/>
              </a:endParaRPr>
            </a:p>
          </p:txBody>
        </p:sp>
        <p:pic>
          <p:nvPicPr>
            <p:cNvPr id="6" name="Picture 5">
              <a:extLst>
                <a:ext uri="{FF2B5EF4-FFF2-40B4-BE49-F238E27FC236}">
                  <a16:creationId xmlns:a16="http://schemas.microsoft.com/office/drawing/2014/main" id="{50661A6B-50F4-4042-A250-C12807B300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930"/>
            <a:stretch/>
          </p:blipFill>
          <p:spPr>
            <a:xfrm>
              <a:off x="2658310" y="1496908"/>
              <a:ext cx="356050" cy="1690004"/>
            </a:xfrm>
            <a:prstGeom prst="rect">
              <a:avLst/>
            </a:prstGeom>
          </p:spPr>
        </p:pic>
        <p:sp>
          <p:nvSpPr>
            <p:cNvPr id="7" name="Rectangle 6">
              <a:extLst>
                <a:ext uri="{FF2B5EF4-FFF2-40B4-BE49-F238E27FC236}">
                  <a16:creationId xmlns:a16="http://schemas.microsoft.com/office/drawing/2014/main" id="{E0C3E933-6EAD-40F4-BD79-AF4E1C421155}"/>
                </a:ext>
              </a:extLst>
            </p:cNvPr>
            <p:cNvSpPr/>
            <p:nvPr/>
          </p:nvSpPr>
          <p:spPr>
            <a:xfrm>
              <a:off x="2563727" y="1336029"/>
              <a:ext cx="538566" cy="201086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pic>
        <p:nvPicPr>
          <p:cNvPr id="8" name="Picture 7" descr="inners.png">
            <a:extLst>
              <a:ext uri="{FF2B5EF4-FFF2-40B4-BE49-F238E27FC236}">
                <a16:creationId xmlns:a16="http://schemas.microsoft.com/office/drawing/2014/main" id="{3D3842EB-8234-4C0F-9C16-88CD3621D0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4931" y="980070"/>
            <a:ext cx="3559762" cy="5877930"/>
          </a:xfrm>
          <a:prstGeom prst="rect">
            <a:avLst/>
          </a:prstGeom>
        </p:spPr>
      </p:pic>
      <p:sp>
        <p:nvSpPr>
          <p:cNvPr id="9" name="Rectangle 8">
            <a:extLst>
              <a:ext uri="{FF2B5EF4-FFF2-40B4-BE49-F238E27FC236}">
                <a16:creationId xmlns:a16="http://schemas.microsoft.com/office/drawing/2014/main" id="{0317D6FF-F007-4764-B394-38F26766D396}"/>
              </a:ext>
            </a:extLst>
          </p:cNvPr>
          <p:cNvSpPr/>
          <p:nvPr/>
        </p:nvSpPr>
        <p:spPr>
          <a:xfrm>
            <a:off x="1249768" y="175417"/>
            <a:ext cx="5564499" cy="65881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59D2F3BD-AFEA-48A3-B993-888DF9DB2591}"/>
              </a:ext>
            </a:extLst>
          </p:cNvPr>
          <p:cNvSpPr txBox="1">
            <a:spLocks/>
          </p:cNvSpPr>
          <p:nvPr/>
        </p:nvSpPr>
        <p:spPr>
          <a:xfrm>
            <a:off x="1463867" y="322847"/>
            <a:ext cx="8017713"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a:solidFill>
                  <a:prstClr val="black"/>
                </a:solidFill>
                <a:latin typeface="Arial"/>
                <a:cs typeface="Arial"/>
              </a:rPr>
              <a:t>electrocuted…</a:t>
            </a:r>
          </a:p>
        </p:txBody>
      </p:sp>
      <p:grpSp>
        <p:nvGrpSpPr>
          <p:cNvPr id="11" name="Group 10">
            <a:extLst>
              <a:ext uri="{FF2B5EF4-FFF2-40B4-BE49-F238E27FC236}">
                <a16:creationId xmlns:a16="http://schemas.microsoft.com/office/drawing/2014/main" id="{B0D73F0A-43FE-4DCD-B318-A827465A0351}"/>
              </a:ext>
            </a:extLst>
          </p:cNvPr>
          <p:cNvGrpSpPr/>
          <p:nvPr/>
        </p:nvGrpSpPr>
        <p:grpSpPr>
          <a:xfrm>
            <a:off x="396240" y="1239349"/>
            <a:ext cx="7234003" cy="5355821"/>
            <a:chOff x="-805228" y="1239349"/>
            <a:chExt cx="6824652" cy="5355821"/>
          </a:xfrm>
        </p:grpSpPr>
        <p:pic>
          <p:nvPicPr>
            <p:cNvPr id="12" name="Picture 11">
              <a:extLst>
                <a:ext uri="{FF2B5EF4-FFF2-40B4-BE49-F238E27FC236}">
                  <a16:creationId xmlns:a16="http://schemas.microsoft.com/office/drawing/2014/main" id="{D3969AD6-C1CF-45AE-B56A-AFC7C6498EE9}"/>
                </a:ext>
              </a:extLst>
            </p:cNvPr>
            <p:cNvPicPr>
              <a:picLocks noChangeAspect="1"/>
            </p:cNvPicPr>
            <p:nvPr/>
          </p:nvPicPr>
          <p:blipFill>
            <a:blip r:embed="rId8"/>
            <a:stretch>
              <a:fillRect/>
            </a:stretch>
          </p:blipFill>
          <p:spPr>
            <a:xfrm>
              <a:off x="3337928" y="1239349"/>
              <a:ext cx="2681496" cy="5355821"/>
            </a:xfrm>
            <a:prstGeom prst="rect">
              <a:avLst/>
            </a:prstGeom>
          </p:spPr>
        </p:pic>
        <p:sp>
          <p:nvSpPr>
            <p:cNvPr id="13" name="Rectangle 12">
              <a:extLst>
                <a:ext uri="{FF2B5EF4-FFF2-40B4-BE49-F238E27FC236}">
                  <a16:creationId xmlns:a16="http://schemas.microsoft.com/office/drawing/2014/main" id="{9F24018F-D296-455F-A10C-AF92F6611C2E}"/>
                </a:ext>
              </a:extLst>
            </p:cNvPr>
            <p:cNvSpPr/>
            <p:nvPr/>
          </p:nvSpPr>
          <p:spPr>
            <a:xfrm>
              <a:off x="-805228" y="3918650"/>
              <a:ext cx="4023331" cy="707886"/>
            </a:xfrm>
            <a:prstGeom prst="rect">
              <a:avLst/>
            </a:prstGeom>
          </p:spPr>
          <p:txBody>
            <a:bodyPr wrap="square">
              <a:spAutoFit/>
            </a:bodyPr>
            <a:lstStyle/>
            <a:p>
              <a:pPr defTabSz="945443"/>
              <a:r>
                <a:rPr lang="en-GB" sz="2000" b="1" dirty="0">
                  <a:solidFill>
                    <a:prstClr val="black"/>
                  </a:solidFill>
                  <a:latin typeface="Arial"/>
                  <a:cs typeface="Arial"/>
                </a:rPr>
                <a:t>Skin and tissue</a:t>
              </a:r>
              <a:r>
                <a:rPr lang="en-GB" sz="2000" dirty="0">
                  <a:solidFill>
                    <a:prstClr val="black"/>
                  </a:solidFill>
                  <a:latin typeface="Arial"/>
                  <a:cs typeface="Arial"/>
                </a:rPr>
                <a:t>: </a:t>
              </a:r>
              <a:r>
                <a:rPr lang="en-US" sz="2000" dirty="0">
                  <a:solidFill>
                    <a:prstClr val="black"/>
                  </a:solidFill>
                  <a:latin typeface="Arial"/>
                  <a:cs typeface="Arial"/>
                </a:rPr>
                <a:t>electricity burns beneath </a:t>
              </a:r>
              <a:r>
                <a:rPr lang="en-US" sz="2000" dirty="0" smtClean="0">
                  <a:solidFill>
                    <a:prstClr val="black"/>
                  </a:solidFill>
                  <a:latin typeface="Arial"/>
                  <a:cs typeface="Arial"/>
                </a:rPr>
                <a:t>the skin </a:t>
              </a:r>
              <a:r>
                <a:rPr lang="en-US" sz="2000" dirty="0">
                  <a:solidFill>
                    <a:prstClr val="black"/>
                  </a:solidFill>
                  <a:latin typeface="Arial"/>
                  <a:cs typeface="Arial"/>
                </a:rPr>
                <a:t>and </a:t>
              </a:r>
              <a:r>
                <a:rPr lang="en-US" sz="2000" dirty="0" smtClean="0">
                  <a:solidFill>
                    <a:prstClr val="black"/>
                  </a:solidFill>
                  <a:latin typeface="Arial"/>
                  <a:cs typeface="Arial"/>
                </a:rPr>
                <a:t>skin can melt.</a:t>
              </a:r>
              <a:endParaRPr lang="en-US" sz="2000" dirty="0">
                <a:solidFill>
                  <a:prstClr val="black"/>
                </a:solidFill>
                <a:latin typeface="Arial"/>
                <a:cs typeface="Arial"/>
              </a:endParaRPr>
            </a:p>
          </p:txBody>
        </p:sp>
      </p:grpSp>
      <p:grpSp>
        <p:nvGrpSpPr>
          <p:cNvPr id="14" name="Group 13">
            <a:extLst>
              <a:ext uri="{FF2B5EF4-FFF2-40B4-BE49-F238E27FC236}">
                <a16:creationId xmlns:a16="http://schemas.microsoft.com/office/drawing/2014/main" id="{62525115-1C61-41E3-A959-0D333C5DA910}"/>
              </a:ext>
            </a:extLst>
          </p:cNvPr>
          <p:cNvGrpSpPr/>
          <p:nvPr/>
        </p:nvGrpSpPr>
        <p:grpSpPr>
          <a:xfrm>
            <a:off x="1941137" y="5278850"/>
            <a:ext cx="8399163" cy="957918"/>
            <a:chOff x="652249" y="4691178"/>
            <a:chExt cx="7923878" cy="957918"/>
          </a:xfrm>
        </p:grpSpPr>
        <p:sp>
          <p:nvSpPr>
            <p:cNvPr id="15" name="Rectangle 14">
              <a:extLst>
                <a:ext uri="{FF2B5EF4-FFF2-40B4-BE49-F238E27FC236}">
                  <a16:creationId xmlns:a16="http://schemas.microsoft.com/office/drawing/2014/main" id="{5BFF2BCF-521B-40F5-8E89-DFB1083476EC}"/>
                </a:ext>
              </a:extLst>
            </p:cNvPr>
            <p:cNvSpPr/>
            <p:nvPr/>
          </p:nvSpPr>
          <p:spPr>
            <a:xfrm>
              <a:off x="652249" y="4691178"/>
              <a:ext cx="7923878" cy="95791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4C46F86-A4D7-42F6-9B38-BC860A56962E}"/>
                </a:ext>
              </a:extLst>
            </p:cNvPr>
            <p:cNvSpPr/>
            <p:nvPr/>
          </p:nvSpPr>
          <p:spPr>
            <a:xfrm>
              <a:off x="691076" y="4800233"/>
              <a:ext cx="7885051" cy="762003"/>
            </a:xfrm>
            <a:prstGeom prst="rect">
              <a:avLst/>
            </a:prstGeom>
          </p:spPr>
          <p:txBody>
            <a:bodyPr wrap="square">
              <a:spAutoFit/>
            </a:bodyPr>
            <a:lstStyle/>
            <a:p>
              <a:pPr algn="ctr" defTabSz="945443"/>
              <a:r>
                <a:rPr lang="en-GB" sz="2176" b="1" dirty="0">
                  <a:solidFill>
                    <a:prstClr val="black"/>
                  </a:solidFill>
                  <a:latin typeface="Arial"/>
                  <a:cs typeface="Arial"/>
                </a:rPr>
                <a:t>FACT: </a:t>
              </a:r>
              <a:r>
                <a:rPr lang="en-GB" sz="2176" b="1" dirty="0">
                  <a:solidFill>
                    <a:srgbClr val="FF0000"/>
                  </a:solidFill>
                  <a:latin typeface="Arial"/>
                  <a:cs typeface="Arial"/>
                </a:rPr>
                <a:t>9 out of 10 people die from the electric shock </a:t>
              </a:r>
              <a:r>
                <a:rPr lang="en-GB" sz="2176" b="1" dirty="0">
                  <a:solidFill>
                    <a:prstClr val="black"/>
                  </a:solidFill>
                  <a:latin typeface="Arial"/>
                  <a:cs typeface="Arial"/>
                </a:rPr>
                <a:t>received </a:t>
              </a:r>
            </a:p>
            <a:p>
              <a:pPr algn="ctr" defTabSz="945443"/>
              <a:r>
                <a:rPr lang="en-GB" sz="2176" b="1" dirty="0">
                  <a:solidFill>
                    <a:prstClr val="black"/>
                  </a:solidFill>
                  <a:latin typeface="Arial"/>
                  <a:cs typeface="Arial"/>
                </a:rPr>
                <a:t>from getting </a:t>
              </a:r>
              <a:r>
                <a:rPr lang="en-GB" sz="2176" b="1" dirty="0">
                  <a:solidFill>
                    <a:srgbClr val="FF0000"/>
                  </a:solidFill>
                  <a:latin typeface="Arial"/>
                  <a:cs typeface="Arial"/>
                </a:rPr>
                <a:t>too close to railway electric overhead lines</a:t>
              </a:r>
              <a:r>
                <a:rPr lang="en-GB" sz="2176" dirty="0">
                  <a:solidFill>
                    <a:prstClr val="black"/>
                  </a:solidFill>
                  <a:latin typeface="Arial"/>
                  <a:cs typeface="Arial"/>
                </a:rPr>
                <a:t>. </a:t>
              </a:r>
            </a:p>
          </p:txBody>
        </p:sp>
      </p:grpSp>
      <p:sp>
        <p:nvSpPr>
          <p:cNvPr id="21" name="Rectangle 20">
            <a:extLst>
              <a:ext uri="{FF2B5EF4-FFF2-40B4-BE49-F238E27FC236}">
                <a16:creationId xmlns:a16="http://schemas.microsoft.com/office/drawing/2014/main" id="{2707EBC1-5EB6-4FAF-8812-0935C1E7AEF0}"/>
              </a:ext>
            </a:extLst>
          </p:cNvPr>
          <p:cNvSpPr/>
          <p:nvPr/>
        </p:nvSpPr>
        <p:spPr>
          <a:xfrm>
            <a:off x="7073467" y="1601643"/>
            <a:ext cx="4532020" cy="707886"/>
          </a:xfrm>
          <a:prstGeom prst="rect">
            <a:avLst/>
          </a:prstGeom>
        </p:spPr>
        <p:txBody>
          <a:bodyPr wrap="square">
            <a:spAutoFit/>
          </a:bodyPr>
          <a:lstStyle/>
          <a:p>
            <a:pPr defTabSz="945443"/>
            <a:r>
              <a:rPr lang="en-GB" sz="2000" b="1" dirty="0">
                <a:solidFill>
                  <a:prstClr val="black"/>
                </a:solidFill>
                <a:latin typeface="Arial"/>
                <a:cs typeface="Arial"/>
              </a:rPr>
              <a:t>Muscles:</a:t>
            </a:r>
            <a:r>
              <a:rPr lang="en-GB" sz="2000" dirty="0">
                <a:solidFill>
                  <a:prstClr val="black"/>
                </a:solidFill>
                <a:latin typeface="Arial"/>
                <a:cs typeface="Arial"/>
              </a:rPr>
              <a:t> sometimes you grip the electrical source so you can’t let go! </a:t>
            </a:r>
          </a:p>
        </p:txBody>
      </p:sp>
      <p:sp>
        <p:nvSpPr>
          <p:cNvPr id="24" name="Rectangle 23">
            <a:extLst>
              <a:ext uri="{FF2B5EF4-FFF2-40B4-BE49-F238E27FC236}">
                <a16:creationId xmlns:a16="http://schemas.microsoft.com/office/drawing/2014/main" id="{FE5AF1F0-AF7A-4FCF-A191-39E9D2A266A0}"/>
              </a:ext>
            </a:extLst>
          </p:cNvPr>
          <p:cNvSpPr/>
          <p:nvPr/>
        </p:nvSpPr>
        <p:spPr>
          <a:xfrm>
            <a:off x="1517757" y="6517249"/>
            <a:ext cx="6575012" cy="259751"/>
          </a:xfrm>
          <a:prstGeom prst="rect">
            <a:avLst/>
          </a:prstGeom>
        </p:spPr>
        <p:txBody>
          <a:bodyPr wrap="square">
            <a:spAutoFit/>
          </a:bodyPr>
          <a:lstStyle/>
          <a:p>
            <a:pPr defTabSz="945443"/>
            <a:endParaRPr lang="en-GB" sz="1088" dirty="0">
              <a:solidFill>
                <a:prstClr val="black"/>
              </a:solidFill>
              <a:latin typeface="Calibri"/>
            </a:endParaRPr>
          </a:p>
        </p:txBody>
      </p:sp>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31867" y="5540308"/>
            <a:ext cx="609600" cy="609600"/>
          </a:xfrm>
          <a:prstGeom prst="rect">
            <a:avLst/>
          </a:prstGeom>
        </p:spPr>
      </p:pic>
    </p:spTree>
    <p:extLst>
      <p:ext uri="{BB962C8B-B14F-4D97-AF65-F5344CB8AC3E}">
        <p14:creationId xmlns:p14="http://schemas.microsoft.com/office/powerpoint/2010/main" val="1109948046"/>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54"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32555" b="-1"/>
          <a:stretch/>
        </p:blipFill>
        <p:spPr>
          <a:xfrm rot="5400000" flipV="1">
            <a:off x="1659977" y="3220213"/>
            <a:ext cx="1977809" cy="4010830"/>
          </a:xfrm>
          <a:prstGeom prst="rect">
            <a:avLst/>
          </a:prstGeom>
        </p:spPr>
      </p:pic>
      <p:pic>
        <p:nvPicPr>
          <p:cNvPr id="10" name="Picture 9" descr="A picture containing indoor, platform, subway&#10;&#10;Description automatically generated">
            <a:extLst>
              <a:ext uri="{FF2B5EF4-FFF2-40B4-BE49-F238E27FC236}">
                <a16:creationId xmlns:a16="http://schemas.microsoft.com/office/drawing/2014/main" id="{8FF6247F-5271-4ED9-A168-30152B210A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898" r="1" b="1"/>
          <a:stretch/>
        </p:blipFill>
        <p:spPr>
          <a:xfrm>
            <a:off x="6463769" y="1808561"/>
            <a:ext cx="5327201" cy="4405972"/>
          </a:xfrm>
          <a:prstGeom prst="rect">
            <a:avLst/>
          </a:prstGeom>
        </p:spPr>
      </p:pic>
      <p:sp>
        <p:nvSpPr>
          <p:cNvPr id="7" name="Rectangle 6">
            <a:extLst>
              <a:ext uri="{FF2B5EF4-FFF2-40B4-BE49-F238E27FC236}">
                <a16:creationId xmlns:a16="http://schemas.microsoft.com/office/drawing/2014/main" id="{9F24018F-D296-455F-A10C-AF92F6611C2E}"/>
              </a:ext>
            </a:extLst>
          </p:cNvPr>
          <p:cNvSpPr/>
          <p:nvPr/>
        </p:nvSpPr>
        <p:spPr>
          <a:xfrm>
            <a:off x="516553" y="829511"/>
            <a:ext cx="4264655" cy="2554545"/>
          </a:xfrm>
          <a:prstGeom prst="rect">
            <a:avLst/>
          </a:prstGeom>
        </p:spPr>
        <p:txBody>
          <a:bodyPr wrap="square">
            <a:spAutoFit/>
          </a:bodyPr>
          <a:lstStyle/>
          <a:p>
            <a:pPr defTabSz="945443"/>
            <a:r>
              <a:rPr lang="en-US" sz="3200" b="1" dirty="0" smtClean="0">
                <a:solidFill>
                  <a:schemeClr val="bg1"/>
                </a:solidFill>
                <a:latin typeface="Arial"/>
                <a:cs typeface="Arial"/>
              </a:rPr>
              <a:t>So should we go anywhere those train tracks whilst engineers are working?</a:t>
            </a:r>
          </a:p>
        </p:txBody>
      </p:sp>
      <p:pic>
        <p:nvPicPr>
          <p:cNvPr id="9" name="Picture 8" descr="A person with hat&#10;&#10;Description automatically generated">
            <a:extLst>
              <a:ext uri="{FF2B5EF4-FFF2-40B4-BE49-F238E27FC236}">
                <a16:creationId xmlns:a16="http://schemas.microsoft.com/office/drawing/2014/main" id="{D000E811-FDB9-43A5-964E-DD93EE72BA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1208" y="480060"/>
            <a:ext cx="1412630" cy="192378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44011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D704EFE-42E8-4C4D-AF32-312001F772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6129" r="10319" b="4"/>
          <a:stretch/>
        </p:blipFill>
        <p:spPr>
          <a:xfrm>
            <a:off x="18819" y="8"/>
            <a:ext cx="3684502" cy="3108807"/>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6" name="Content Placeholder 3"/>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l="7545" r="10380"/>
          <a:stretch/>
        </p:blipFill>
        <p:spPr>
          <a:xfrm>
            <a:off x="8263962" y="148448"/>
            <a:ext cx="3712138" cy="313210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Content Placeholder 5"/>
          <p:cNvPicPr>
            <a:picLocks noChangeAspect="1"/>
          </p:cNvPicPr>
          <p:nvPr/>
        </p:nvPicPr>
        <p:blipFill rotWithShape="1">
          <a:blip r:embed="rId9" cstate="print">
            <a:extLst>
              <a:ext uri="{28A0092B-C50C-407E-A947-70E740481C1C}">
                <a14:useLocalDpi xmlns:a14="http://schemas.microsoft.com/office/drawing/2010/main" val="0"/>
              </a:ext>
            </a:extLst>
          </a:blip>
          <a:srcRect l="1510" r="18570"/>
          <a:stretch/>
        </p:blipFill>
        <p:spPr>
          <a:xfrm rot="21600000">
            <a:off x="0" y="3348953"/>
            <a:ext cx="3870367" cy="3268907"/>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r="10313" b="1"/>
          <a:stretch/>
        </p:blipFill>
        <p:spPr>
          <a:xfrm rot="21600000">
            <a:off x="8263962" y="3567467"/>
            <a:ext cx="3640365" cy="307463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9F24018F-D296-455F-A10C-AF92F6611C2E}"/>
              </a:ext>
            </a:extLst>
          </p:cNvPr>
          <p:cNvSpPr/>
          <p:nvPr/>
        </p:nvSpPr>
        <p:spPr>
          <a:xfrm>
            <a:off x="4078736" y="0"/>
            <a:ext cx="4025710" cy="6186309"/>
          </a:xfrm>
          <a:prstGeom prst="rect">
            <a:avLst/>
          </a:prstGeom>
        </p:spPr>
        <p:txBody>
          <a:bodyPr wrap="square">
            <a:spAutoFit/>
          </a:bodyPr>
          <a:lstStyle/>
          <a:p>
            <a:pPr algn="ctr" defTabSz="945443"/>
            <a:r>
              <a:rPr lang="en-US" sz="4400" dirty="0" smtClean="0">
                <a:solidFill>
                  <a:srgbClr val="FF0000"/>
                </a:solidFill>
                <a:latin typeface="Arial"/>
                <a:cs typeface="Arial"/>
              </a:rPr>
              <a:t>Look carefully at the dangers.</a:t>
            </a:r>
          </a:p>
          <a:p>
            <a:pPr algn="ctr" defTabSz="945443"/>
            <a:endParaRPr lang="en-US" sz="4400" dirty="0" smtClean="0">
              <a:solidFill>
                <a:srgbClr val="FF0000"/>
              </a:solidFill>
              <a:latin typeface="Arial"/>
              <a:cs typeface="Arial"/>
            </a:endParaRPr>
          </a:p>
          <a:p>
            <a:pPr algn="ctr" defTabSz="945443"/>
            <a:endParaRPr lang="en-US" sz="4400" dirty="0">
              <a:solidFill>
                <a:srgbClr val="FF0000"/>
              </a:solidFill>
              <a:latin typeface="Arial"/>
              <a:cs typeface="Arial"/>
            </a:endParaRPr>
          </a:p>
          <a:p>
            <a:pPr algn="ctr" defTabSz="945443"/>
            <a:r>
              <a:rPr lang="en-US" sz="4400" dirty="0" smtClean="0">
                <a:solidFill>
                  <a:srgbClr val="FF0000"/>
                </a:solidFill>
                <a:latin typeface="Arial"/>
                <a:cs typeface="Arial"/>
              </a:rPr>
              <a:t>What can you see?</a:t>
            </a:r>
          </a:p>
          <a:p>
            <a:pPr algn="ctr" defTabSz="945443"/>
            <a:endParaRPr lang="en-US" sz="4400" dirty="0">
              <a:solidFill>
                <a:srgbClr val="FF0000"/>
              </a:solidFill>
              <a:latin typeface="Arial"/>
              <a:cs typeface="Arial"/>
            </a:endParaRPr>
          </a:p>
          <a:p>
            <a:pPr algn="ctr" defTabSz="945443"/>
            <a:r>
              <a:rPr lang="en-US" sz="4400" dirty="0" smtClean="0">
                <a:solidFill>
                  <a:srgbClr val="FF0000"/>
                </a:solidFill>
                <a:latin typeface="Arial"/>
                <a:cs typeface="Arial"/>
              </a:rPr>
              <a:t>Why are they dangerous?</a:t>
            </a:r>
            <a:endParaRPr lang="en-US" sz="4400" dirty="0">
              <a:solidFill>
                <a:srgbClr val="FF0000"/>
              </a:solidFill>
              <a:latin typeface="Arial"/>
              <a:cs typeface="Aria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85834991"/>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1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6806" r="21729"/>
          <a:stretch/>
        </p:blipFill>
        <p:spPr>
          <a:xfrm>
            <a:off x="243840" y="152341"/>
            <a:ext cx="4209288" cy="3916829"/>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9F24018F-D296-455F-A10C-AF92F6611C2E}"/>
              </a:ext>
            </a:extLst>
          </p:cNvPr>
          <p:cNvSpPr/>
          <p:nvPr/>
        </p:nvSpPr>
        <p:spPr>
          <a:xfrm>
            <a:off x="0" y="4282502"/>
            <a:ext cx="12190476" cy="2308324"/>
          </a:xfrm>
          <a:prstGeom prst="rect">
            <a:avLst/>
          </a:prstGeom>
        </p:spPr>
        <p:txBody>
          <a:bodyPr wrap="square">
            <a:spAutoFit/>
          </a:bodyPr>
          <a:lstStyle/>
          <a:p>
            <a:pPr defTabSz="945443"/>
            <a:r>
              <a:rPr lang="en-US" sz="3600" dirty="0" smtClean="0">
                <a:latin typeface="Arial"/>
                <a:cs typeface="Arial"/>
              </a:rPr>
              <a:t>Look carefully at these signs. They are warning you that it is very dangerous to play or go near the lines. You must stay on the right side of the fence as short cuts could cost your life.</a:t>
            </a:r>
            <a:r>
              <a:rPr lang="en-US" sz="3600" dirty="0">
                <a:latin typeface="Arial"/>
                <a:cs typeface="Arial"/>
              </a:rPr>
              <a:t> </a:t>
            </a:r>
            <a:r>
              <a:rPr lang="en-US" sz="3600" dirty="0" smtClean="0">
                <a:latin typeface="Arial"/>
                <a:cs typeface="Arial"/>
              </a:rPr>
              <a:t>There is also surveillance cameras keep watch.</a:t>
            </a: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0983" r="8417"/>
          <a:stretch/>
        </p:blipFill>
        <p:spPr>
          <a:xfrm>
            <a:off x="7955280" y="152341"/>
            <a:ext cx="4045338" cy="376427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89658373"/>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89264"/>
          <a:stretch/>
        </p:blipFill>
        <p:spPr>
          <a:xfrm rot="5400000" flipV="1">
            <a:off x="8545124" y="3051261"/>
            <a:ext cx="6877207" cy="736270"/>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89264"/>
          <a:stretch/>
        </p:blipFill>
        <p:spPr>
          <a:xfrm rot="16200000">
            <a:off x="-3223508" y="3070470"/>
            <a:ext cx="6877207" cy="736270"/>
          </a:xfrm>
          <a:prstGeom prst="rect">
            <a:avLst/>
          </a:prstGeom>
        </p:spPr>
      </p:pic>
      <p:pic>
        <p:nvPicPr>
          <p:cNvPr id="5" name="Picture 4" descr="Boy.tif"/>
          <p:cNvPicPr>
            <a:picLocks noChangeAspect="1"/>
          </p:cNvPicPr>
          <p:nvPr/>
        </p:nvPicPr>
        <p:blipFill>
          <a:blip r:embed="rId3" cstate="print">
            <a:clrChange>
              <a:clrFrom>
                <a:srgbClr val="D57FAF"/>
              </a:clrFrom>
              <a:clrTo>
                <a:srgbClr val="D57FAF">
                  <a:alpha val="0"/>
                </a:srgbClr>
              </a:clrTo>
            </a:clrChange>
          </a:blip>
          <a:stretch>
            <a:fillRect/>
          </a:stretch>
        </p:blipFill>
        <p:spPr>
          <a:xfrm>
            <a:off x="1429120" y="1559614"/>
            <a:ext cx="1529595" cy="4758165"/>
          </a:xfrm>
          <a:prstGeom prst="rect">
            <a:avLst/>
          </a:prstGeom>
          <a:ln>
            <a:noFill/>
          </a:ln>
          <a:effectLst>
            <a:outerShdw blurRad="292100" dist="139700" dir="2700000" algn="tl" rotWithShape="0">
              <a:srgbClr val="333333">
                <a:alpha val="65000"/>
              </a:srgbClr>
            </a:outerShdw>
          </a:effectLst>
        </p:spPr>
      </p:pic>
      <p:pic>
        <p:nvPicPr>
          <p:cNvPr id="6" name="Picture 5" descr="Girl.tif"/>
          <p:cNvPicPr>
            <a:picLocks noChangeAspect="1"/>
          </p:cNvPicPr>
          <p:nvPr/>
        </p:nvPicPr>
        <p:blipFill>
          <a:blip r:embed="rId4" cstate="print">
            <a:clrChange>
              <a:clrFrom>
                <a:srgbClr val="D67FAF"/>
              </a:clrFrom>
              <a:clrTo>
                <a:srgbClr val="D67FAF">
                  <a:alpha val="0"/>
                </a:srgbClr>
              </a:clrTo>
            </a:clrChange>
          </a:blip>
          <a:stretch>
            <a:fillRect/>
          </a:stretch>
        </p:blipFill>
        <p:spPr>
          <a:xfrm flipH="1">
            <a:off x="8796602" y="1484784"/>
            <a:ext cx="2088232" cy="4268411"/>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3102631" y="836712"/>
            <a:ext cx="5328592" cy="1296144"/>
          </a:xfrm>
          <a:prstGeom prst="wedgeRoundRectCallout">
            <a:avLst>
              <a:gd name="adj1" fmla="val 43959"/>
              <a:gd name="adj2" fmla="val 101108"/>
              <a:gd name="adj3" fmla="val 16667"/>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dirty="0">
                <a:solidFill>
                  <a:schemeClr val="tx1"/>
                </a:solidFill>
                <a:latin typeface="Calibri" panose="020F0502020204030204" pitchFamily="34" charset="0"/>
              </a:rPr>
              <a:t>Play Safe Stay Safe</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9823" y="4181569"/>
            <a:ext cx="954207" cy="1087151"/>
          </a:xfrm>
          <a:prstGeom prst="rect">
            <a:avLst/>
          </a:prstGeom>
        </p:spPr>
      </p:pic>
    </p:spTree>
    <p:extLst>
      <p:ext uri="{BB962C8B-B14F-4D97-AF65-F5344CB8AC3E}">
        <p14:creationId xmlns:p14="http://schemas.microsoft.com/office/powerpoint/2010/main" val="1498610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mv="urn:schemas-microsoft-com:mac:vml" xmlns="">
      <mp:transition xmlns:mp="http://schemas.microsoft.com/office/mac/powerpoint/2008/mai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7045" y="1491809"/>
            <a:ext cx="3414230" cy="429462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31969"/>
            <a:ext cx="4888612" cy="5571066"/>
          </a:xfrm>
          <a:prstGeom prst="rect">
            <a:avLst/>
          </a:prstGeom>
        </p:spPr>
      </p:pic>
      <p:cxnSp>
        <p:nvCxnSpPr>
          <p:cNvPr id="6" name="Straight Arrow Connector 5"/>
          <p:cNvCxnSpPr/>
          <p:nvPr/>
        </p:nvCxnSpPr>
        <p:spPr>
          <a:xfrm flipH="1" flipV="1">
            <a:off x="6934161" y="3339040"/>
            <a:ext cx="1707114" cy="2139512"/>
          </a:xfrm>
          <a:prstGeom prst="straightConnector1">
            <a:avLst/>
          </a:prstGeom>
          <a:ln w="825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362825" y="5478552"/>
            <a:ext cx="4829175" cy="1200329"/>
          </a:xfrm>
          <a:prstGeom prst="rect">
            <a:avLst/>
          </a:prstGeom>
          <a:noFill/>
        </p:spPr>
        <p:txBody>
          <a:bodyPr wrap="square" rtlCol="0">
            <a:spAutoFit/>
          </a:bodyPr>
          <a:lstStyle/>
          <a:p>
            <a:r>
              <a:rPr lang="en-GB" sz="3600" dirty="0" smtClean="0">
                <a:latin typeface="Arial" panose="020B0604020202020204" pitchFamily="34" charset="0"/>
                <a:cs typeface="Arial" panose="020B0604020202020204" pitchFamily="34" charset="0"/>
              </a:rPr>
              <a:t>Do you recognise this symbol?</a:t>
            </a:r>
            <a:endParaRPr lang="en-GB" sz="3600" dirty="0">
              <a:latin typeface="Arial" panose="020B0604020202020204" pitchFamily="34" charset="0"/>
              <a:cs typeface="Arial" panose="020B0604020202020204" pitchFamily="3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4280" y="4868952"/>
            <a:ext cx="609600" cy="609600"/>
          </a:xfrm>
          <a:prstGeom prst="rect">
            <a:avLst/>
          </a:prstGeom>
        </p:spPr>
      </p:pic>
    </p:spTree>
    <p:extLst>
      <p:ext uri="{BB962C8B-B14F-4D97-AF65-F5344CB8AC3E}">
        <p14:creationId xmlns:p14="http://schemas.microsoft.com/office/powerpoint/2010/main" val="300450074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6144636" cy="509693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21973"/>
          <a:stretch/>
        </p:blipFill>
        <p:spPr>
          <a:xfrm>
            <a:off x="6437198" y="0"/>
            <a:ext cx="5754802" cy="414866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81" y="4503736"/>
            <a:ext cx="1800803" cy="235426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0359" y="4148667"/>
            <a:ext cx="1871641" cy="2354264"/>
          </a:xfrm>
          <a:prstGeom prst="rect">
            <a:avLst/>
          </a:prstGeom>
        </p:spPr>
      </p:pic>
      <p:sp>
        <p:nvSpPr>
          <p:cNvPr id="8" name="TextBox 7"/>
          <p:cNvSpPr txBox="1"/>
          <p:nvPr/>
        </p:nvSpPr>
        <p:spPr>
          <a:xfrm>
            <a:off x="3883161" y="5096932"/>
            <a:ext cx="6144635" cy="176106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dirty="0" smtClean="0">
                <a:latin typeface="Arial" panose="020B0604020202020204" pitchFamily="34" charset="0"/>
                <a:ea typeface="+mj-ea"/>
                <a:cs typeface="Arial" panose="020B0604020202020204" pitchFamily="34" charset="0"/>
              </a:rPr>
              <a:t>Nexus is the company that looks after the Tyne and Wear metro service</a:t>
            </a:r>
            <a:endParaRPr lang="en-US" sz="3200" kern="1200" dirty="0">
              <a:solidFill>
                <a:schemeClr val="tx1"/>
              </a:solidFill>
              <a:latin typeface="Arial" panose="020B0604020202020204" pitchFamily="34" charset="0"/>
              <a:ea typeface="+mj-ea"/>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27280" y="5547360"/>
            <a:ext cx="609600" cy="609600"/>
          </a:xfrm>
          <a:prstGeom prst="rect">
            <a:avLst/>
          </a:prstGeom>
        </p:spPr>
      </p:pic>
    </p:spTree>
    <p:extLst>
      <p:ext uri="{BB962C8B-B14F-4D97-AF65-F5344CB8AC3E}">
        <p14:creationId xmlns:p14="http://schemas.microsoft.com/office/powerpoint/2010/main" val="198858147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65759" y="167640"/>
            <a:ext cx="10310706" cy="5155353"/>
          </a:xfrm>
          <a:prstGeom prst="rect">
            <a:avLst/>
          </a:prstGeom>
        </p:spPr>
      </p:pic>
      <p:sp>
        <p:nvSpPr>
          <p:cNvPr id="6" name="TextBox 5"/>
          <p:cNvSpPr txBox="1"/>
          <p:nvPr/>
        </p:nvSpPr>
        <p:spPr>
          <a:xfrm>
            <a:off x="839393" y="5595619"/>
            <a:ext cx="4681719" cy="108881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dirty="0" smtClean="0">
                <a:latin typeface="Arial" panose="020B0604020202020204" pitchFamily="34" charset="0"/>
                <a:ea typeface="+mj-ea"/>
                <a:cs typeface="Arial" panose="020B0604020202020204" pitchFamily="34" charset="0"/>
              </a:rPr>
              <a:t>Here is a map of the Metro. </a:t>
            </a:r>
            <a:endParaRPr lang="en-US" sz="3200" kern="1200" dirty="0">
              <a:solidFill>
                <a:schemeClr val="tx1"/>
              </a:solidFill>
              <a:latin typeface="Arial" panose="020B0604020202020204" pitchFamily="34" charset="0"/>
              <a:ea typeface="+mj-ea"/>
              <a:cs typeface="Arial" panose="020B0604020202020204" pitchFamily="34" charset="0"/>
            </a:endParaRPr>
          </a:p>
        </p:txBody>
      </p:sp>
      <p:sp>
        <p:nvSpPr>
          <p:cNvPr id="2" name="Rectangle 1"/>
          <p:cNvSpPr/>
          <p:nvPr/>
        </p:nvSpPr>
        <p:spPr>
          <a:xfrm>
            <a:off x="5865376" y="5567678"/>
            <a:ext cx="5561138" cy="944874"/>
          </a:xfrm>
          <a:prstGeom prst="rect">
            <a:avLst/>
          </a:prstGeom>
        </p:spPr>
        <p:txBody>
          <a:bodyPr wrap="none">
            <a:spAutoFit/>
          </a:bodyPr>
          <a:lstStyle/>
          <a:p>
            <a:pPr>
              <a:lnSpc>
                <a:spcPct val="90000"/>
              </a:lnSpc>
              <a:spcBef>
                <a:spcPct val="0"/>
              </a:spcBef>
              <a:spcAft>
                <a:spcPts val="600"/>
              </a:spcAft>
            </a:pPr>
            <a:r>
              <a:rPr lang="en-US" sz="2800" dirty="0">
                <a:latin typeface="Arial" panose="020B0604020202020204" pitchFamily="34" charset="0"/>
                <a:cs typeface="Arial" panose="020B0604020202020204" pitchFamily="34" charset="0"/>
              </a:rPr>
              <a:t>How many </a:t>
            </a:r>
            <a:r>
              <a:rPr lang="en-US" sz="2800" dirty="0" smtClean="0">
                <a:latin typeface="Arial" panose="020B0604020202020204" pitchFamily="34" charset="0"/>
                <a:cs typeface="Arial" panose="020B0604020202020204" pitchFamily="34" charset="0"/>
              </a:rPr>
              <a:t>lines are there?</a:t>
            </a:r>
          </a:p>
          <a:p>
            <a:pPr>
              <a:lnSpc>
                <a:spcPct val="90000"/>
              </a:lnSpc>
              <a:spcBef>
                <a:spcPct val="0"/>
              </a:spcBef>
              <a:spcAft>
                <a:spcPts val="600"/>
              </a:spcAft>
            </a:pPr>
            <a:r>
              <a:rPr lang="en-US" sz="2800" dirty="0" smtClean="0">
                <a:latin typeface="Arial" panose="020B0604020202020204" pitchFamily="34" charset="0"/>
                <a:cs typeface="Arial" panose="020B0604020202020204" pitchFamily="34" charset="0"/>
              </a:rPr>
              <a:t>How many stations </a:t>
            </a:r>
            <a:r>
              <a:rPr lang="en-US" sz="2800" dirty="0">
                <a:latin typeface="Arial" panose="020B0604020202020204" pitchFamily="34" charset="0"/>
                <a:cs typeface="Arial" panose="020B0604020202020204" pitchFamily="34" charset="0"/>
              </a:rPr>
              <a:t>can </a:t>
            </a:r>
            <a:r>
              <a:rPr lang="en-US" sz="2800" dirty="0" smtClean="0">
                <a:latin typeface="Arial" panose="020B0604020202020204" pitchFamily="34" charset="0"/>
                <a:cs typeface="Arial" panose="020B0604020202020204" pitchFamily="34" charset="0"/>
              </a:rPr>
              <a:t>you spot?</a:t>
            </a:r>
            <a:endParaRPr lang="en-US" sz="2800" dirty="0">
              <a:latin typeface="Arial" panose="020B0604020202020204" pitchFamily="34" charset="0"/>
              <a:cs typeface="Arial" panose="020B060402020202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08032" y="5835226"/>
            <a:ext cx="609600" cy="609600"/>
          </a:xfrm>
          <a:prstGeom prst="rect">
            <a:avLst/>
          </a:prstGeom>
        </p:spPr>
      </p:pic>
    </p:spTree>
    <p:extLst>
      <p:ext uri="{BB962C8B-B14F-4D97-AF65-F5344CB8AC3E}">
        <p14:creationId xmlns:p14="http://schemas.microsoft.com/office/powerpoint/2010/main" val="2189871332"/>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1381" name="Rectangle 71">
            <a:extLst>
              <a:ext uri="{FF2B5EF4-FFF2-40B4-BE49-F238E27FC236}">
                <a16:creationId xmlns:a16="http://schemas.microsoft.com/office/drawing/2014/main" id="{9B76D444-2756-434F-AE61-96D69830C1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22350" r="20905" b="1"/>
          <a:stretch/>
        </p:blipFill>
        <p:spPr bwMode="auto">
          <a:xfrm>
            <a:off x="496397" y="832758"/>
            <a:ext cx="5103206" cy="571064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4" name="Straight Connector 73">
            <a:extLst>
              <a:ext uri="{FF2B5EF4-FFF2-40B4-BE49-F238E27FC236}">
                <a16:creationId xmlns:a16="http://schemas.microsoft.com/office/drawing/2014/main" id="{CF8F36E2-BBE5-43FE-822F-AD8CAE08C07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1379" name="Rectangle 3"/>
          <p:cNvSpPr>
            <a:spLocks noGrp="1" noChangeArrowheads="1"/>
          </p:cNvSpPr>
          <p:nvPr>
            <p:ph type="body" idx="1"/>
          </p:nvPr>
        </p:nvSpPr>
        <p:spPr>
          <a:xfrm>
            <a:off x="6450435" y="609700"/>
            <a:ext cx="4887685" cy="3210179"/>
          </a:xfrm>
        </p:spPr>
        <p:txBody>
          <a:bodyPr anchor="t">
            <a:noAutofit/>
          </a:bodyPr>
          <a:lstStyle/>
          <a:p>
            <a:pPr marL="0" indent="0" eaLnBrk="1" hangingPunct="1">
              <a:buNone/>
            </a:pPr>
            <a:endParaRPr lang="en-GB" altLang="en-US" sz="2400" dirty="0" smtClean="0">
              <a:solidFill>
                <a:schemeClr val="bg1"/>
              </a:solidFill>
              <a:latin typeface="Arial" panose="020B0604020202020204" pitchFamily="34" charset="0"/>
              <a:cs typeface="Times New Roman" panose="02020603050405020304" pitchFamily="18" charset="0"/>
            </a:endParaRPr>
          </a:p>
          <a:p>
            <a:pPr marL="0" indent="0" eaLnBrk="1" hangingPunct="1">
              <a:buNone/>
            </a:pPr>
            <a:r>
              <a:rPr lang="en-GB" altLang="en-US" sz="2400" dirty="0" smtClean="0">
                <a:solidFill>
                  <a:schemeClr val="bg1"/>
                </a:solidFill>
                <a:latin typeface="Arial" panose="020B0604020202020204" pitchFamily="34" charset="0"/>
                <a:cs typeface="Times New Roman" panose="02020603050405020304" pitchFamily="18" charset="0"/>
              </a:rPr>
              <a:t>Let’s look at this key information about the Metro service</a:t>
            </a:r>
          </a:p>
          <a:p>
            <a:pPr marL="0" indent="0" eaLnBrk="1" hangingPunct="1">
              <a:buNone/>
            </a:pPr>
            <a:endParaRPr lang="en-GB" altLang="en-US" sz="2400" dirty="0">
              <a:solidFill>
                <a:schemeClr val="bg1"/>
              </a:solidFill>
              <a:latin typeface="Arial" panose="020B0604020202020204" pitchFamily="34" charset="0"/>
              <a:cs typeface="Times New Roman" panose="02020603050405020304" pitchFamily="18" charset="0"/>
            </a:endParaRP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90 trains</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40 tonnes each</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50 mph</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150 metres to stop in an emergency</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That is as long as 1 ½ football pitches!</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1500 volts of electricity</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890760" y="2260509"/>
            <a:ext cx="609600" cy="609600"/>
          </a:xfrm>
          <a:prstGeom prst="rect">
            <a:avLst/>
          </a:prstGeom>
        </p:spPr>
      </p:pic>
    </p:spTree>
    <p:custDataLst>
      <p:tags r:id="rId1"/>
    </p:custDataLst>
    <p:extLst>
      <p:ext uri="{BB962C8B-B14F-4D97-AF65-F5344CB8AC3E}">
        <p14:creationId xmlns:p14="http://schemas.microsoft.com/office/powerpoint/2010/main" val="2428849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37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37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37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37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3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0752" fill="hold"/>
                                        <p:tgtEl>
                                          <p:spTgt spid="3"/>
                                        </p:tgtEl>
                                      </p:cBhvr>
                                    </p:cmd>
                                  </p:childTnLst>
                                </p:cTn>
                              </p:par>
                            </p:childTnLst>
                          </p:cTn>
                        </p:par>
                      </p:childTnLst>
                    </p:cTn>
                  </p:par>
                </p:childTnLst>
              </p:cTn>
              <p:nextCondLst>
                <p:cond evt="onClick" delay="0">
                  <p:tgtEl>
                    <p:spTgt spid="3"/>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0137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1747" y="56467"/>
            <a:ext cx="3485926" cy="3989060"/>
            <a:chOff x="3511845" y="970868"/>
            <a:chExt cx="6066744" cy="4811618"/>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1845" y="970868"/>
              <a:ext cx="5951701" cy="4811618"/>
            </a:xfrm>
            <a:prstGeom prst="rect">
              <a:avLst/>
            </a:prstGeom>
          </p:spPr>
        </p:pic>
        <p:sp>
          <p:nvSpPr>
            <p:cNvPr id="10" name="TextBox 9"/>
            <p:cNvSpPr txBox="1"/>
            <p:nvPr/>
          </p:nvSpPr>
          <p:spPr>
            <a:xfrm>
              <a:off x="3795307" y="3069911"/>
              <a:ext cx="5783282" cy="1336469"/>
            </a:xfrm>
            <a:prstGeom prst="rect">
              <a:avLst/>
            </a:prstGeom>
            <a:noFill/>
          </p:spPr>
          <p:txBody>
            <a:bodyPr wrap="square" rtlCol="0">
              <a:spAutoFit/>
            </a:bodyPr>
            <a:lstStyle/>
            <a:p>
              <a:r>
                <a:rPr lang="en-GB" sz="6600" b="1" dirty="0">
                  <a:solidFill>
                    <a:schemeClr val="accent1">
                      <a:lumMod val="75000"/>
                    </a:schemeClr>
                  </a:solidFill>
                </a:rPr>
                <a:t>15 Feb</a:t>
              </a:r>
              <a:endParaRPr lang="en-GB" sz="6600" b="1" dirty="0"/>
            </a:p>
          </p:txBody>
        </p:sp>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2831747" cy="3560618"/>
          </a:xfrm>
          <a:prstGeom prst="rect">
            <a:avLst/>
          </a:prstGeom>
        </p:spPr>
      </p:pic>
      <p:grpSp>
        <p:nvGrpSpPr>
          <p:cNvPr id="7" name="Group 6"/>
          <p:cNvGrpSpPr/>
          <p:nvPr/>
        </p:nvGrpSpPr>
        <p:grpSpPr>
          <a:xfrm>
            <a:off x="9034720" y="181158"/>
            <a:ext cx="3157279" cy="2822719"/>
            <a:chOff x="3384569" y="970868"/>
            <a:chExt cx="6078975" cy="4811618"/>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11842" y="970868"/>
              <a:ext cx="5951702" cy="4811618"/>
            </a:xfrm>
            <a:prstGeom prst="rect">
              <a:avLst/>
            </a:prstGeom>
          </p:spPr>
        </p:pic>
        <p:sp>
          <p:nvSpPr>
            <p:cNvPr id="9" name="TextBox 8"/>
            <p:cNvSpPr txBox="1"/>
            <p:nvPr/>
          </p:nvSpPr>
          <p:spPr>
            <a:xfrm>
              <a:off x="3384569" y="2844731"/>
              <a:ext cx="5783285" cy="2046086"/>
            </a:xfrm>
            <a:prstGeom prst="rect">
              <a:avLst/>
            </a:prstGeom>
            <a:noFill/>
          </p:spPr>
          <p:txBody>
            <a:bodyPr wrap="square" rtlCol="0">
              <a:spAutoFit/>
            </a:bodyPr>
            <a:lstStyle/>
            <a:p>
              <a:r>
                <a:rPr lang="en-GB" sz="7200" b="1" dirty="0">
                  <a:solidFill>
                    <a:schemeClr val="accent1">
                      <a:lumMod val="75000"/>
                    </a:schemeClr>
                  </a:solidFill>
                </a:rPr>
                <a:t>28 Feb</a:t>
              </a:r>
              <a:endParaRPr lang="en-GB" sz="7200" b="1" dirty="0"/>
            </a:p>
          </p:txBody>
        </p:sp>
      </p:gr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51570" y="181158"/>
            <a:ext cx="2357616" cy="2964450"/>
          </a:xfrm>
          <a:prstGeom prst="rect">
            <a:avLst/>
          </a:prstGeom>
        </p:spPr>
      </p:pic>
      <p:sp>
        <p:nvSpPr>
          <p:cNvPr id="12" name="TextBox 11"/>
          <p:cNvSpPr txBox="1"/>
          <p:nvPr/>
        </p:nvSpPr>
        <p:spPr>
          <a:xfrm>
            <a:off x="6885909" y="3134086"/>
            <a:ext cx="4980224" cy="1993369"/>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2800" kern="1200" dirty="0" smtClean="0">
                <a:solidFill>
                  <a:schemeClr val="tx1"/>
                </a:solidFill>
                <a:latin typeface="Arial" panose="020B0604020202020204" pitchFamily="34" charset="0"/>
                <a:ea typeface="+mj-ea"/>
                <a:cs typeface="Arial" panose="020B0604020202020204" pitchFamily="34" charset="0"/>
              </a:rPr>
              <a:t>Between 15</a:t>
            </a:r>
            <a:r>
              <a:rPr lang="en-US" sz="2800" kern="1200" baseline="30000" dirty="0" smtClean="0">
                <a:solidFill>
                  <a:schemeClr val="tx1"/>
                </a:solidFill>
                <a:latin typeface="Arial" panose="020B0604020202020204" pitchFamily="34" charset="0"/>
                <a:ea typeface="+mj-ea"/>
                <a:cs typeface="Arial" panose="020B0604020202020204" pitchFamily="34" charset="0"/>
              </a:rPr>
              <a:t>th</a:t>
            </a:r>
            <a:r>
              <a:rPr lang="en-US" sz="2800" kern="1200" dirty="0" smtClean="0">
                <a:solidFill>
                  <a:schemeClr val="tx1"/>
                </a:solidFill>
                <a:latin typeface="Arial" panose="020B0604020202020204" pitchFamily="34" charset="0"/>
                <a:ea typeface="+mj-ea"/>
                <a:cs typeface="Arial" panose="020B0604020202020204" pitchFamily="34" charset="0"/>
              </a:rPr>
              <a:t> and 28</a:t>
            </a:r>
            <a:r>
              <a:rPr lang="en-US" sz="2800" kern="1200" baseline="30000" dirty="0" smtClean="0">
                <a:solidFill>
                  <a:schemeClr val="tx1"/>
                </a:solidFill>
                <a:latin typeface="Arial" panose="020B0604020202020204" pitchFamily="34" charset="0"/>
                <a:ea typeface="+mj-ea"/>
                <a:cs typeface="Arial" panose="020B0604020202020204" pitchFamily="34" charset="0"/>
              </a:rPr>
              <a:t>th</a:t>
            </a:r>
            <a:r>
              <a:rPr lang="en-US" sz="2800" kern="1200" dirty="0" smtClean="0">
                <a:solidFill>
                  <a:schemeClr val="tx1"/>
                </a:solidFill>
                <a:latin typeface="Arial" panose="020B0604020202020204" pitchFamily="34" charset="0"/>
                <a:ea typeface="+mj-ea"/>
                <a:cs typeface="Arial" panose="020B0604020202020204" pitchFamily="34" charset="0"/>
              </a:rPr>
              <a:t> February the Metro will be closed between two weeks. </a:t>
            </a:r>
          </a:p>
          <a:p>
            <a:pPr>
              <a:lnSpc>
                <a:spcPct val="90000"/>
              </a:lnSpc>
              <a:spcBef>
                <a:spcPct val="0"/>
              </a:spcBef>
              <a:spcAft>
                <a:spcPts val="600"/>
              </a:spcAft>
            </a:pPr>
            <a:endParaRPr lang="en-US" sz="2800" dirty="0">
              <a:latin typeface="Arial" panose="020B0604020202020204" pitchFamily="34" charset="0"/>
              <a:ea typeface="+mj-ea"/>
              <a:cs typeface="Arial" panose="020B0604020202020204" pitchFamily="34" charset="0"/>
            </a:endParaRPr>
          </a:p>
          <a:p>
            <a:pPr>
              <a:lnSpc>
                <a:spcPct val="90000"/>
              </a:lnSpc>
              <a:spcBef>
                <a:spcPct val="0"/>
              </a:spcBef>
              <a:spcAft>
                <a:spcPts val="600"/>
              </a:spcAft>
            </a:pPr>
            <a:r>
              <a:rPr lang="en-US" sz="2800" kern="1200" dirty="0" smtClean="0">
                <a:solidFill>
                  <a:schemeClr val="tx1"/>
                </a:solidFill>
                <a:latin typeface="Arial" panose="020B0604020202020204" pitchFamily="34" charset="0"/>
                <a:ea typeface="+mj-ea"/>
                <a:cs typeface="Arial" panose="020B0604020202020204" pitchFamily="34" charset="0"/>
              </a:rPr>
              <a:t>It will be closed between </a:t>
            </a:r>
            <a:r>
              <a:rPr lang="en-US" sz="2800" kern="1200" dirty="0" err="1" smtClean="0">
                <a:solidFill>
                  <a:schemeClr val="tx1"/>
                </a:solidFill>
                <a:latin typeface="Arial" panose="020B0604020202020204" pitchFamily="34" charset="0"/>
                <a:ea typeface="+mj-ea"/>
                <a:cs typeface="Arial" panose="020B0604020202020204" pitchFamily="34" charset="0"/>
              </a:rPr>
              <a:t>Longbenton</a:t>
            </a:r>
            <a:r>
              <a:rPr lang="en-US" sz="2800" kern="1200" dirty="0" smtClean="0">
                <a:solidFill>
                  <a:schemeClr val="tx1"/>
                </a:solidFill>
                <a:latin typeface="Arial" panose="020B0604020202020204" pitchFamily="34" charset="0"/>
                <a:ea typeface="+mj-ea"/>
                <a:cs typeface="Arial" panose="020B0604020202020204" pitchFamily="34" charset="0"/>
              </a:rPr>
              <a:t> and Felling.</a:t>
            </a:r>
            <a:endParaRPr lang="en-US" sz="2800" kern="1200" dirty="0">
              <a:solidFill>
                <a:schemeClr val="tx1"/>
              </a:solidFill>
              <a:latin typeface="Arial" panose="020B0604020202020204" pitchFamily="34" charset="0"/>
              <a:ea typeface="+mj-ea"/>
              <a:cs typeface="Arial" panose="020B0604020202020204" pitchFamily="34" charset="0"/>
            </a:endParaRPr>
          </a:p>
        </p:txBody>
      </p:sp>
      <p:pic>
        <p:nvPicPr>
          <p:cNvPr id="13" name="Picture 12"/>
          <p:cNvPicPr>
            <a:picLocks noChangeAspect="1"/>
          </p:cNvPicPr>
          <p:nvPr/>
        </p:nvPicPr>
        <p:blipFill>
          <a:blip r:embed="rId10"/>
          <a:stretch>
            <a:fillRect/>
          </a:stretch>
        </p:blipFill>
        <p:spPr>
          <a:xfrm>
            <a:off x="474131" y="3710558"/>
            <a:ext cx="5667589" cy="2833795"/>
          </a:xfrm>
          <a:prstGeom prst="rect">
            <a:avLst/>
          </a:prstGeom>
        </p:spPr>
      </p:pic>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6705600" y="5793736"/>
            <a:ext cx="609600" cy="609600"/>
          </a:xfrm>
          <a:prstGeom prst="rect">
            <a:avLst/>
          </a:prstGeom>
        </p:spPr>
      </p:pic>
    </p:spTree>
    <p:custDataLst>
      <p:tags r:id="rId1"/>
    </p:custDataLst>
    <p:extLst>
      <p:ext uri="{BB962C8B-B14F-4D97-AF65-F5344CB8AC3E}">
        <p14:creationId xmlns:p14="http://schemas.microsoft.com/office/powerpoint/2010/main" val="756468606"/>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070" fill="hold"/>
                                        <p:tgtEl>
                                          <p:spTgt spid="4"/>
                                        </p:tgtEl>
                                      </p:cBhvr>
                                    </p:cmd>
                                  </p:childTnLst>
                                </p:cTn>
                              </p:par>
                            </p:childTnLst>
                          </p:cTn>
                        </p:par>
                      </p:childTnLst>
                    </p:cTn>
                  </p:par>
                </p:childTnLst>
              </p:cTn>
              <p:nextCondLst>
                <p:cond evt="onClick" delay="0">
                  <p:tgtEl>
                    <p:spTgt spid="4"/>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22868" y="94551"/>
            <a:ext cx="2703872" cy="1015663"/>
            <a:chOff x="1009403" y="385625"/>
            <a:chExt cx="2125683" cy="1015663"/>
          </a:xfrm>
        </p:grpSpPr>
        <p:sp>
          <p:nvSpPr>
            <p:cNvPr id="2" name="Rectangle 1"/>
            <p:cNvSpPr/>
            <p:nvPr/>
          </p:nvSpPr>
          <p:spPr>
            <a:xfrm>
              <a:off x="1009403" y="463138"/>
              <a:ext cx="2125683" cy="938150"/>
            </a:xfrm>
            <a:prstGeom prst="rect">
              <a:avLst/>
            </a:prstGeom>
            <a:solidFill>
              <a:srgbClr val="FFC000"/>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1401288" y="385625"/>
              <a:ext cx="1733798" cy="1015663"/>
            </a:xfrm>
            <a:prstGeom prst="rect">
              <a:avLst/>
            </a:prstGeom>
            <a:noFill/>
          </p:spPr>
          <p:txBody>
            <a:bodyPr wrap="square" rtlCol="0">
              <a:spAutoFit/>
            </a:bodyPr>
            <a:lstStyle/>
            <a:p>
              <a:r>
                <a:rPr lang="en-GB" sz="6000" dirty="0">
                  <a:solidFill>
                    <a:schemeClr val="bg1"/>
                  </a:solidFill>
                </a:rPr>
                <a:t>Day</a:t>
              </a:r>
            </a:p>
          </p:txBody>
        </p:sp>
      </p:grpSp>
      <p:pic>
        <p:nvPicPr>
          <p:cNvPr id="7" name="Picture 6" descr="A picture containing sky, outdoor, track, transport&#10;&#10;Description automatically generated">
            <a:extLst>
              <a:ext uri="{FF2B5EF4-FFF2-40B4-BE49-F238E27FC236}">
                <a16:creationId xmlns:a16="http://schemas.microsoft.com/office/drawing/2014/main" id="{5D7B2948-2A33-40A1-A5D7-62A72FE94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004" y="1110214"/>
            <a:ext cx="4345600" cy="3792560"/>
          </a:xfrm>
          <a:prstGeom prst="rect">
            <a:avLst/>
          </a:prstGeom>
        </p:spPr>
      </p:pic>
      <p:pic>
        <p:nvPicPr>
          <p:cNvPr id="8" name="Picture 7" descr="A picture containing text, orange&#10;&#10;Description automatically generated">
            <a:extLst>
              <a:ext uri="{FF2B5EF4-FFF2-40B4-BE49-F238E27FC236}">
                <a16:creationId xmlns:a16="http://schemas.microsoft.com/office/drawing/2014/main" id="{D3B07C35-6190-4D82-A200-65776548F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9658" y="1193112"/>
            <a:ext cx="5167782" cy="3626763"/>
          </a:xfrm>
          <a:prstGeom prst="rect">
            <a:avLst/>
          </a:prstGeom>
        </p:spPr>
      </p:pic>
      <p:grpSp>
        <p:nvGrpSpPr>
          <p:cNvPr id="13" name="Group 12">
            <a:extLst>
              <a:ext uri="{FF2B5EF4-FFF2-40B4-BE49-F238E27FC236}">
                <a16:creationId xmlns:a16="http://schemas.microsoft.com/office/drawing/2014/main" id="{38A21DDE-DBC7-4701-89A6-857649354DF6}"/>
              </a:ext>
            </a:extLst>
          </p:cNvPr>
          <p:cNvGrpSpPr/>
          <p:nvPr/>
        </p:nvGrpSpPr>
        <p:grpSpPr>
          <a:xfrm>
            <a:off x="7962818" y="0"/>
            <a:ext cx="2125683" cy="1015663"/>
            <a:chOff x="1009403" y="385625"/>
            <a:chExt cx="2125683" cy="1015663"/>
          </a:xfrm>
        </p:grpSpPr>
        <p:sp>
          <p:nvSpPr>
            <p:cNvPr id="14" name="Rectangle 13">
              <a:extLst>
                <a:ext uri="{FF2B5EF4-FFF2-40B4-BE49-F238E27FC236}">
                  <a16:creationId xmlns:a16="http://schemas.microsoft.com/office/drawing/2014/main" id="{812F03AB-307F-41FE-8613-E6832DE962E1}"/>
                </a:ext>
              </a:extLst>
            </p:cNvPr>
            <p:cNvSpPr/>
            <p:nvPr/>
          </p:nvSpPr>
          <p:spPr>
            <a:xfrm>
              <a:off x="1009403" y="463138"/>
              <a:ext cx="2125683" cy="938150"/>
            </a:xfrm>
            <a:prstGeom prst="rect">
              <a:avLst/>
            </a:prstGeom>
            <a:solidFill>
              <a:schemeClr val="tx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C0CAC0D3-7215-46AC-B739-4EE091415942}"/>
                </a:ext>
              </a:extLst>
            </p:cNvPr>
            <p:cNvSpPr txBox="1"/>
            <p:nvPr/>
          </p:nvSpPr>
          <p:spPr>
            <a:xfrm>
              <a:off x="1136821" y="385625"/>
              <a:ext cx="1998265" cy="1015663"/>
            </a:xfrm>
            <a:prstGeom prst="rect">
              <a:avLst/>
            </a:prstGeom>
            <a:noFill/>
          </p:spPr>
          <p:txBody>
            <a:bodyPr wrap="square" rtlCol="0">
              <a:spAutoFit/>
            </a:bodyPr>
            <a:lstStyle/>
            <a:p>
              <a:r>
                <a:rPr lang="en-GB" sz="6000" dirty="0">
                  <a:solidFill>
                    <a:schemeClr val="bg1"/>
                  </a:solidFill>
                </a:rPr>
                <a:t>Night</a:t>
              </a:r>
            </a:p>
          </p:txBody>
        </p:sp>
      </p:grpSp>
      <p:sp>
        <p:nvSpPr>
          <p:cNvPr id="10" name="TextBox 9"/>
          <p:cNvSpPr txBox="1"/>
          <p:nvPr/>
        </p:nvSpPr>
        <p:spPr>
          <a:xfrm>
            <a:off x="304800" y="5107439"/>
            <a:ext cx="12192000" cy="146697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kern="1200" dirty="0" smtClean="0">
                <a:solidFill>
                  <a:schemeClr val="tx1"/>
                </a:solidFill>
                <a:latin typeface="Arial" panose="020B0604020202020204" pitchFamily="34" charset="0"/>
                <a:ea typeface="+mj-ea"/>
                <a:cs typeface="Arial" panose="020B0604020202020204" pitchFamily="34" charset="0"/>
              </a:rPr>
              <a:t>During the day and night engineers will be working to replace the overhead lines.</a:t>
            </a:r>
            <a:endParaRPr lang="en-US" sz="4800" kern="1200" dirty="0">
              <a:solidFill>
                <a:schemeClr val="tx1"/>
              </a:solidFill>
              <a:latin typeface="Arial" panose="020B0604020202020204" pitchFamily="34" charset="0"/>
              <a:ea typeface="+mj-ea"/>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02640" y="5964809"/>
            <a:ext cx="609600" cy="609600"/>
          </a:xfrm>
          <a:prstGeom prst="rect">
            <a:avLst/>
          </a:prstGeom>
        </p:spPr>
      </p:pic>
    </p:spTree>
    <p:extLst>
      <p:ext uri="{BB962C8B-B14F-4D97-AF65-F5344CB8AC3E}">
        <p14:creationId xmlns:p14="http://schemas.microsoft.com/office/powerpoint/2010/main" val="3177816231"/>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042504A0-BF1D-4234-9D2F-A4CE8AD9D3ED}"/>
              </a:ext>
            </a:extLst>
          </p:cNvPr>
          <p:cNvSpPr txBox="1">
            <a:spLocks noChangeArrowheads="1"/>
          </p:cNvSpPr>
          <p:nvPr/>
        </p:nvSpPr>
        <p:spPr bwMode="auto">
          <a:xfrm>
            <a:off x="4479926" y="23272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endParaRPr lang="en-US" altLang="en-US" sz="2400" dirty="0">
              <a:solidFill>
                <a:srgbClr val="000000"/>
              </a:solidFill>
            </a:endParaRPr>
          </a:p>
        </p:txBody>
      </p:sp>
      <p:sp>
        <p:nvSpPr>
          <p:cNvPr id="3" name="Rounded Rectangular Callout 9">
            <a:extLst>
              <a:ext uri="{FF2B5EF4-FFF2-40B4-BE49-F238E27FC236}">
                <a16:creationId xmlns:a16="http://schemas.microsoft.com/office/drawing/2014/main" id="{4953E99D-3920-4361-945C-EE9E66A5189E}"/>
              </a:ext>
            </a:extLst>
          </p:cNvPr>
          <p:cNvSpPr/>
          <p:nvPr/>
        </p:nvSpPr>
        <p:spPr>
          <a:xfrm>
            <a:off x="234625" y="320104"/>
            <a:ext cx="3763856" cy="1794933"/>
          </a:xfrm>
          <a:prstGeom prst="wedgeRoundRectCallout">
            <a:avLst>
              <a:gd name="adj1" fmla="val 47797"/>
              <a:gd name="adj2" fmla="val 88361"/>
              <a:gd name="adj3" fmla="val 16667"/>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en-GB" sz="3200" dirty="0" smtClean="0">
                <a:solidFill>
                  <a:srgbClr val="000000"/>
                </a:solidFill>
                <a:latin typeface="Arial" panose="020B0604020202020204" pitchFamily="34" charset="0"/>
                <a:cs typeface="Arial" panose="020B0604020202020204" pitchFamily="34" charset="0"/>
              </a:rPr>
              <a:t>Overhead lines will be replaced by the engineers.  </a:t>
            </a:r>
            <a:endParaRPr lang="en-GB" sz="3200" dirty="0">
              <a:solidFill>
                <a:srgbClr val="000000"/>
              </a:solidFill>
              <a:latin typeface="Arial" panose="020B0604020202020204" pitchFamily="34" charset="0"/>
              <a:cs typeface="Arial" panose="020B0604020202020204" pitchFamily="34" charset="0"/>
            </a:endParaRPr>
          </a:p>
        </p:txBody>
      </p:sp>
      <p:pic>
        <p:nvPicPr>
          <p:cNvPr id="4" name="Picture 3" descr="A person with hat&#10;&#10;Description automatically generated">
            <a:extLst>
              <a:ext uri="{FF2B5EF4-FFF2-40B4-BE49-F238E27FC236}">
                <a16:creationId xmlns:a16="http://schemas.microsoft.com/office/drawing/2014/main" id="{D000E811-FDB9-43A5-964E-DD93EE72B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9690" y="228600"/>
            <a:ext cx="2141610" cy="2916536"/>
          </a:xfrm>
          <a:prstGeom prst="rect">
            <a:avLst/>
          </a:prstGeom>
        </p:spPr>
      </p:pic>
      <p:pic>
        <p:nvPicPr>
          <p:cNvPr id="7" name="Picture 6">
            <a:extLst>
              <a:ext uri="{FF2B5EF4-FFF2-40B4-BE49-F238E27FC236}">
                <a16:creationId xmlns:a16="http://schemas.microsoft.com/office/drawing/2014/main" id="{1C8F7862-1D46-431F-AD86-97926512512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r="2290" b="1"/>
          <a:stretch/>
        </p:blipFill>
        <p:spPr>
          <a:xfrm>
            <a:off x="3998481" y="13222"/>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Picture 7">
            <a:extLst>
              <a:ext uri="{FF2B5EF4-FFF2-40B4-BE49-F238E27FC236}">
                <a16:creationId xmlns:a16="http://schemas.microsoft.com/office/drawing/2014/main" id="{65A45A71-B869-449B-B659-BB06EA63EB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919" r="2" b="2"/>
          <a:stretch/>
        </p:blipFill>
        <p:spPr>
          <a:xfrm>
            <a:off x="-131732" y="32405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9" name="Rounded Rectangular Callout 9">
            <a:extLst>
              <a:ext uri="{FF2B5EF4-FFF2-40B4-BE49-F238E27FC236}">
                <a16:creationId xmlns:a16="http://schemas.microsoft.com/office/drawing/2014/main" id="{B2668389-A73E-4F92-A069-6B3A401E8DF6}"/>
              </a:ext>
            </a:extLst>
          </p:cNvPr>
          <p:cNvSpPr/>
          <p:nvPr/>
        </p:nvSpPr>
        <p:spPr>
          <a:xfrm>
            <a:off x="4969138" y="3684424"/>
            <a:ext cx="5631357" cy="2674810"/>
          </a:xfrm>
          <a:prstGeom prst="wedgeRoundRectCallout">
            <a:avLst>
              <a:gd name="adj1" fmla="val 74148"/>
              <a:gd name="adj2" fmla="val -27490"/>
              <a:gd name="adj3" fmla="val 16667"/>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Autofit/>
          </a:bodyPr>
          <a:lstStyle/>
          <a:p>
            <a:pPr fontAlgn="base">
              <a:lnSpc>
                <a:spcPct val="90000"/>
              </a:lnSpc>
              <a:spcBef>
                <a:spcPct val="0"/>
              </a:spcBef>
              <a:spcAft>
                <a:spcPts val="600"/>
              </a:spcAft>
              <a:defRPr/>
            </a:pPr>
            <a:r>
              <a:rPr lang="en-US" sz="3200" dirty="0">
                <a:solidFill>
                  <a:schemeClr val="tx1"/>
                </a:solidFill>
                <a:latin typeface="Arial" panose="020B0604020202020204" pitchFamily="34" charset="0"/>
                <a:cs typeface="Arial" panose="020B0604020202020204" pitchFamily="34" charset="0"/>
              </a:rPr>
              <a:t>W</a:t>
            </a:r>
            <a:r>
              <a:rPr lang="en-US" sz="3200" dirty="0" smtClean="0">
                <a:solidFill>
                  <a:schemeClr val="tx1"/>
                </a:solidFill>
                <a:latin typeface="Arial" panose="020B0604020202020204" pitchFamily="34" charset="0"/>
                <a:cs typeface="Arial" panose="020B0604020202020204" pitchFamily="34" charset="0"/>
              </a:rPr>
              <a:t>hat </a:t>
            </a:r>
            <a:r>
              <a:rPr lang="en-US" sz="3200" dirty="0">
                <a:solidFill>
                  <a:schemeClr val="tx1"/>
                </a:solidFill>
                <a:latin typeface="Arial" panose="020B0604020202020204" pitchFamily="34" charset="0"/>
                <a:cs typeface="Arial" panose="020B0604020202020204" pitchFamily="34" charset="0"/>
              </a:rPr>
              <a:t>makes the train travel so fast</a:t>
            </a:r>
            <a:r>
              <a:rPr lang="en-US" sz="3200" dirty="0" smtClean="0">
                <a:solidFill>
                  <a:schemeClr val="tx1"/>
                </a:solidFill>
                <a:latin typeface="Arial" panose="020B0604020202020204" pitchFamily="34" charset="0"/>
                <a:cs typeface="Arial" panose="020B0604020202020204" pitchFamily="34" charset="0"/>
              </a:rPr>
              <a:t>?</a:t>
            </a:r>
          </a:p>
          <a:p>
            <a:pPr fontAlgn="base">
              <a:lnSpc>
                <a:spcPct val="90000"/>
              </a:lnSpc>
              <a:spcBef>
                <a:spcPct val="0"/>
              </a:spcBef>
              <a:spcAft>
                <a:spcPts val="600"/>
              </a:spcAft>
              <a:defRPr/>
            </a:pPr>
            <a:endParaRPr lang="en-US" sz="3200" dirty="0">
              <a:solidFill>
                <a:schemeClr val="tx1"/>
              </a:solidFill>
              <a:latin typeface="Arial" panose="020B0604020202020204" pitchFamily="34" charset="0"/>
              <a:cs typeface="Arial" panose="020B0604020202020204" pitchFamily="34" charset="0"/>
            </a:endParaRPr>
          </a:p>
          <a:p>
            <a:pPr fontAlgn="base">
              <a:lnSpc>
                <a:spcPct val="90000"/>
              </a:lnSpc>
              <a:spcBef>
                <a:spcPct val="0"/>
              </a:spcBef>
              <a:spcAft>
                <a:spcPts val="600"/>
              </a:spcAft>
              <a:defRPr/>
            </a:pPr>
            <a:r>
              <a:rPr lang="en-US" sz="3200" dirty="0" smtClean="0">
                <a:solidFill>
                  <a:schemeClr val="tx1"/>
                </a:solidFill>
                <a:latin typeface="Arial" panose="020B0604020202020204" pitchFamily="34" charset="0"/>
                <a:cs typeface="Arial" panose="020B0604020202020204" pitchFamily="34" charset="0"/>
              </a:rPr>
              <a:t>The </a:t>
            </a:r>
            <a:r>
              <a:rPr lang="en-US" sz="3200" dirty="0">
                <a:solidFill>
                  <a:schemeClr val="tx1"/>
                </a:solidFill>
                <a:latin typeface="Arial" panose="020B0604020202020204" pitchFamily="34" charset="0"/>
                <a:cs typeface="Arial" panose="020B0604020202020204" pitchFamily="34" charset="0"/>
              </a:rPr>
              <a:t>electricity </a:t>
            </a:r>
            <a:r>
              <a:rPr lang="en-US" sz="3200" dirty="0" smtClean="0">
                <a:solidFill>
                  <a:schemeClr val="tx1"/>
                </a:solidFill>
                <a:latin typeface="Arial" panose="020B0604020202020204" pitchFamily="34" charset="0"/>
                <a:cs typeface="Arial" panose="020B0604020202020204" pitchFamily="34" charset="0"/>
              </a:rPr>
              <a:t>that flows through the overhead </a:t>
            </a:r>
            <a:r>
              <a:rPr lang="en-US" sz="3200" dirty="0">
                <a:solidFill>
                  <a:schemeClr val="tx1"/>
                </a:solidFill>
                <a:latin typeface="Arial" panose="020B0604020202020204" pitchFamily="34" charset="0"/>
                <a:cs typeface="Arial" panose="020B0604020202020204" pitchFamily="34" charset="0"/>
              </a:rPr>
              <a:t>lines.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5410200"/>
            <a:ext cx="609600" cy="609600"/>
          </a:xfrm>
          <a:prstGeom prst="rect">
            <a:avLst/>
          </a:prstGeom>
        </p:spPr>
      </p:pic>
    </p:spTree>
    <p:extLst>
      <p:ext uri="{BB962C8B-B14F-4D97-AF65-F5344CB8AC3E}">
        <p14:creationId xmlns:p14="http://schemas.microsoft.com/office/powerpoint/2010/main" val="68884737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042504A0-BF1D-4234-9D2F-A4CE8AD9D3ED}"/>
              </a:ext>
            </a:extLst>
          </p:cNvPr>
          <p:cNvSpPr txBox="1">
            <a:spLocks noChangeArrowheads="1"/>
          </p:cNvSpPr>
          <p:nvPr/>
        </p:nvSpPr>
        <p:spPr bwMode="auto">
          <a:xfrm>
            <a:off x="4479926" y="23272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endParaRPr lang="en-US" altLang="en-US" sz="2400" dirty="0">
              <a:solidFill>
                <a:srgbClr val="000000"/>
              </a:solidFill>
            </a:endParaRPr>
          </a:p>
        </p:txBody>
      </p:sp>
      <p:pic>
        <p:nvPicPr>
          <p:cNvPr id="4" name="Picture 3" descr="A person with hat&#10;&#10;Description automatically generated">
            <a:extLst>
              <a:ext uri="{FF2B5EF4-FFF2-40B4-BE49-F238E27FC236}">
                <a16:creationId xmlns:a16="http://schemas.microsoft.com/office/drawing/2014/main" id="{D000E811-FDB9-43A5-964E-DD93EE72B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162" y="0"/>
            <a:ext cx="3332960" cy="4538968"/>
          </a:xfrm>
          <a:prstGeom prst="rect">
            <a:avLst/>
          </a:prstGeom>
        </p:spPr>
      </p:pic>
      <p:graphicFrame>
        <p:nvGraphicFramePr>
          <p:cNvPr id="3" name="Diagram 2"/>
          <p:cNvGraphicFramePr/>
          <p:nvPr>
            <p:extLst>
              <p:ext uri="{D42A27DB-BD31-4B8C-83A1-F6EECF244321}">
                <p14:modId xmlns:p14="http://schemas.microsoft.com/office/powerpoint/2010/main" val="2707868619"/>
              </p:ext>
            </p:extLst>
          </p:nvPr>
        </p:nvGraphicFramePr>
        <p:xfrm>
          <a:off x="6998712" y="3443550"/>
          <a:ext cx="4925479" cy="34015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ounded Rectangular Callout 9">
            <a:extLst>
              <a:ext uri="{FF2B5EF4-FFF2-40B4-BE49-F238E27FC236}">
                <a16:creationId xmlns:a16="http://schemas.microsoft.com/office/drawing/2014/main" id="{B2668389-A73E-4F92-A069-6B3A401E8DF6}"/>
              </a:ext>
            </a:extLst>
          </p:cNvPr>
          <p:cNvSpPr/>
          <p:nvPr/>
        </p:nvSpPr>
        <p:spPr>
          <a:xfrm>
            <a:off x="3685122" y="525553"/>
            <a:ext cx="4453038" cy="4517843"/>
          </a:xfrm>
          <a:prstGeom prst="wedgeRoundRectCallout">
            <a:avLst>
              <a:gd name="adj1" fmla="val -89143"/>
              <a:gd name="adj2" fmla="val -31200"/>
              <a:gd name="adj3" fmla="val 16667"/>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Autofit/>
          </a:bodyPr>
          <a:lstStyle/>
          <a:p>
            <a:pPr fontAlgn="base">
              <a:lnSpc>
                <a:spcPct val="90000"/>
              </a:lnSpc>
              <a:spcBef>
                <a:spcPct val="0"/>
              </a:spcBef>
              <a:spcAft>
                <a:spcPts val="600"/>
              </a:spcAft>
              <a:defRPr/>
            </a:pPr>
            <a:r>
              <a:rPr lang="en-US" sz="3200" dirty="0" smtClean="0">
                <a:solidFill>
                  <a:schemeClr val="tx1"/>
                </a:solidFill>
                <a:latin typeface="Arial" panose="020B0604020202020204" pitchFamily="34" charset="0"/>
                <a:cs typeface="Arial" panose="020B0604020202020204" pitchFamily="34" charset="0"/>
              </a:rPr>
              <a:t>Do you think that you should be going near the tracks?</a:t>
            </a:r>
          </a:p>
          <a:p>
            <a:pPr fontAlgn="base">
              <a:lnSpc>
                <a:spcPct val="90000"/>
              </a:lnSpc>
              <a:spcBef>
                <a:spcPct val="0"/>
              </a:spcBef>
              <a:spcAft>
                <a:spcPts val="600"/>
              </a:spcAft>
              <a:defRPr/>
            </a:pPr>
            <a:endParaRPr lang="en-US" sz="3200" dirty="0">
              <a:solidFill>
                <a:schemeClr val="tx1"/>
              </a:solidFill>
              <a:latin typeface="Arial" panose="020B0604020202020204" pitchFamily="34" charset="0"/>
              <a:cs typeface="Arial" panose="020B0604020202020204" pitchFamily="34" charset="0"/>
            </a:endParaRPr>
          </a:p>
          <a:p>
            <a:pPr fontAlgn="base">
              <a:lnSpc>
                <a:spcPct val="90000"/>
              </a:lnSpc>
              <a:spcBef>
                <a:spcPct val="0"/>
              </a:spcBef>
              <a:spcAft>
                <a:spcPts val="600"/>
              </a:spcAft>
              <a:defRPr/>
            </a:pPr>
            <a:r>
              <a:rPr lang="en-US" sz="3200" dirty="0" smtClean="0">
                <a:solidFill>
                  <a:schemeClr val="tx1"/>
                </a:solidFill>
                <a:latin typeface="Arial" panose="020B0604020202020204" pitchFamily="34" charset="0"/>
                <a:cs typeface="Arial" panose="020B0604020202020204" pitchFamily="34" charset="0"/>
              </a:rPr>
              <a:t>If not why not?</a:t>
            </a:r>
          </a:p>
          <a:p>
            <a:pPr fontAlgn="base">
              <a:lnSpc>
                <a:spcPct val="90000"/>
              </a:lnSpc>
              <a:spcBef>
                <a:spcPct val="0"/>
              </a:spcBef>
              <a:spcAft>
                <a:spcPts val="600"/>
              </a:spcAft>
              <a:defRPr/>
            </a:pPr>
            <a:r>
              <a:rPr lang="en-US" sz="3200" dirty="0" smtClean="0">
                <a:solidFill>
                  <a:schemeClr val="tx1"/>
                </a:solidFill>
                <a:latin typeface="Arial" panose="020B0604020202020204" pitchFamily="34" charset="0"/>
                <a:cs typeface="Arial" panose="020B0604020202020204" pitchFamily="34" charset="0"/>
              </a:rPr>
              <a:t>What might it be dangerous?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018082" y="2174874"/>
            <a:ext cx="609600" cy="609600"/>
          </a:xfrm>
          <a:prstGeom prst="rect">
            <a:avLst/>
          </a:prstGeom>
        </p:spPr>
      </p:pic>
    </p:spTree>
    <p:extLst>
      <p:ext uri="{BB962C8B-B14F-4D97-AF65-F5344CB8AC3E}">
        <p14:creationId xmlns:p14="http://schemas.microsoft.com/office/powerpoint/2010/main" val="3513765692"/>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3|4.9|4.8|8.2|9.7|5.9"/>
</p:tagLst>
</file>

<file path=ppt/tags/tag2.xml><?xml version="1.0" encoding="utf-8"?>
<p:tagLst xmlns:a="http://schemas.openxmlformats.org/drawingml/2006/main" xmlns:r="http://schemas.openxmlformats.org/officeDocument/2006/relationships" xmlns:p="http://schemas.openxmlformats.org/presentationml/2006/main">
  <p:tag name="TIMING" val="|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582</Words>
  <Application>Microsoft Office PowerPoint</Application>
  <PresentationFormat>Widescreen</PresentationFormat>
  <Paragraphs>89</Paragraphs>
  <Slides>17</Slides>
  <Notes>12</Notes>
  <HiddenSlides>0</HiddenSlides>
  <MMClips>16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Rodenby</dc:creator>
  <cp:lastModifiedBy>Conroy, Bekki</cp:lastModifiedBy>
  <cp:revision>34</cp:revision>
  <dcterms:created xsi:type="dcterms:W3CDTF">2021-02-03T12:58:29Z</dcterms:created>
  <dcterms:modified xsi:type="dcterms:W3CDTF">2021-02-10T14:45:37Z</dcterms:modified>
</cp:coreProperties>
</file>