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091790-51F8-4124-B7A0-4970B478DA43}"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1459785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091790-51F8-4124-B7A0-4970B478DA43}"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20540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091790-51F8-4124-B7A0-4970B478DA43}"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371764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091790-51F8-4124-B7A0-4970B478DA43}"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311913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091790-51F8-4124-B7A0-4970B478DA43}"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54410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091790-51F8-4124-B7A0-4970B478DA43}"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52271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091790-51F8-4124-B7A0-4970B478DA43}" type="datetimeFigureOut">
              <a:rPr lang="en-GB" smtClean="0"/>
              <a:t>24/02/2021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1961115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091790-51F8-4124-B7A0-4970B478DA43}" type="datetimeFigureOut">
              <a:rPr lang="en-GB" smtClean="0"/>
              <a:t>24/02/2021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3903294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91790-51F8-4124-B7A0-4970B478DA43}" type="datetimeFigureOut">
              <a:rPr lang="en-GB" smtClean="0"/>
              <a:t>24/02/2021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4063705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091790-51F8-4124-B7A0-4970B478DA43}"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427134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091790-51F8-4124-B7A0-4970B478DA43}"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A94F6E-F70F-4E2C-BA34-4C341BD2197A}" type="slidenum">
              <a:rPr lang="en-GB" smtClean="0"/>
              <a:t>‹#›</a:t>
            </a:fld>
            <a:endParaRPr lang="en-GB"/>
          </a:p>
        </p:txBody>
      </p:sp>
    </p:spTree>
    <p:extLst>
      <p:ext uri="{BB962C8B-B14F-4D97-AF65-F5344CB8AC3E}">
        <p14:creationId xmlns:p14="http://schemas.microsoft.com/office/powerpoint/2010/main" val="59766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091790-51F8-4124-B7A0-4970B478DA43}" type="datetimeFigureOut">
              <a:rPr lang="en-GB" smtClean="0"/>
              <a:t>24/02/2021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94F6E-F70F-4E2C-BA34-4C341BD2197A}" type="slidenum">
              <a:rPr lang="en-GB" smtClean="0"/>
              <a:t>‹#›</a:t>
            </a:fld>
            <a:endParaRPr lang="en-GB"/>
          </a:p>
        </p:txBody>
      </p:sp>
    </p:spTree>
    <p:extLst>
      <p:ext uri="{BB962C8B-B14F-4D97-AF65-F5344CB8AC3E}">
        <p14:creationId xmlns:p14="http://schemas.microsoft.com/office/powerpoint/2010/main" val="4283396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u="sng" dirty="0" smtClean="0"/>
              <a:t>Learning intention – Understand the impact of the Vikings on Britain </a:t>
            </a:r>
            <a:endParaRPr lang="en-GB" u="sng" dirty="0"/>
          </a:p>
        </p:txBody>
      </p:sp>
    </p:spTree>
    <p:extLst>
      <p:ext uri="{BB962C8B-B14F-4D97-AF65-F5344CB8AC3E}">
        <p14:creationId xmlns:p14="http://schemas.microsoft.com/office/powerpoint/2010/main" val="2778346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391886"/>
            <a:ext cx="11743509" cy="6270171"/>
          </a:xfrm>
        </p:spPr>
        <p:txBody>
          <a:bodyPr>
            <a:normAutofit/>
          </a:bodyPr>
          <a:lstStyle/>
          <a:p>
            <a:pPr marL="0" indent="0">
              <a:buNone/>
            </a:pPr>
            <a:r>
              <a:rPr lang="en-GB" sz="3100" dirty="0"/>
              <a:t>Over a 1,000 years ago, on the 8 of June AD793, a small band of Vikings sailed down the eastern coast of England.</a:t>
            </a:r>
          </a:p>
          <a:p>
            <a:pPr marL="0" indent="0">
              <a:buNone/>
            </a:pPr>
            <a:r>
              <a:rPr lang="en-GB" sz="3100" dirty="0"/>
              <a:t>Their target was a monastery called Lindisfarne, and they decided to launch a surprise attack. </a:t>
            </a:r>
            <a:r>
              <a:rPr lang="en-GB" sz="3100" dirty="0" smtClean="0"/>
              <a:t>Living </a:t>
            </a:r>
            <a:r>
              <a:rPr lang="en-GB" sz="3100" dirty="0"/>
              <a:t>here, they would have been accustomed to the arrival of ships from all sorts of places. </a:t>
            </a:r>
            <a:r>
              <a:rPr lang="en-GB" sz="3100" dirty="0" smtClean="0"/>
              <a:t>But </a:t>
            </a:r>
            <a:r>
              <a:rPr lang="en-GB" sz="3100" dirty="0"/>
              <a:t>the monks weren't prepared for visitors like these… because these were Viking warriors. And they had come to kill the monks and steal the monastery's treasure.</a:t>
            </a:r>
          </a:p>
          <a:p>
            <a:pPr marL="0" indent="0">
              <a:buNone/>
            </a:pPr>
            <a:r>
              <a:rPr lang="en-GB" sz="3100" dirty="0"/>
              <a:t>Life in England was about to change forever, because the savage attack on Lindisfarne was just the beginning.</a:t>
            </a:r>
          </a:p>
          <a:p>
            <a:pPr marL="0" indent="0">
              <a:buNone/>
            </a:pPr>
            <a:endParaRPr lang="en-GB" dirty="0"/>
          </a:p>
        </p:txBody>
      </p:sp>
    </p:spTree>
    <p:extLst>
      <p:ext uri="{BB962C8B-B14F-4D97-AF65-F5344CB8AC3E}">
        <p14:creationId xmlns:p14="http://schemas.microsoft.com/office/powerpoint/2010/main" val="394339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59" y="940526"/>
            <a:ext cx="8752115" cy="5643153"/>
          </a:xfrm>
        </p:spPr>
        <p:txBody>
          <a:bodyPr>
            <a:normAutofit fontScale="77500" lnSpcReduction="20000"/>
          </a:bodyPr>
          <a:lstStyle/>
          <a:p>
            <a:pPr marL="0" indent="0">
              <a:buNone/>
            </a:pPr>
            <a:r>
              <a:rPr lang="en-GB" dirty="0">
                <a:latin typeface="Arial" panose="020B0604020202020204" pitchFamily="34" charset="0"/>
                <a:cs typeface="Arial" panose="020B0604020202020204" pitchFamily="34" charset="0"/>
              </a:rPr>
              <a:t>The first Viking raid recorded in the Anglo-Saxon Chronicle was around AD787. It was the start of a fierce struggle between the Anglo-Saxons and the Vikings.</a:t>
            </a:r>
          </a:p>
          <a:p>
            <a:pPr marL="0" indent="0">
              <a:buNone/>
            </a:pPr>
            <a:r>
              <a:rPr lang="en-GB" dirty="0">
                <a:latin typeface="Arial" panose="020B0604020202020204" pitchFamily="34" charset="0"/>
                <a:cs typeface="Arial" panose="020B0604020202020204" pitchFamily="34" charset="0"/>
              </a:rPr>
              <a:t>The Vikings were pagans, not Christians like most people living in Britain at the time. They did not think twice about raiding a monastery.</a:t>
            </a:r>
          </a:p>
          <a:p>
            <a:pPr marL="0" indent="0">
              <a:buNone/>
            </a:pPr>
            <a:r>
              <a:rPr lang="en-GB" dirty="0">
                <a:latin typeface="Arial" panose="020B0604020202020204" pitchFamily="34" charset="0"/>
                <a:cs typeface="Arial" panose="020B0604020202020204" pitchFamily="34" charset="0"/>
              </a:rPr>
              <a:t>Christian monasteries in Britain were easy targets for the Vikings. The monks had no weapons and the buildings were filled with valuable treasures, like gold, jewels and books.</a:t>
            </a:r>
          </a:p>
          <a:p>
            <a:pPr marL="0" indent="0">
              <a:buNone/>
            </a:pPr>
            <a:r>
              <a:rPr lang="en-GB" dirty="0">
                <a:latin typeface="Arial" panose="020B0604020202020204" pitchFamily="34" charset="0"/>
                <a:cs typeface="Arial" panose="020B0604020202020204" pitchFamily="34" charset="0"/>
              </a:rPr>
              <a:t>There was food, drink, cattle, clothes and tools too – all very tempting to a Viking </a:t>
            </a:r>
            <a:r>
              <a:rPr lang="en-GB" dirty="0" smtClean="0">
                <a:latin typeface="Arial" panose="020B0604020202020204" pitchFamily="34" charset="0"/>
                <a:cs typeface="Arial" panose="020B0604020202020204" pitchFamily="34" charset="0"/>
              </a:rPr>
              <a:t>raider. Viking </a:t>
            </a:r>
            <a:r>
              <a:rPr lang="en-GB" dirty="0">
                <a:latin typeface="Arial" panose="020B0604020202020204" pitchFamily="34" charset="0"/>
                <a:cs typeface="Arial" panose="020B0604020202020204" pitchFamily="34" charset="0"/>
              </a:rPr>
              <a:t>warriors fought using long swords and </a:t>
            </a:r>
            <a:r>
              <a:rPr lang="en-GB" dirty="0" smtClean="0">
                <a:latin typeface="Arial" panose="020B0604020202020204" pitchFamily="34" charset="0"/>
                <a:cs typeface="Arial" panose="020B0604020202020204" pitchFamily="34" charset="0"/>
              </a:rPr>
              <a:t>axes.</a:t>
            </a: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name 'Viking' comes from a language called 'Old Norse' and means ‘a pirate raid’. People who went off raiding in ships were said to be 'going Viking'. But not all the Vikings were bloodthirsty warriors.</a:t>
            </a:r>
          </a:p>
          <a:p>
            <a:pPr marL="0" indent="0">
              <a:buNone/>
            </a:pPr>
            <a:r>
              <a:rPr lang="en-GB" dirty="0">
                <a:latin typeface="Arial" panose="020B0604020202020204" pitchFamily="34" charset="0"/>
                <a:cs typeface="Arial" panose="020B0604020202020204" pitchFamily="34" charset="0"/>
              </a:rPr>
              <a:t>Some came to fight, but others came peacefully, to settle. They were farmers, and kept animals and grew crops. They were skilful at crafting, and made beautiful metalwork and wooden carvings.</a:t>
            </a:r>
          </a:p>
          <a:p>
            <a:pPr marL="0" indent="0">
              <a:buNone/>
            </a:pPr>
            <a:r>
              <a:rPr lang="en-GB" dirty="0">
                <a:latin typeface="Arial" panose="020B0604020202020204" pitchFamily="34" charset="0"/>
                <a:cs typeface="Arial" panose="020B0604020202020204" pitchFamily="34" charset="0"/>
              </a:rPr>
              <a:t>Vikings sailed the seas trading goods to buy silver, silks, spices, wine, jewellery, glass and pottery to bring back to their homes</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
        <p:nvSpPr>
          <p:cNvPr id="4" name="TextBox 3"/>
          <p:cNvSpPr txBox="1"/>
          <p:nvPr/>
        </p:nvSpPr>
        <p:spPr>
          <a:xfrm>
            <a:off x="378823" y="182880"/>
            <a:ext cx="5865223" cy="584775"/>
          </a:xfrm>
          <a:prstGeom prst="rect">
            <a:avLst/>
          </a:prstGeom>
          <a:noFill/>
        </p:spPr>
        <p:txBody>
          <a:bodyPr wrap="square" rtlCol="0">
            <a:spAutoFit/>
          </a:bodyPr>
          <a:lstStyle/>
          <a:p>
            <a:r>
              <a:rPr lang="en-GB" sz="3200" u="sng" dirty="0" smtClean="0">
                <a:latin typeface="Arial" panose="020B0604020202020204" pitchFamily="34" charset="0"/>
                <a:cs typeface="Arial" panose="020B0604020202020204" pitchFamily="34" charset="0"/>
              </a:rPr>
              <a:t>The first Viking raid</a:t>
            </a:r>
            <a:endParaRPr lang="en-GB" sz="3200" u="sng" dirty="0">
              <a:latin typeface="Arial" panose="020B0604020202020204" pitchFamily="34" charset="0"/>
              <a:cs typeface="Arial" panose="020B0604020202020204" pitchFamily="34" charset="0"/>
            </a:endParaRPr>
          </a:p>
        </p:txBody>
      </p:sp>
      <p:cxnSp>
        <p:nvCxnSpPr>
          <p:cNvPr id="6" name="Straight Connector 5"/>
          <p:cNvCxnSpPr/>
          <p:nvPr/>
        </p:nvCxnSpPr>
        <p:spPr>
          <a:xfrm flipV="1">
            <a:off x="8673737" y="1894114"/>
            <a:ext cx="1018903" cy="209006"/>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flipV="1">
            <a:off x="8451668" y="5159829"/>
            <a:ext cx="1191986" cy="3918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8350431" y="6289766"/>
            <a:ext cx="1293223" cy="1698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9797143" y="1358537"/>
            <a:ext cx="2076994"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brought a different religion.</a:t>
            </a:r>
            <a:endParaRPr lang="en-GB" dirty="0">
              <a:latin typeface="Arial" panose="020B0604020202020204" pitchFamily="34" charset="0"/>
              <a:cs typeface="Arial" panose="020B0604020202020204" pitchFamily="34" charset="0"/>
            </a:endParaRPr>
          </a:p>
        </p:txBody>
      </p:sp>
      <p:sp>
        <p:nvSpPr>
          <p:cNvPr id="15" name="TextBox 14"/>
          <p:cNvSpPr txBox="1"/>
          <p:nvPr/>
        </p:nvSpPr>
        <p:spPr>
          <a:xfrm>
            <a:off x="9797143" y="3735976"/>
            <a:ext cx="2076994" cy="1477328"/>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were skilful and brought new skills, objects and materials to Britain.</a:t>
            </a:r>
            <a:endParaRPr lang="en-GB" dirty="0">
              <a:latin typeface="Arial" panose="020B0604020202020204" pitchFamily="34" charset="0"/>
              <a:cs typeface="Arial" panose="020B0604020202020204" pitchFamily="34" charset="0"/>
            </a:endParaRPr>
          </a:p>
        </p:txBody>
      </p:sp>
      <p:sp>
        <p:nvSpPr>
          <p:cNvPr id="16" name="TextBox 15"/>
          <p:cNvSpPr txBox="1"/>
          <p:nvPr/>
        </p:nvSpPr>
        <p:spPr>
          <a:xfrm>
            <a:off x="9643654" y="5828101"/>
            <a:ext cx="2194560" cy="923330"/>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created trade links between different countries.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633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GB" u="sng" dirty="0" smtClean="0">
                <a:latin typeface="Arial" panose="020B0604020202020204" pitchFamily="34" charset="0"/>
                <a:cs typeface="Arial" panose="020B0604020202020204" pitchFamily="34" charset="0"/>
              </a:rPr>
              <a:t>Who were the Vikings?</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4087" y="1159188"/>
            <a:ext cx="8514806" cy="5136878"/>
          </a:xfrm>
        </p:spPr>
        <p:txBody>
          <a:bodyPr>
            <a:normAutofit fontScale="70000" lnSpcReduction="20000"/>
          </a:bodyPr>
          <a:lstStyle/>
          <a:p>
            <a:pPr marL="0" indent="0">
              <a:buNone/>
            </a:pPr>
            <a:r>
              <a:rPr lang="en-GB" dirty="0">
                <a:latin typeface="Arial" panose="020B0604020202020204" pitchFamily="34" charset="0"/>
                <a:cs typeface="Arial" panose="020B0604020202020204" pitchFamily="34" charset="0"/>
              </a:rPr>
              <a:t>The Vikings were Norse people who came from an area called Scandinavia. You might know it better as Norway, Sweden and Denmark.</a:t>
            </a:r>
          </a:p>
          <a:p>
            <a:pPr marL="0" indent="0">
              <a:buNone/>
            </a:pPr>
            <a:r>
              <a:rPr lang="en-GB" dirty="0">
                <a:latin typeface="Arial" panose="020B0604020202020204" pitchFamily="34" charset="0"/>
                <a:cs typeface="Arial" panose="020B0604020202020204" pitchFamily="34" charset="0"/>
              </a:rPr>
              <a:t>The word Viking means ‘a pirate raid’, which is a fitting name as they were fearsome warriors and often raided monasteries for treasure. But they weren’t all bad, bloodthirsty and violent - they also settled with their families and farmed the land peacefully for many years.</a:t>
            </a:r>
          </a:p>
          <a:p>
            <a:pPr marL="0" indent="0">
              <a:buNone/>
            </a:pPr>
            <a:r>
              <a:rPr lang="en-GB" dirty="0">
                <a:latin typeface="Arial" panose="020B0604020202020204" pitchFamily="34" charset="0"/>
                <a:cs typeface="Arial" panose="020B0604020202020204" pitchFamily="34" charset="0"/>
              </a:rPr>
              <a:t>They were great explorers too and travelled all over the world. Vikings explored as far away as North America. They even travelled through Russia to trade in the Middle East.</a:t>
            </a:r>
          </a:p>
          <a:p>
            <a:pPr marL="0" indent="0">
              <a:buNone/>
            </a:pPr>
            <a:r>
              <a:rPr lang="en-GB" dirty="0">
                <a:latin typeface="Arial" panose="020B0604020202020204" pitchFamily="34" charset="0"/>
                <a:cs typeface="Arial" panose="020B0604020202020204" pitchFamily="34" charset="0"/>
              </a:rPr>
              <a:t>‘The Thing’, was an early version of today’s parliament. The Norse people met to discuss new laws and solve arguments. They would argue over who owns your shoes.</a:t>
            </a:r>
          </a:p>
          <a:p>
            <a:pPr marL="0" indent="0">
              <a:buNone/>
            </a:pPr>
            <a:r>
              <a:rPr lang="en-GB" dirty="0">
                <a:latin typeface="Arial" panose="020B0604020202020204" pitchFamily="34" charset="0"/>
                <a:cs typeface="Arial" panose="020B0604020202020204" pitchFamily="34" charset="0"/>
              </a:rPr>
              <a:t>Plus, we still use some of their Old Norse language today. Words like ‘egg’, ‘muck’ and ‘dirt’.</a:t>
            </a:r>
          </a:p>
          <a:p>
            <a:pPr marL="0" indent="0">
              <a:buNone/>
            </a:pPr>
            <a:r>
              <a:rPr lang="en-GB" dirty="0">
                <a:latin typeface="Arial" panose="020B0604020202020204" pitchFamily="34" charset="0"/>
                <a:cs typeface="Arial" panose="020B0604020202020204" pitchFamily="34" charset="0"/>
              </a:rPr>
              <a:t>Even some modern town names are based on Viking words! York and places that end in ‘</a:t>
            </a:r>
            <a:r>
              <a:rPr lang="en-GB" dirty="0" err="1">
                <a:latin typeface="Arial" panose="020B0604020202020204" pitchFamily="34" charset="0"/>
                <a:cs typeface="Arial" panose="020B0604020202020204" pitchFamily="34" charset="0"/>
              </a:rPr>
              <a:t>thorpe</a:t>
            </a:r>
            <a:r>
              <a:rPr lang="en-GB" dirty="0">
                <a:latin typeface="Arial" panose="020B0604020202020204" pitchFamily="34" charset="0"/>
                <a:cs typeface="Arial" panose="020B0604020202020204" pitchFamily="34" charset="0"/>
              </a:rPr>
              <a:t>’, ‘by’ or ‘kirk’. So for example, the Viking word for deer is “</a:t>
            </a:r>
            <a:r>
              <a:rPr lang="en-GB" dirty="0" err="1">
                <a:latin typeface="Arial" panose="020B0604020202020204" pitchFamily="34" charset="0"/>
                <a:cs typeface="Arial" panose="020B0604020202020204" pitchFamily="34" charset="0"/>
              </a:rPr>
              <a:t>djúr</a:t>
            </a:r>
            <a:r>
              <a:rPr lang="en-GB" dirty="0">
                <a:latin typeface="Arial" panose="020B0604020202020204" pitchFamily="34" charset="0"/>
                <a:cs typeface="Arial" panose="020B0604020202020204" pitchFamily="34" charset="0"/>
              </a:rPr>
              <a:t>” and village is ‘</a:t>
            </a:r>
            <a:r>
              <a:rPr lang="en-GB" dirty="0" err="1">
                <a:latin typeface="Arial" panose="020B0604020202020204" pitchFamily="34" charset="0"/>
                <a:cs typeface="Arial" panose="020B0604020202020204" pitchFamily="34" charset="0"/>
              </a:rPr>
              <a:t>bȳ</a:t>
            </a:r>
            <a:r>
              <a:rPr lang="en-GB" dirty="0">
                <a:latin typeface="Arial" panose="020B0604020202020204" pitchFamily="34" charset="0"/>
                <a:cs typeface="Arial" panose="020B0604020202020204" pitchFamily="34" charset="0"/>
              </a:rPr>
              <a:t>’ - together making “Derby</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cxnSp>
        <p:nvCxnSpPr>
          <p:cNvPr id="5" name="Straight Arrow Connector 4"/>
          <p:cNvCxnSpPr>
            <a:endCxn id="6" idx="1"/>
          </p:cNvCxnSpPr>
          <p:nvPr/>
        </p:nvCxnSpPr>
        <p:spPr>
          <a:xfrm flipV="1">
            <a:off x="8673737" y="1159189"/>
            <a:ext cx="836023" cy="499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9509760" y="836023"/>
            <a:ext cx="2416629"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raided and killed people.</a:t>
            </a:r>
            <a:endParaRPr lang="en-GB" dirty="0">
              <a:latin typeface="Arial" panose="020B0604020202020204" pitchFamily="34" charset="0"/>
              <a:cs typeface="Arial" panose="020B0604020202020204" pitchFamily="34" charset="0"/>
            </a:endParaRPr>
          </a:p>
        </p:txBody>
      </p:sp>
      <p:sp>
        <p:nvSpPr>
          <p:cNvPr id="9" name="TextBox 8"/>
          <p:cNvSpPr txBox="1"/>
          <p:nvPr/>
        </p:nvSpPr>
        <p:spPr>
          <a:xfrm>
            <a:off x="9868988" y="1911890"/>
            <a:ext cx="2416629" cy="2308324"/>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created an early version of parliament and created laws and rules to live by. Used this to solve arguments and problems.</a:t>
            </a:r>
            <a:endParaRPr lang="en-GB" dirty="0">
              <a:latin typeface="Arial" panose="020B0604020202020204" pitchFamily="34" charset="0"/>
              <a:cs typeface="Arial" panose="020B0604020202020204" pitchFamily="34" charset="0"/>
            </a:endParaRPr>
          </a:p>
        </p:txBody>
      </p:sp>
      <p:cxnSp>
        <p:nvCxnSpPr>
          <p:cNvPr id="10" name="Straight Arrow Connector 9"/>
          <p:cNvCxnSpPr>
            <a:endCxn id="9" idx="1"/>
          </p:cNvCxnSpPr>
          <p:nvPr/>
        </p:nvCxnSpPr>
        <p:spPr>
          <a:xfrm flipV="1">
            <a:off x="8163197" y="3066052"/>
            <a:ext cx="1705791" cy="7874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4231277" y="6035951"/>
            <a:ext cx="3735978"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Vikings named towns and cities, we still use the names today.</a:t>
            </a:r>
            <a:endParaRPr lang="en-GB" dirty="0">
              <a:latin typeface="Arial" panose="020B0604020202020204" pitchFamily="34" charset="0"/>
              <a:cs typeface="Arial" panose="020B0604020202020204" pitchFamily="34" charset="0"/>
            </a:endParaRPr>
          </a:p>
        </p:txBody>
      </p:sp>
      <p:cxnSp>
        <p:nvCxnSpPr>
          <p:cNvPr id="13" name="Straight Arrow Connector 12"/>
          <p:cNvCxnSpPr/>
          <p:nvPr/>
        </p:nvCxnSpPr>
        <p:spPr>
          <a:xfrm>
            <a:off x="4231277" y="5649735"/>
            <a:ext cx="1254034" cy="3862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TextBox 15"/>
          <p:cNvSpPr txBox="1"/>
          <p:nvPr/>
        </p:nvSpPr>
        <p:spPr>
          <a:xfrm>
            <a:off x="8647611" y="4937445"/>
            <a:ext cx="3735978"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Viking words are still used today.</a:t>
            </a:r>
            <a:endParaRPr lang="en-GB" dirty="0">
              <a:latin typeface="Arial" panose="020B0604020202020204" pitchFamily="34" charset="0"/>
              <a:cs typeface="Arial" panose="020B0604020202020204" pitchFamily="34" charset="0"/>
            </a:endParaRPr>
          </a:p>
        </p:txBody>
      </p:sp>
      <p:cxnSp>
        <p:nvCxnSpPr>
          <p:cNvPr id="17" name="Straight Arrow Connector 16"/>
          <p:cNvCxnSpPr/>
          <p:nvPr/>
        </p:nvCxnSpPr>
        <p:spPr>
          <a:xfrm>
            <a:off x="7975963" y="4385722"/>
            <a:ext cx="1254034" cy="3862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4061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691" y="0"/>
            <a:ext cx="10515600" cy="1325563"/>
          </a:xfrm>
        </p:spPr>
        <p:txBody>
          <a:bodyPr/>
          <a:lstStyle/>
          <a:p>
            <a:r>
              <a:rPr lang="en-GB" u="sng" dirty="0" smtClean="0">
                <a:latin typeface="Arial" panose="020B0604020202020204" pitchFamily="34" charset="0"/>
                <a:cs typeface="Arial" panose="020B0604020202020204" pitchFamily="34" charset="0"/>
              </a:rPr>
              <a:t>The Vikings conquer</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43691" y="1325562"/>
            <a:ext cx="9379132" cy="5349557"/>
          </a:xfrm>
        </p:spPr>
        <p:txBody>
          <a:bodyPr>
            <a:normAutofit fontScale="92500" lnSpcReduction="10000"/>
          </a:bodyPr>
          <a:lstStyle/>
          <a:p>
            <a:pPr marL="0" indent="0">
              <a:buNone/>
            </a:pPr>
            <a:r>
              <a:rPr lang="en-GB" dirty="0">
                <a:latin typeface="Arial" panose="020B0604020202020204" pitchFamily="34" charset="0"/>
                <a:cs typeface="Arial" panose="020B0604020202020204" pitchFamily="34" charset="0"/>
              </a:rPr>
              <a:t>In AD865 an army of Vikings sailed across the North Sea. This time they wanted to conquer land rather than just raid it. Over several years the army battled through northern England, taking control of the Anglo-Saxon kingdoms of Northumbria, East Anglia and most of Mercia.</a:t>
            </a:r>
          </a:p>
          <a:p>
            <a:pPr marL="0" indent="0">
              <a:buNone/>
            </a:pPr>
            <a:r>
              <a:rPr lang="en-GB" dirty="0">
                <a:latin typeface="Arial" panose="020B0604020202020204" pitchFamily="34" charset="0"/>
                <a:cs typeface="Arial" panose="020B0604020202020204" pitchFamily="34" charset="0"/>
              </a:rPr>
              <a:t>By AD874, almost all the kingdoms had fallen to the Vikings. All except for Wessex, which was ruled by Alfred the Great. King Alfred beat the Viking army in battle but wasn't able to drive the Vikings out of Britain. After years of fighting the Vikings and Alfred made a peace agreement. But even after this agreement, fighting went on for many more years. An imaginary dividing line was agreed to run across England, from London in the south towards Chester in the north west. The Anglo-Saxon lands were to the west and the Viking lands, known as the Danelaw, were roughly to the east.</a:t>
            </a:r>
          </a:p>
          <a:p>
            <a:pPr marL="0" indent="0">
              <a:buNone/>
            </a:pPr>
            <a:endParaRPr lang="en-GB" dirty="0"/>
          </a:p>
        </p:txBody>
      </p:sp>
      <p:sp>
        <p:nvSpPr>
          <p:cNvPr id="4" name="TextBox 3"/>
          <p:cNvSpPr txBox="1"/>
          <p:nvPr/>
        </p:nvSpPr>
        <p:spPr>
          <a:xfrm>
            <a:off x="10228217" y="2586446"/>
            <a:ext cx="1776549" cy="1200329"/>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The Vikings caused the fall of the Anglo Saxon reign.</a:t>
            </a:r>
            <a:endParaRPr lang="en-GB" dirty="0">
              <a:latin typeface="Arial" panose="020B0604020202020204" pitchFamily="34" charset="0"/>
              <a:cs typeface="Arial" panose="020B0604020202020204" pitchFamily="34" charset="0"/>
            </a:endParaRPr>
          </a:p>
        </p:txBody>
      </p:sp>
      <p:cxnSp>
        <p:nvCxnSpPr>
          <p:cNvPr id="6" name="Straight Arrow Connector 5"/>
          <p:cNvCxnSpPr/>
          <p:nvPr/>
        </p:nvCxnSpPr>
        <p:spPr>
          <a:xfrm flipV="1">
            <a:off x="9130937" y="3357154"/>
            <a:ext cx="979714" cy="2351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67652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156120"/>
            <a:ext cx="10515600" cy="1325563"/>
          </a:xfrm>
        </p:spPr>
        <p:txBody>
          <a:bodyPr/>
          <a:lstStyle/>
          <a:p>
            <a:r>
              <a:rPr lang="en-GB" u="sng" dirty="0" smtClean="0">
                <a:latin typeface="Arial" panose="020B0604020202020204" pitchFamily="34" charset="0"/>
                <a:cs typeface="Arial" panose="020B0604020202020204" pitchFamily="34" charset="0"/>
              </a:rPr>
              <a:t>Life in the Danelaw</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26572" y="1368425"/>
            <a:ext cx="8072845" cy="5345884"/>
          </a:xfrm>
        </p:spPr>
        <p:txBody>
          <a:bodyPr>
            <a:normAutofit fontScale="77500" lnSpcReduction="20000"/>
          </a:bodyPr>
          <a:lstStyle/>
          <a:p>
            <a:pPr marL="0" indent="0" fontAlgn="t">
              <a:buNone/>
            </a:pPr>
            <a:r>
              <a:rPr lang="en-GB" dirty="0">
                <a:latin typeface="Arial" panose="020B0604020202020204" pitchFamily="34" charset="0"/>
                <a:cs typeface="Arial" panose="020B0604020202020204" pitchFamily="34" charset="0"/>
              </a:rPr>
              <a:t>Vikings travelled from Scandinavia to Britain. They mostly settled in the Danelaw, to the north and east of England. Some Norwegian Vikings or 'Norse' sailed to Scotland. They made settlements in the north, and on the Shetland and Orkney Islands. Vikings also settled on the Isle of Man and often raided Wales, but few made homes there. In Ireland, the Vikings founded the city of Dublin</a:t>
            </a:r>
            <a:r>
              <a:rPr lang="en-GB" dirty="0" smtClean="0">
                <a:latin typeface="Arial" panose="020B0604020202020204" pitchFamily="34" charset="0"/>
                <a:cs typeface="Arial" panose="020B0604020202020204" pitchFamily="34" charset="0"/>
              </a:rPr>
              <a:t>.</a:t>
            </a:r>
          </a:p>
          <a:p>
            <a:pPr marL="0" indent="0" fontAlgn="t">
              <a:buNone/>
            </a:pPr>
            <a:r>
              <a:rPr lang="en-GB" dirty="0" smtClean="0">
                <a:latin typeface="Arial" panose="020B0604020202020204" pitchFamily="34" charset="0"/>
                <a:cs typeface="Arial" panose="020B0604020202020204" pitchFamily="34" charset="0"/>
              </a:rPr>
              <a:t>The </a:t>
            </a:r>
            <a:r>
              <a:rPr lang="en-GB" dirty="0">
                <a:latin typeface="Arial" panose="020B0604020202020204" pitchFamily="34" charset="0"/>
                <a:cs typeface="Arial" panose="020B0604020202020204" pitchFamily="34" charset="0"/>
              </a:rPr>
              <a:t>Danelaw covered an area east of their line joining London and Chester. Everything to the east belonged to the Vikings. There were three main areas where Vikings lived - Northumbria (which included modern-day Yorkshire), East Anglia, and the Five Boroughs. A borough was a town and the five towns were Leicester, Nottingham, Derby, Stamford and Lincoln.</a:t>
            </a:r>
          </a:p>
          <a:p>
            <a:pPr marL="0" indent="0" fontAlgn="t">
              <a:buNone/>
            </a:pPr>
            <a:r>
              <a:rPr lang="en-GB" dirty="0">
                <a:latin typeface="Arial" panose="020B0604020202020204" pitchFamily="34" charset="0"/>
                <a:cs typeface="Arial" panose="020B0604020202020204" pitchFamily="34" charset="0"/>
              </a:rPr>
              <a:t>Viking families came to settle on these lands. Good farmland was scarce in the Vikings' own countries, and they were looking for a better life. The most important city in the Danelaw was the city of York, or ‘</a:t>
            </a:r>
            <a:r>
              <a:rPr lang="en-GB" dirty="0" err="1">
                <a:latin typeface="Arial" panose="020B0604020202020204" pitchFamily="34" charset="0"/>
                <a:cs typeface="Arial" panose="020B0604020202020204" pitchFamily="34" charset="0"/>
              </a:rPr>
              <a:t>Jorvik</a:t>
            </a:r>
            <a:r>
              <a:rPr lang="en-GB" dirty="0">
                <a:latin typeface="Arial" panose="020B0604020202020204" pitchFamily="34" charset="0"/>
                <a:cs typeface="Arial" panose="020B0604020202020204" pitchFamily="34" charset="0"/>
              </a:rPr>
              <a:t>’ (pronounced 'your-</a:t>
            </a:r>
            <a:r>
              <a:rPr lang="en-GB" dirty="0" err="1">
                <a:latin typeface="Arial" panose="020B0604020202020204" pitchFamily="34" charset="0"/>
                <a:cs typeface="Arial" panose="020B0604020202020204" pitchFamily="34" charset="0"/>
              </a:rPr>
              <a:t>vick</a:t>
            </a:r>
            <a:r>
              <a:rPr lang="en-GB" dirty="0">
                <a:latin typeface="Arial" panose="020B0604020202020204" pitchFamily="34" charset="0"/>
                <a:cs typeface="Arial" panose="020B0604020202020204" pitchFamily="34" charset="0"/>
              </a:rPr>
              <a:t>'), as the Vikings knew it. Over 10,000 people lived there and it was an important place to trade goods</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
        <p:nvSpPr>
          <p:cNvPr id="4" name="TextBox 3"/>
          <p:cNvSpPr txBox="1"/>
          <p:nvPr/>
        </p:nvSpPr>
        <p:spPr>
          <a:xfrm>
            <a:off x="9013371" y="1368425"/>
            <a:ext cx="2769326"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Created the city of Dublin in Ireland.</a:t>
            </a:r>
            <a:endParaRPr lang="en-GB" dirty="0">
              <a:latin typeface="Arial" panose="020B0604020202020204" pitchFamily="34" charset="0"/>
              <a:cs typeface="Arial" panose="020B0604020202020204" pitchFamily="34" charset="0"/>
            </a:endParaRPr>
          </a:p>
        </p:txBody>
      </p:sp>
      <p:cxnSp>
        <p:nvCxnSpPr>
          <p:cNvPr id="6" name="Straight Arrow Connector 5"/>
          <p:cNvCxnSpPr>
            <a:endCxn id="4" idx="1"/>
          </p:cNvCxnSpPr>
          <p:nvPr/>
        </p:nvCxnSpPr>
        <p:spPr>
          <a:xfrm flipV="1">
            <a:off x="8177349" y="1691591"/>
            <a:ext cx="836022" cy="3231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9191897" y="3227061"/>
            <a:ext cx="2769326" cy="646331"/>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Separated Britain into villages, towns and cities.</a:t>
            </a:r>
            <a:endParaRPr lang="en-GB" dirty="0">
              <a:latin typeface="Arial" panose="020B0604020202020204" pitchFamily="34" charset="0"/>
              <a:cs typeface="Arial" panose="020B0604020202020204" pitchFamily="34" charset="0"/>
            </a:endParaRPr>
          </a:p>
        </p:txBody>
      </p:sp>
      <p:cxnSp>
        <p:nvCxnSpPr>
          <p:cNvPr id="8" name="Straight Arrow Connector 7"/>
          <p:cNvCxnSpPr/>
          <p:nvPr/>
        </p:nvCxnSpPr>
        <p:spPr>
          <a:xfrm flipV="1">
            <a:off x="8307977" y="3669878"/>
            <a:ext cx="883920" cy="791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81800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Arial" panose="020B0604020202020204" pitchFamily="34" charset="0"/>
                <a:cs typeface="Arial" panose="020B0604020202020204" pitchFamily="34" charset="0"/>
              </a:rPr>
              <a:t>Use the information to write down the positive and negative the Vikings impacts on Britain</a:t>
            </a:r>
            <a:endParaRPr lang="en-GB" dirty="0">
              <a:latin typeface="Arial" panose="020B0604020202020204" pitchFamily="34" charset="0"/>
              <a:cs typeface="Arial" panose="020B0604020202020204" pitchFamily="34" charset="0"/>
            </a:endParaRPr>
          </a:p>
        </p:txBody>
      </p:sp>
      <p:cxnSp>
        <p:nvCxnSpPr>
          <p:cNvPr id="5" name="Straight Connector 4"/>
          <p:cNvCxnSpPr/>
          <p:nvPr/>
        </p:nvCxnSpPr>
        <p:spPr>
          <a:xfrm flipV="1">
            <a:off x="718457" y="2299063"/>
            <a:ext cx="10750732" cy="13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2" idx="2"/>
          </p:cNvCxnSpPr>
          <p:nvPr/>
        </p:nvCxnSpPr>
        <p:spPr>
          <a:xfrm flipH="1">
            <a:off x="6087291" y="1690688"/>
            <a:ext cx="8709" cy="4906055"/>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627222" y="1868040"/>
            <a:ext cx="4049486" cy="369332"/>
          </a:xfrm>
          <a:prstGeom prst="rect">
            <a:avLst/>
          </a:prstGeom>
          <a:noFill/>
        </p:spPr>
        <p:txBody>
          <a:bodyPr wrap="square" rtlCol="0">
            <a:spAutoFit/>
          </a:bodyPr>
          <a:lstStyle/>
          <a:p>
            <a:pPr algn="ctr"/>
            <a:r>
              <a:rPr lang="en-GB" u="sng" dirty="0" smtClean="0">
                <a:latin typeface="Arial" panose="020B0604020202020204" pitchFamily="34" charset="0"/>
                <a:cs typeface="Arial" panose="020B0604020202020204" pitchFamily="34" charset="0"/>
              </a:rPr>
              <a:t>Negative impacts</a:t>
            </a:r>
            <a:endParaRPr lang="en-GB" u="sng" dirty="0">
              <a:latin typeface="Arial" panose="020B0604020202020204" pitchFamily="34" charset="0"/>
              <a:cs typeface="Arial" panose="020B0604020202020204" pitchFamily="34" charset="0"/>
            </a:endParaRPr>
          </a:p>
        </p:txBody>
      </p:sp>
      <p:sp>
        <p:nvSpPr>
          <p:cNvPr id="10" name="TextBox 9"/>
          <p:cNvSpPr txBox="1"/>
          <p:nvPr/>
        </p:nvSpPr>
        <p:spPr>
          <a:xfrm>
            <a:off x="1378131" y="1886631"/>
            <a:ext cx="4049486" cy="369332"/>
          </a:xfrm>
          <a:prstGeom prst="rect">
            <a:avLst/>
          </a:prstGeom>
          <a:noFill/>
        </p:spPr>
        <p:txBody>
          <a:bodyPr wrap="square" rtlCol="0">
            <a:spAutoFit/>
          </a:bodyPr>
          <a:lstStyle/>
          <a:p>
            <a:pPr algn="ctr"/>
            <a:r>
              <a:rPr lang="en-GB" u="sng" dirty="0" smtClean="0">
                <a:latin typeface="Arial" panose="020B0604020202020204" pitchFamily="34" charset="0"/>
                <a:cs typeface="Arial" panose="020B0604020202020204" pitchFamily="34" charset="0"/>
              </a:rPr>
              <a:t>Positive impacts</a:t>
            </a:r>
            <a:endParaRPr lang="en-GB"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25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451" y="613954"/>
            <a:ext cx="10844349" cy="5563009"/>
          </a:xfrm>
        </p:spPr>
        <p:txBody>
          <a:bodyPr/>
          <a:lstStyle/>
          <a:p>
            <a:pPr marL="0" indent="0">
              <a:buNone/>
            </a:pPr>
            <a:r>
              <a:rPr lang="en-GB" dirty="0" smtClean="0">
                <a:latin typeface="Arial" panose="020B0604020202020204" pitchFamily="34" charset="0"/>
                <a:cs typeface="Arial" panose="020B0604020202020204" pitchFamily="34" charset="0"/>
              </a:rPr>
              <a:t>Use the notes from the table to write a paragraph about the impact the Vikings have had on Britain.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There were many impacts the Vikings had on Britain, they were both positive and negative. The positive impacts are still apparent today however, the negative impacts mostly affected those living at the time.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4171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1149</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Learning intention – Understand the impact of the Vikings on Britain </vt:lpstr>
      <vt:lpstr>PowerPoint Presentation</vt:lpstr>
      <vt:lpstr>PowerPoint Presentation</vt:lpstr>
      <vt:lpstr>Who were the Vikings?</vt:lpstr>
      <vt:lpstr>The Vikings conquer</vt:lpstr>
      <vt:lpstr>Life in the Danelaw</vt:lpstr>
      <vt:lpstr>Use the information to write down the positive and negative the Vikings impacts on Britain</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dc:title>
  <dc:creator>Lincoln-Johnson, Nicola</dc:creator>
  <cp:lastModifiedBy>Lincoln-Johnson, Nicola</cp:lastModifiedBy>
  <cp:revision>11</cp:revision>
  <dcterms:created xsi:type="dcterms:W3CDTF">2021-02-24T11:14:22Z</dcterms:created>
  <dcterms:modified xsi:type="dcterms:W3CDTF">2021-02-24T11:55:14Z</dcterms:modified>
</cp:coreProperties>
</file>