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  <p:sldId id="338" r:id="rId3"/>
    <p:sldId id="258" r:id="rId4"/>
    <p:sldId id="259" r:id="rId5"/>
    <p:sldId id="261" r:id="rId6"/>
    <p:sldId id="333" r:id="rId7"/>
    <p:sldId id="266" r:id="rId8"/>
    <p:sldId id="339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88E"/>
    <a:srgbClr val="FF66FF"/>
    <a:srgbClr val="FF0000"/>
    <a:srgbClr val="6600FF"/>
    <a:srgbClr val="FF505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A4356B-E3BC-4526-8C08-6BABE0B98679}" v="113" dt="2021-02-22T13:38:59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9A4356B-E3BC-4526-8C08-6BABE0B98679}"/>
    <pc:docChg chg="addSld delSld modSld">
      <pc:chgData name="" userId="" providerId="" clId="Web-{C9A4356B-E3BC-4526-8C08-6BABE0B98679}" dt="2021-02-22T13:38:58.221" v="97" actId="20577"/>
      <pc:docMkLst>
        <pc:docMk/>
      </pc:docMkLst>
      <pc:sldChg chg="del">
        <pc:chgData name="" userId="" providerId="" clId="Web-{C9A4356B-E3BC-4526-8C08-6BABE0B98679}" dt="2021-02-22T13:34:08.435" v="0"/>
        <pc:sldMkLst>
          <pc:docMk/>
          <pc:sldMk cId="0" sldId="267"/>
        </pc:sldMkLst>
      </pc:sldChg>
      <pc:sldChg chg="del">
        <pc:chgData name="" userId="" providerId="" clId="Web-{C9A4356B-E3BC-4526-8C08-6BABE0B98679}" dt="2021-02-22T13:34:13.716" v="1"/>
        <pc:sldMkLst>
          <pc:docMk/>
          <pc:sldMk cId="0" sldId="334"/>
        </pc:sldMkLst>
      </pc:sldChg>
      <pc:sldChg chg="modSp">
        <pc:chgData name="" userId="" providerId="" clId="Web-{C9A4356B-E3BC-4526-8C08-6BABE0B98679}" dt="2021-02-22T13:34:47.998" v="14" actId="20577"/>
        <pc:sldMkLst>
          <pc:docMk/>
          <pc:sldMk cId="0" sldId="338"/>
        </pc:sldMkLst>
        <pc:spChg chg="mod">
          <ac:chgData name="" userId="" providerId="" clId="Web-{C9A4356B-E3BC-4526-8C08-6BABE0B98679}" dt="2021-02-22T13:34:47.998" v="14" actId="20577"/>
          <ac:spMkLst>
            <pc:docMk/>
            <pc:sldMk cId="0" sldId="338"/>
            <ac:spMk id="3074" creationId="{E72583D0-1583-4D42-9056-7B52EA45D019}"/>
          </ac:spMkLst>
        </pc:spChg>
      </pc:sldChg>
      <pc:sldChg chg="addSp delSp modSp new">
        <pc:chgData name="" userId="" providerId="" clId="Web-{C9A4356B-E3BC-4526-8C08-6BABE0B98679}" dt="2021-02-22T13:38:58.221" v="97" actId="20577"/>
        <pc:sldMkLst>
          <pc:docMk/>
          <pc:sldMk cId="3956757310" sldId="339"/>
        </pc:sldMkLst>
        <pc:spChg chg="mod">
          <ac:chgData name="" userId="" providerId="" clId="Web-{C9A4356B-E3BC-4526-8C08-6BABE0B98679}" dt="2021-02-22T13:38:58.221" v="97" actId="20577"/>
          <ac:spMkLst>
            <pc:docMk/>
            <pc:sldMk cId="3956757310" sldId="339"/>
            <ac:spMk id="2" creationId="{201C5BEC-5F99-446B-B5B3-3E42A207258E}"/>
          </ac:spMkLst>
        </pc:spChg>
        <pc:spChg chg="add del mod">
          <ac:chgData name="" userId="" providerId="" clId="Web-{C9A4356B-E3BC-4526-8C08-6BABE0B98679}" dt="2021-02-22T13:36:08.296" v="31"/>
          <ac:spMkLst>
            <pc:docMk/>
            <pc:sldMk cId="3956757310" sldId="339"/>
            <ac:spMk id="3" creationId="{95870B4A-5354-46C4-91E9-A169733104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F319E4-72C5-461C-8278-C7F30DE043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9D57DE-6AA3-45C4-8349-73F1533FD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AEABCF-36C5-415D-9F9B-CE957DA459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7FFEE-FAB6-4626-95A1-14757FF862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925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63FACB-A1A8-4B90-A384-1C703B8671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47619F-2A16-4E30-96C1-452A748064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EDEF4C-DE81-4841-8AE5-A69E5785E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C101E-E517-46BF-817A-EB71DFA497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63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20E272-FE8D-4244-8AAD-EED6FAAD97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70E1CE-7A44-4ABC-AC05-EF6F937D32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35B7D-F03A-4D9F-8240-0FE480A5C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E414A-84CA-49FF-91DB-E2BE88D825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6525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139A65-4325-4EFA-96F5-9C91CB2683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96D2F7-4FBE-4BE4-901F-A4FC8FF96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1F7471-55B4-42DE-80A7-B2F80930DC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D5521-88AC-4A00-B6D8-ED37E4ADA7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3194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6BC69F-B9AB-4E0D-9983-73BE46A0DD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3CD93-F16C-45A4-A979-05412F30C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14D991-CAA7-44D1-A80C-99E1E147E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4B426-A524-4B51-A4FA-2BE9E9B96C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94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D27C2F-1869-45FB-A6A4-E9AA32E1D2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EF3237-1C35-4DDC-92ED-B580231EBE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7326-DD78-4B68-8E97-5201F5C7C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02E1D5-E437-4863-AE4C-68F0F4EA08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715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44BE-D1E4-405E-817B-9076775310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F43598-37D9-4738-87AE-16E42B3062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368C59-4A69-4D03-8630-F0E1F0F71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454E0-5AE5-4765-AE23-4C6FBA8542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539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3B2DEE-B02C-4E53-BC56-8A2F05491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C29B71-0913-4A25-9BCE-84859244F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1E46E5B-5E81-417C-A40D-4A9DFD16F6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986E8-0090-4F48-82D6-CDC9BC39CC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195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AA5DF7-C3B5-4835-AED2-93D85966CB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BADB097-E687-4B82-A475-53BB08462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474E30-19FD-4484-B13D-7BC5BD623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0931E-3416-4189-84BB-BC9CB5A722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768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09E4BD-AEB6-4B79-9462-96DB29213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BD393E-B9FE-4D15-A899-E98F94809C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3D736B1-37CB-432A-9F01-796E92CAE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034D25-24C1-4F64-B420-7184CC3786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11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89A60-A3A2-4900-A4A3-ED4DE3D46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C0C64C-0C6F-4796-A3E1-EC16B990DB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ADDE3B-9F07-4A4E-AC67-967078E85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382F6-FF2F-45E1-999A-0BE6AAA73D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79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48EC7-A34F-4DF2-B5C9-F23106701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3080BE-AEE8-41C5-A0E1-8797FE1E5D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1CF801-99C1-40E8-B5C4-9CF8F5EABE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FA2C5-93D2-4E2B-9C70-92DD722C8F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168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7A129D-AB72-4E25-9154-47D4AD26DE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46C2D43-EE7D-4CCE-987F-2C878C688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270148F-284A-42A4-88D8-D8A6CBCEBF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AF0D06-47D2-4ABB-B438-8F2358A4A1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39BDD87-9D65-4DE6-974F-9B0F47561B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8FF271-EBCA-473A-87F1-DAD6ACF05DE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>
            <a:extLst>
              <a:ext uri="{FF2B5EF4-FFF2-40B4-BE49-F238E27FC236}">
                <a16:creationId xmlns:a16="http://schemas.microsoft.com/office/drawing/2014/main" id="{810A24D6-4174-46FD-948C-FE0ED13CD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05000"/>
            <a:ext cx="8001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>
                <a:cs typeface="Arial" panose="020B0604020202020204" pitchFamily="34" charset="0"/>
              </a:rPr>
              <a:t>Learning Intention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4400" u="sng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>
                <a:cs typeface="Arial" panose="020B0604020202020204" pitchFamily="34" charset="0"/>
              </a:rPr>
              <a:t>To multiply by powers of ten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>
            <a:extLst>
              <a:ext uri="{FF2B5EF4-FFF2-40B4-BE49-F238E27FC236}">
                <a16:creationId xmlns:a16="http://schemas.microsoft.com/office/drawing/2014/main" id="{E72583D0-1583-4D42-9056-7B52EA45D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4988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dirty="0">
                <a:latin typeface="Arial"/>
                <a:cs typeface="Arial"/>
              </a:rPr>
              <a:t>Let's recap what we learnt yesterday.</a:t>
            </a:r>
            <a:endParaRPr lang="en-US" dirty="0"/>
          </a:p>
          <a:p>
            <a:pPr algn="ctr">
              <a:spcBef>
                <a:spcPct val="0"/>
              </a:spcBef>
              <a:buNone/>
            </a:pPr>
            <a:r>
              <a:rPr lang="en-GB" altLang="en-US" dirty="0">
                <a:latin typeface="Arial"/>
                <a:cs typeface="Arial"/>
              </a:rPr>
              <a:t>To multiply numbers by 10, 100 and 1000</a:t>
            </a:r>
            <a:endParaRPr lang="en-GB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3200400"/>
          <a:ext cx="4495800" cy="2987676"/>
        </p:xfrm>
        <a:graphic>
          <a:graphicData uri="http://schemas.openxmlformats.org/drawingml/2006/table">
            <a:tbl>
              <a:tblPr/>
              <a:tblGrid>
                <a:gridCol w="11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97" name="TextBox 3">
            <a:extLst>
              <a:ext uri="{FF2B5EF4-FFF2-40B4-BE49-F238E27FC236}">
                <a16:creationId xmlns:a16="http://schemas.microsoft.com/office/drawing/2014/main" id="{9D15C4AD-C9ED-42D5-8DF6-CAFC6DCB4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133600"/>
            <a:ext cx="2895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cs typeface="Arial" panose="020B0604020202020204" pitchFamily="34" charset="0"/>
              </a:rPr>
              <a:t>We will use this place value grid to help us work out the answer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7DC60BE-51DC-4328-AB72-9141BD0CEA5C}"/>
              </a:ext>
            </a:extLst>
          </p:cNvPr>
          <p:cNvCxnSpPr/>
          <p:nvPr/>
        </p:nvCxnSpPr>
        <p:spPr>
          <a:xfrm flipH="1">
            <a:off x="4800600" y="2590800"/>
            <a:ext cx="1219200" cy="8382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55" name="Group 35">
            <a:extLst>
              <a:ext uri="{FF2B5EF4-FFF2-40B4-BE49-F238E27FC236}">
                <a16:creationId xmlns:a16="http://schemas.microsoft.com/office/drawing/2014/main" id="{1F8CD733-51A1-4380-ACBC-B43675137939}"/>
              </a:ext>
            </a:extLst>
          </p:cNvPr>
          <p:cNvGraphicFramePr>
            <a:graphicFrameLocks noGrp="1"/>
          </p:cNvGraphicFramePr>
          <p:nvPr/>
        </p:nvGraphicFramePr>
        <p:xfrm>
          <a:off x="1600200" y="2057400"/>
          <a:ext cx="6096000" cy="298926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7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20" name="AutoShape 31">
            <a:extLst>
              <a:ext uri="{FF2B5EF4-FFF2-40B4-BE49-F238E27FC236}">
                <a16:creationId xmlns:a16="http://schemas.microsoft.com/office/drawing/2014/main" id="{87829374-17C8-4C51-A377-361AD68C5B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62600" y="1447800"/>
            <a:ext cx="1371600" cy="762000"/>
          </a:xfrm>
          <a:custGeom>
            <a:avLst/>
            <a:gdLst>
              <a:gd name="T0" fmla="*/ 2147483646 w 21600"/>
              <a:gd name="T1" fmla="*/ 164157378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399" y="10894"/>
                  <a:pt x="5402" y="10989"/>
                  <a:pt x="5407" y="11083"/>
                </a:cubicBezTo>
                <a:lnTo>
                  <a:pt x="14" y="11367"/>
                </a:lnTo>
                <a:cubicBezTo>
                  <a:pt x="4" y="11178"/>
                  <a:pt x="0" y="10989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32">
            <a:extLst>
              <a:ext uri="{FF2B5EF4-FFF2-40B4-BE49-F238E27FC236}">
                <a16:creationId xmlns:a16="http://schemas.microsoft.com/office/drawing/2014/main" id="{F41FE75B-DC9C-41DC-A932-890EE217B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14400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>
                <a:solidFill>
                  <a:srgbClr val="FF5050"/>
                </a:solidFill>
              </a:rPr>
              <a:t>x10</a:t>
            </a:r>
          </a:p>
        </p:txBody>
      </p:sp>
      <p:sp>
        <p:nvSpPr>
          <p:cNvPr id="4122" name="Text Box 33">
            <a:extLst>
              <a:ext uri="{FF2B5EF4-FFF2-40B4-BE49-F238E27FC236}">
                <a16:creationId xmlns:a16="http://schemas.microsoft.com/office/drawing/2014/main" id="{2774158D-2431-40A2-A71A-D3BF4D917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2551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23" name="Text Box 34">
            <a:extLst>
              <a:ext uri="{FF2B5EF4-FFF2-40B4-BE49-F238E27FC236}">
                <a16:creationId xmlns:a16="http://schemas.microsoft.com/office/drawing/2014/main" id="{8821B174-1C27-4267-BA69-83A2D756F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>
                <a:cs typeface="Arial" panose="020B0604020202020204" pitchFamily="34" charset="0"/>
              </a:rPr>
              <a:t>If we multiply any digit by 10 it will move one column to the left</a:t>
            </a:r>
          </a:p>
        </p:txBody>
      </p:sp>
      <p:sp>
        <p:nvSpPr>
          <p:cNvPr id="4124" name="Text Box 31">
            <a:extLst>
              <a:ext uri="{FF2B5EF4-FFF2-40B4-BE49-F238E27FC236}">
                <a16:creationId xmlns:a16="http://schemas.microsoft.com/office/drawing/2014/main" id="{1F896FD4-939C-420D-9450-3417A17A5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1148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" name="Group 37">
            <a:extLst>
              <a:ext uri="{FF2B5EF4-FFF2-40B4-BE49-F238E27FC236}">
                <a16:creationId xmlns:a16="http://schemas.microsoft.com/office/drawing/2014/main" id="{F2FE8510-FB97-4A67-9956-731ADB982E8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038600"/>
            <a:ext cx="8382000" cy="2049463"/>
            <a:chOff x="240" y="2544"/>
            <a:chExt cx="5280" cy="1291"/>
          </a:xfrm>
        </p:grpSpPr>
        <p:sp>
          <p:nvSpPr>
            <p:cNvPr id="4126" name="Text Box 35">
              <a:extLst>
                <a:ext uri="{FF2B5EF4-FFF2-40B4-BE49-F238E27FC236}">
                  <a16:creationId xmlns:a16="http://schemas.microsoft.com/office/drawing/2014/main" id="{09F5AE4D-975C-4A87-9529-EBBF435ACE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312"/>
              <a:ext cx="52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>
                  <a:solidFill>
                    <a:srgbClr val="FF5050"/>
                  </a:solidFill>
                  <a:cs typeface="Arial" panose="020B0604020202020204" pitchFamily="34" charset="0"/>
                </a:rPr>
                <a:t>We </a:t>
              </a:r>
              <a:r>
                <a:rPr lang="en-GB" altLang="en-US" sz="2400" u="sng">
                  <a:solidFill>
                    <a:srgbClr val="FF5050"/>
                  </a:solidFill>
                  <a:cs typeface="Arial" panose="020B0604020202020204" pitchFamily="34" charset="0"/>
                </a:rPr>
                <a:t>must</a:t>
              </a:r>
              <a:r>
                <a:rPr lang="en-GB" altLang="en-US" sz="2400">
                  <a:solidFill>
                    <a:srgbClr val="FF5050"/>
                  </a:solidFill>
                  <a:cs typeface="Arial" panose="020B0604020202020204" pitchFamily="34" charset="0"/>
                </a:rPr>
                <a:t> put a 0 in the empty units column to hold the place so 6 x 10 = 60</a:t>
              </a:r>
            </a:p>
          </p:txBody>
        </p:sp>
        <p:sp>
          <p:nvSpPr>
            <p:cNvPr id="4127" name="Text Box 36">
              <a:extLst>
                <a:ext uri="{FF2B5EF4-FFF2-40B4-BE49-F238E27FC236}">
                  <a16:creationId xmlns:a16="http://schemas.microsoft.com/office/drawing/2014/main" id="{9FF4FEFC-0F17-46C0-B93A-0FB5A935E7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544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6">
            <a:extLst>
              <a:ext uri="{FF2B5EF4-FFF2-40B4-BE49-F238E27FC236}">
                <a16:creationId xmlns:a16="http://schemas.microsoft.com/office/drawing/2014/main" id="{6C0C85DB-B32C-4EF3-8591-DA6BA6E63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31813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cs typeface="Arial" panose="020B0604020202020204" pitchFamily="34" charset="0"/>
              </a:rPr>
              <a:t>Let’s look at another number</a:t>
            </a: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FEAA48A3-B500-4934-97DE-E29BA0257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715000"/>
            <a:ext cx="4876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4800">
                <a:solidFill>
                  <a:srgbClr val="FF5050"/>
                </a:solidFill>
                <a:latin typeface="Comic Sans MS" panose="030F0702030302020204" pitchFamily="66" charset="0"/>
              </a:rPr>
              <a:t>3 x 10 = 30</a:t>
            </a:r>
          </a:p>
        </p:txBody>
      </p:sp>
      <p:graphicFrame>
        <p:nvGraphicFramePr>
          <p:cNvPr id="6188" name="Group 44">
            <a:extLst>
              <a:ext uri="{FF2B5EF4-FFF2-40B4-BE49-F238E27FC236}">
                <a16:creationId xmlns:a16="http://schemas.microsoft.com/office/drawing/2014/main" id="{9528218E-ABBC-425E-81E6-F58949C8FB99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1828800"/>
          <a:ext cx="6096000" cy="30480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" name="Group 53">
            <a:extLst>
              <a:ext uri="{FF2B5EF4-FFF2-40B4-BE49-F238E27FC236}">
                <a16:creationId xmlns:a16="http://schemas.microsoft.com/office/drawing/2014/main" id="{40DDEF10-47FB-4B77-8E68-284C7D1D93AC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914400"/>
            <a:ext cx="1752600" cy="3906838"/>
            <a:chOff x="3264" y="576"/>
            <a:chExt cx="1104" cy="2461"/>
          </a:xfrm>
        </p:grpSpPr>
        <p:sp>
          <p:nvSpPr>
            <p:cNvPr id="5151" name="AutoShape 31">
              <a:extLst>
                <a:ext uri="{FF2B5EF4-FFF2-40B4-BE49-F238E27FC236}">
                  <a16:creationId xmlns:a16="http://schemas.microsoft.com/office/drawing/2014/main" id="{68B4B3B1-D37D-441C-B016-7B7768EA37B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504" y="864"/>
              <a:ext cx="864" cy="480"/>
            </a:xfrm>
            <a:custGeom>
              <a:avLst/>
              <a:gdLst>
                <a:gd name="T0" fmla="*/ 2 w 21600"/>
                <a:gd name="T1" fmla="*/ 0 h 21600"/>
                <a:gd name="T2" fmla="*/ 0 w 21600"/>
                <a:gd name="T3" fmla="*/ 0 h 21600"/>
                <a:gd name="T4" fmla="*/ 2 w 21600"/>
                <a:gd name="T5" fmla="*/ 0 h 21600"/>
                <a:gd name="T6" fmla="*/ 4 w 21600"/>
                <a:gd name="T7" fmla="*/ 0 h 21600"/>
                <a:gd name="T8" fmla="*/ 3 w 21600"/>
                <a:gd name="T9" fmla="*/ 0 h 21600"/>
                <a:gd name="T10" fmla="*/ 2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5 w 21600"/>
                <a:gd name="T19" fmla="*/ 3150 h 21600"/>
                <a:gd name="T20" fmla="*/ 18425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17" y="5400"/>
                    <a:pt x="5400" y="7817"/>
                    <a:pt x="5400" y="10800"/>
                  </a:cubicBezTo>
                  <a:cubicBezTo>
                    <a:pt x="5399" y="10894"/>
                    <a:pt x="5402" y="10989"/>
                    <a:pt x="5407" y="11083"/>
                  </a:cubicBezTo>
                  <a:lnTo>
                    <a:pt x="14" y="11367"/>
                  </a:lnTo>
                  <a:cubicBezTo>
                    <a:pt x="4" y="11178"/>
                    <a:pt x="0" y="10989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66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2" name="Text Box 32">
              <a:extLst>
                <a:ext uri="{FF2B5EF4-FFF2-40B4-BE49-F238E27FC236}">
                  <a16:creationId xmlns:a16="http://schemas.microsoft.com/office/drawing/2014/main" id="{CC757D55-E579-49C9-95BC-4A6F7B6C4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576"/>
              <a:ext cx="5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>
                  <a:solidFill>
                    <a:srgbClr val="FF5050"/>
                  </a:solidFill>
                </a:rPr>
                <a:t>x10</a:t>
              </a:r>
            </a:p>
          </p:txBody>
        </p:sp>
        <p:sp>
          <p:nvSpPr>
            <p:cNvPr id="5153" name="Text Box 50">
              <a:extLst>
                <a:ext uri="{FF2B5EF4-FFF2-40B4-BE49-F238E27FC236}">
                  <a16:creationId xmlns:a16="http://schemas.microsoft.com/office/drawing/2014/main" id="{2F94D22D-459B-4FB3-90FE-D59FA5AC8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403"/>
              <a:ext cx="409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3</a:t>
              </a:r>
            </a:p>
          </p:txBody>
        </p:sp>
      </p:grpSp>
      <p:grpSp>
        <p:nvGrpSpPr>
          <p:cNvPr id="3" name="Group 54">
            <a:extLst>
              <a:ext uri="{FF2B5EF4-FFF2-40B4-BE49-F238E27FC236}">
                <a16:creationId xmlns:a16="http://schemas.microsoft.com/office/drawing/2014/main" id="{8C170ED7-0F41-4043-A8AD-2E3DE19E3A93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810000"/>
            <a:ext cx="7467600" cy="1973263"/>
            <a:chOff x="528" y="2400"/>
            <a:chExt cx="4704" cy="1243"/>
          </a:xfrm>
        </p:grpSpPr>
        <p:sp>
          <p:nvSpPr>
            <p:cNvPr id="5149" name="Text Box 66">
              <a:extLst>
                <a:ext uri="{FF2B5EF4-FFF2-40B4-BE49-F238E27FC236}">
                  <a16:creationId xmlns:a16="http://schemas.microsoft.com/office/drawing/2014/main" id="{44C9C844-CA8D-4A0B-8455-C98EF48D35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20"/>
              <a:ext cx="4704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b="1">
                  <a:solidFill>
                    <a:srgbClr val="6600FF"/>
                  </a:solidFill>
                  <a:cs typeface="Arial" panose="020B0604020202020204" pitchFamily="34" charset="0"/>
                </a:rPr>
                <a:t>Then we must remember to put the zero in to the hold the digits in place!</a:t>
              </a:r>
            </a:p>
          </p:txBody>
        </p:sp>
        <p:sp>
          <p:nvSpPr>
            <p:cNvPr id="5150" name="Text Box 51">
              <a:extLst>
                <a:ext uri="{FF2B5EF4-FFF2-40B4-BE49-F238E27FC236}">
                  <a16:creationId xmlns:a16="http://schemas.microsoft.com/office/drawing/2014/main" id="{028C6052-3D03-47CA-AAEE-7942B9C8E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400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22" name="Group 30">
            <a:extLst>
              <a:ext uri="{FF2B5EF4-FFF2-40B4-BE49-F238E27FC236}">
                <a16:creationId xmlns:a16="http://schemas.microsoft.com/office/drawing/2014/main" id="{7A68AC9D-4CD7-45FE-A591-487AD1756901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209800"/>
          <a:ext cx="6096000" cy="298926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7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endParaRPr kumimoji="0" lang="en-GB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68" name="Text Box 27">
            <a:extLst>
              <a:ext uri="{FF2B5EF4-FFF2-40B4-BE49-F238E27FC236}">
                <a16:creationId xmlns:a16="http://schemas.microsoft.com/office/drawing/2014/main" id="{1DDEA295-B5A9-4310-96D3-BC9A6747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>
                <a:cs typeface="Arial" panose="020B0604020202020204" pitchFamily="34" charset="0"/>
              </a:rPr>
              <a:t>If we multiply any digit by 100 it will move two columns to the left</a:t>
            </a:r>
          </a:p>
        </p:txBody>
      </p:sp>
      <p:grpSp>
        <p:nvGrpSpPr>
          <p:cNvPr id="6169" name="Group 29">
            <a:extLst>
              <a:ext uri="{FF2B5EF4-FFF2-40B4-BE49-F238E27FC236}">
                <a16:creationId xmlns:a16="http://schemas.microsoft.com/office/drawing/2014/main" id="{38E97F1A-F786-44DF-8601-BD74D76481D8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1371600"/>
            <a:ext cx="3276600" cy="1143000"/>
            <a:chOff x="2400" y="864"/>
            <a:chExt cx="2064" cy="720"/>
          </a:xfrm>
        </p:grpSpPr>
        <p:sp>
          <p:nvSpPr>
            <p:cNvPr id="6174" name="AutoShape 26">
              <a:extLst>
                <a:ext uri="{FF2B5EF4-FFF2-40B4-BE49-F238E27FC236}">
                  <a16:creationId xmlns:a16="http://schemas.microsoft.com/office/drawing/2014/main" id="{F0251E71-0422-4A01-896B-D0F2A9AC321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400" y="1104"/>
              <a:ext cx="2064" cy="480"/>
            </a:xfrm>
            <a:custGeom>
              <a:avLst/>
              <a:gdLst>
                <a:gd name="T0" fmla="*/ 140 w 21600"/>
                <a:gd name="T1" fmla="*/ 0 h 21600"/>
                <a:gd name="T2" fmla="*/ 34 w 21600"/>
                <a:gd name="T3" fmla="*/ 0 h 21600"/>
                <a:gd name="T4" fmla="*/ 138 w 21600"/>
                <a:gd name="T5" fmla="*/ 0 h 21600"/>
                <a:gd name="T6" fmla="*/ 307 w 21600"/>
                <a:gd name="T7" fmla="*/ 0 h 21600"/>
                <a:gd name="T8" fmla="*/ 239 w 21600"/>
                <a:gd name="T9" fmla="*/ 0 h 21600"/>
                <a:gd name="T10" fmla="*/ 171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0 w 21600"/>
                <a:gd name="T19" fmla="*/ 3150 h 21600"/>
                <a:gd name="T20" fmla="*/ 18440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909" y="5399"/>
                    <a:pt x="5532" y="7675"/>
                    <a:pt x="5405" y="10563"/>
                  </a:cubicBezTo>
                  <a:lnTo>
                    <a:pt x="10" y="10326"/>
                  </a:lnTo>
                  <a:cubicBezTo>
                    <a:pt x="264" y="4551"/>
                    <a:pt x="5019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66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Text Box 28">
              <a:extLst>
                <a:ext uri="{FF2B5EF4-FFF2-40B4-BE49-F238E27FC236}">
                  <a16:creationId xmlns:a16="http://schemas.microsoft.com/office/drawing/2014/main" id="{76716CEE-667E-4DC1-8A8B-6391FC554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864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>
                  <a:solidFill>
                    <a:srgbClr val="FF5050"/>
                  </a:solidFill>
                  <a:latin typeface="Comic Sans MS" panose="030F0702030302020204" pitchFamily="66" charset="0"/>
                </a:rPr>
                <a:t>X 100</a:t>
              </a:r>
            </a:p>
          </p:txBody>
        </p:sp>
      </p:grpSp>
      <p:grpSp>
        <p:nvGrpSpPr>
          <p:cNvPr id="3" name="Group 33">
            <a:extLst>
              <a:ext uri="{FF2B5EF4-FFF2-40B4-BE49-F238E27FC236}">
                <a16:creationId xmlns:a16="http://schemas.microsoft.com/office/drawing/2014/main" id="{1202ECB0-3908-4C7D-9D1A-74A691D6F6C5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191000"/>
            <a:ext cx="8382000" cy="2049463"/>
            <a:chOff x="336" y="2640"/>
            <a:chExt cx="5280" cy="1291"/>
          </a:xfrm>
        </p:grpSpPr>
        <p:sp>
          <p:nvSpPr>
            <p:cNvPr id="6171" name="Text Box 28">
              <a:extLst>
                <a:ext uri="{FF2B5EF4-FFF2-40B4-BE49-F238E27FC236}">
                  <a16:creationId xmlns:a16="http://schemas.microsoft.com/office/drawing/2014/main" id="{6B05D6F6-EE04-47BF-92D4-4A23969E9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408"/>
              <a:ext cx="52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>
                  <a:solidFill>
                    <a:srgbClr val="FF5050"/>
                  </a:solidFill>
                  <a:cs typeface="Arial" panose="020B0604020202020204" pitchFamily="34" charset="0"/>
                </a:rPr>
                <a:t>We </a:t>
              </a:r>
              <a:r>
                <a:rPr lang="en-GB" altLang="en-US" sz="2400" u="sng">
                  <a:solidFill>
                    <a:srgbClr val="FF5050"/>
                  </a:solidFill>
                  <a:cs typeface="Arial" panose="020B0604020202020204" pitchFamily="34" charset="0"/>
                </a:rPr>
                <a:t>must</a:t>
              </a:r>
              <a:r>
                <a:rPr lang="en-GB" altLang="en-US" sz="2400">
                  <a:solidFill>
                    <a:srgbClr val="FF5050"/>
                  </a:solidFill>
                  <a:cs typeface="Arial" panose="020B0604020202020204" pitchFamily="34" charset="0"/>
                </a:rPr>
                <a:t> put a 0 in the empty columns to hold the place – 6 x 100 = 600</a:t>
              </a:r>
            </a:p>
          </p:txBody>
        </p:sp>
        <p:sp>
          <p:nvSpPr>
            <p:cNvPr id="6172" name="Text Box 31">
              <a:extLst>
                <a:ext uri="{FF2B5EF4-FFF2-40B4-BE49-F238E27FC236}">
                  <a16:creationId xmlns:a16="http://schemas.microsoft.com/office/drawing/2014/main" id="{5A6555BB-C184-4351-98D9-1003CBE9C0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640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6173" name="Text Box 32">
              <a:extLst>
                <a:ext uri="{FF2B5EF4-FFF2-40B4-BE49-F238E27FC236}">
                  <a16:creationId xmlns:a16="http://schemas.microsoft.com/office/drawing/2014/main" id="{356973D7-CD72-4B07-8F63-D7AAEBA74C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40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22" name="Group 30">
            <a:extLst>
              <a:ext uri="{FF2B5EF4-FFF2-40B4-BE49-F238E27FC236}">
                <a16:creationId xmlns:a16="http://schemas.microsoft.com/office/drawing/2014/main" id="{216FB3E1-CFCA-4C50-82A4-5559E3F9C14E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209800"/>
          <a:ext cx="6096000" cy="298926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7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92" name="Text Box 27">
            <a:extLst>
              <a:ext uri="{FF2B5EF4-FFF2-40B4-BE49-F238E27FC236}">
                <a16:creationId xmlns:a16="http://schemas.microsoft.com/office/drawing/2014/main" id="{02B971B7-70F7-49F1-B414-63CD4A2FD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807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>
                <a:cs typeface="Arial" panose="020B0604020202020204" pitchFamily="34" charset="0"/>
              </a:rPr>
              <a:t>Let’s try another number…</a:t>
            </a:r>
          </a:p>
        </p:txBody>
      </p:sp>
      <p:grpSp>
        <p:nvGrpSpPr>
          <p:cNvPr id="7193" name="Group 29">
            <a:extLst>
              <a:ext uri="{FF2B5EF4-FFF2-40B4-BE49-F238E27FC236}">
                <a16:creationId xmlns:a16="http://schemas.microsoft.com/office/drawing/2014/main" id="{6EA42F6B-27C5-422B-8842-BF07F1D7F340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1371600"/>
            <a:ext cx="3276600" cy="1143000"/>
            <a:chOff x="2400" y="864"/>
            <a:chExt cx="2064" cy="720"/>
          </a:xfrm>
        </p:grpSpPr>
        <p:sp>
          <p:nvSpPr>
            <p:cNvPr id="7198" name="AutoShape 26">
              <a:extLst>
                <a:ext uri="{FF2B5EF4-FFF2-40B4-BE49-F238E27FC236}">
                  <a16:creationId xmlns:a16="http://schemas.microsoft.com/office/drawing/2014/main" id="{91329082-79F5-415C-8B7B-2F8ADEBF12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400" y="1104"/>
              <a:ext cx="2064" cy="480"/>
            </a:xfrm>
            <a:custGeom>
              <a:avLst/>
              <a:gdLst>
                <a:gd name="T0" fmla="*/ 140 w 21600"/>
                <a:gd name="T1" fmla="*/ 0 h 21600"/>
                <a:gd name="T2" fmla="*/ 34 w 21600"/>
                <a:gd name="T3" fmla="*/ 0 h 21600"/>
                <a:gd name="T4" fmla="*/ 138 w 21600"/>
                <a:gd name="T5" fmla="*/ 0 h 21600"/>
                <a:gd name="T6" fmla="*/ 307 w 21600"/>
                <a:gd name="T7" fmla="*/ 0 h 21600"/>
                <a:gd name="T8" fmla="*/ 239 w 21600"/>
                <a:gd name="T9" fmla="*/ 0 h 21600"/>
                <a:gd name="T10" fmla="*/ 171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0 w 21600"/>
                <a:gd name="T19" fmla="*/ 3150 h 21600"/>
                <a:gd name="T20" fmla="*/ 18440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909" y="5399"/>
                    <a:pt x="5532" y="7675"/>
                    <a:pt x="5405" y="10563"/>
                  </a:cubicBezTo>
                  <a:lnTo>
                    <a:pt x="10" y="10326"/>
                  </a:lnTo>
                  <a:cubicBezTo>
                    <a:pt x="264" y="4551"/>
                    <a:pt x="5019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66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9" name="Text Box 28">
              <a:extLst>
                <a:ext uri="{FF2B5EF4-FFF2-40B4-BE49-F238E27FC236}">
                  <a16:creationId xmlns:a16="http://schemas.microsoft.com/office/drawing/2014/main" id="{ACECFD4A-CB15-4791-BDDF-A2A358FEE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864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>
                  <a:solidFill>
                    <a:srgbClr val="FF5050"/>
                  </a:solidFill>
                  <a:latin typeface="Comic Sans MS" panose="030F0702030302020204" pitchFamily="66" charset="0"/>
                </a:rPr>
                <a:t>X 100</a:t>
              </a:r>
            </a:p>
          </p:txBody>
        </p:sp>
      </p:grpSp>
      <p:grpSp>
        <p:nvGrpSpPr>
          <p:cNvPr id="3" name="Group 33">
            <a:extLst>
              <a:ext uri="{FF2B5EF4-FFF2-40B4-BE49-F238E27FC236}">
                <a16:creationId xmlns:a16="http://schemas.microsoft.com/office/drawing/2014/main" id="{BBE5B557-EF26-464D-9E26-141151B44EF5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191000"/>
            <a:ext cx="8382000" cy="2049463"/>
            <a:chOff x="336" y="2640"/>
            <a:chExt cx="5280" cy="1291"/>
          </a:xfrm>
        </p:grpSpPr>
        <p:sp>
          <p:nvSpPr>
            <p:cNvPr id="7195" name="Text Box 28">
              <a:extLst>
                <a:ext uri="{FF2B5EF4-FFF2-40B4-BE49-F238E27FC236}">
                  <a16:creationId xmlns:a16="http://schemas.microsoft.com/office/drawing/2014/main" id="{3D913DA4-69E6-4DA8-A293-10D8EA759E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408"/>
              <a:ext cx="52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>
                  <a:solidFill>
                    <a:srgbClr val="FF5050"/>
                  </a:solidFill>
                  <a:latin typeface="Comic Sans MS" panose="030F0702030302020204" pitchFamily="66" charset="0"/>
                </a:rPr>
                <a:t>We </a:t>
              </a:r>
              <a:r>
                <a:rPr lang="en-GB" altLang="en-US" sz="2400" u="sng">
                  <a:solidFill>
                    <a:srgbClr val="FF5050"/>
                  </a:solidFill>
                  <a:latin typeface="Comic Sans MS" panose="030F0702030302020204" pitchFamily="66" charset="0"/>
                </a:rPr>
                <a:t>must</a:t>
              </a:r>
              <a:r>
                <a:rPr lang="en-GB" altLang="en-US" sz="2400">
                  <a:solidFill>
                    <a:srgbClr val="FF5050"/>
                  </a:solidFill>
                  <a:latin typeface="Comic Sans MS" panose="030F0702030302020204" pitchFamily="66" charset="0"/>
                </a:rPr>
                <a:t> put a 0 in the empty columns to hold the place – 9 x 100 = 900</a:t>
              </a:r>
            </a:p>
          </p:txBody>
        </p:sp>
        <p:sp>
          <p:nvSpPr>
            <p:cNvPr id="7196" name="Text Box 31">
              <a:extLst>
                <a:ext uri="{FF2B5EF4-FFF2-40B4-BE49-F238E27FC236}">
                  <a16:creationId xmlns:a16="http://schemas.microsoft.com/office/drawing/2014/main" id="{97DF4544-7C0B-4143-B036-B1A255D50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640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7197" name="Text Box 32">
              <a:extLst>
                <a:ext uri="{FF2B5EF4-FFF2-40B4-BE49-F238E27FC236}">
                  <a16:creationId xmlns:a16="http://schemas.microsoft.com/office/drawing/2014/main" id="{3E516F92-5C68-4D25-9F88-36DCE0C71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40"/>
              <a:ext cx="57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99" name="Group 1051">
            <a:extLst>
              <a:ext uri="{FF2B5EF4-FFF2-40B4-BE49-F238E27FC236}">
                <a16:creationId xmlns:a16="http://schemas.microsoft.com/office/drawing/2014/main" id="{EAE605D4-7A9E-48ED-BB2F-71FC54964F3C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209800"/>
          <a:ext cx="6096000" cy="298926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7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endParaRPr kumimoji="0" lang="en-GB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16" name="AutoShape 26">
            <a:extLst>
              <a:ext uri="{FF2B5EF4-FFF2-40B4-BE49-F238E27FC236}">
                <a16:creationId xmlns:a16="http://schemas.microsoft.com/office/drawing/2014/main" id="{8B03B5B8-ABDD-485C-A004-9FAD240CD1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7400" y="1600200"/>
            <a:ext cx="5334000" cy="762000"/>
          </a:xfrm>
          <a:custGeom>
            <a:avLst/>
            <a:gdLst>
              <a:gd name="T0" fmla="*/ 2147483646 w 21600"/>
              <a:gd name="T1" fmla="*/ 10997963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909" y="5399"/>
                  <a:pt x="5532" y="7675"/>
                  <a:pt x="5405" y="10563"/>
                </a:cubicBezTo>
                <a:lnTo>
                  <a:pt x="10" y="10326"/>
                </a:lnTo>
                <a:cubicBezTo>
                  <a:pt x="264" y="4551"/>
                  <a:pt x="5019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Text Box 27">
            <a:extLst>
              <a:ext uri="{FF2B5EF4-FFF2-40B4-BE49-F238E27FC236}">
                <a16:creationId xmlns:a16="http://schemas.microsoft.com/office/drawing/2014/main" id="{451A3652-4E4D-4141-87ED-869CC7E0D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57200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>
                <a:cs typeface="Arial" panose="020B0604020202020204" pitchFamily="34" charset="0"/>
              </a:rPr>
              <a:t>If we multiply any digit by 1000 it will move three columns to the left</a:t>
            </a:r>
          </a:p>
        </p:txBody>
      </p:sp>
      <p:grpSp>
        <p:nvGrpSpPr>
          <p:cNvPr id="2" name="Group 1055">
            <a:extLst>
              <a:ext uri="{FF2B5EF4-FFF2-40B4-BE49-F238E27FC236}">
                <a16:creationId xmlns:a16="http://schemas.microsoft.com/office/drawing/2014/main" id="{CE30C642-13B8-478F-A76B-8E668A886364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191000"/>
            <a:ext cx="8382000" cy="2049463"/>
            <a:chOff x="336" y="2640"/>
            <a:chExt cx="5280" cy="1291"/>
          </a:xfrm>
        </p:grpSpPr>
        <p:sp>
          <p:nvSpPr>
            <p:cNvPr id="8220" name="Text Box 28">
              <a:extLst>
                <a:ext uri="{FF2B5EF4-FFF2-40B4-BE49-F238E27FC236}">
                  <a16:creationId xmlns:a16="http://schemas.microsoft.com/office/drawing/2014/main" id="{9F66ACB9-940C-433D-9133-00E5800F44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408"/>
              <a:ext cx="52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>
                  <a:solidFill>
                    <a:srgbClr val="FF5050"/>
                  </a:solidFill>
                  <a:cs typeface="Arial" panose="020B0604020202020204" pitchFamily="34" charset="0"/>
                </a:rPr>
                <a:t>We </a:t>
              </a:r>
              <a:r>
                <a:rPr lang="en-GB" altLang="en-US" sz="2400" u="sng">
                  <a:solidFill>
                    <a:srgbClr val="FF5050"/>
                  </a:solidFill>
                  <a:cs typeface="Arial" panose="020B0604020202020204" pitchFamily="34" charset="0"/>
                </a:rPr>
                <a:t>must</a:t>
              </a:r>
              <a:r>
                <a:rPr lang="en-GB" altLang="en-US" sz="2400">
                  <a:solidFill>
                    <a:srgbClr val="FF5050"/>
                  </a:solidFill>
                  <a:cs typeface="Arial" panose="020B0604020202020204" pitchFamily="34" charset="0"/>
                </a:rPr>
                <a:t> put a 0 in the empty columns to hold the place – 6 x 1000 = 6000</a:t>
              </a:r>
            </a:p>
          </p:txBody>
        </p:sp>
        <p:sp>
          <p:nvSpPr>
            <p:cNvPr id="8221" name="Text Box 1052">
              <a:extLst>
                <a:ext uri="{FF2B5EF4-FFF2-40B4-BE49-F238E27FC236}">
                  <a16:creationId xmlns:a16="http://schemas.microsoft.com/office/drawing/2014/main" id="{CF22CDE5-57AD-4C5D-89A5-78BEF0A40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2640"/>
              <a:ext cx="480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8222" name="Text Box 1053">
              <a:extLst>
                <a:ext uri="{FF2B5EF4-FFF2-40B4-BE49-F238E27FC236}">
                  <a16:creationId xmlns:a16="http://schemas.microsoft.com/office/drawing/2014/main" id="{8B001B70-C0B3-4F8C-95A0-F67D5092E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640"/>
              <a:ext cx="480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8223" name="Text Box 1054">
              <a:extLst>
                <a:ext uri="{FF2B5EF4-FFF2-40B4-BE49-F238E27FC236}">
                  <a16:creationId xmlns:a16="http://schemas.microsoft.com/office/drawing/2014/main" id="{A49AB0F3-16D6-4729-9537-4E4116868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640"/>
              <a:ext cx="480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6000">
                  <a:solidFill>
                    <a:srgbClr val="FF5050"/>
                  </a:solidFill>
                  <a:latin typeface="Comic Sans MS" panose="030F0702030302020204" pitchFamily="66" charset="0"/>
                </a:rPr>
                <a:t>0</a:t>
              </a:r>
            </a:p>
          </p:txBody>
        </p:sp>
      </p:grpSp>
      <p:sp>
        <p:nvSpPr>
          <p:cNvPr id="8219" name="Text Box 1056">
            <a:extLst>
              <a:ext uri="{FF2B5EF4-FFF2-40B4-BE49-F238E27FC236}">
                <a16:creationId xmlns:a16="http://schemas.microsoft.com/office/drawing/2014/main" id="{4549276F-30E5-450D-A392-49F17907C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7526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solidFill>
                  <a:srgbClr val="FF5050"/>
                </a:solidFill>
                <a:latin typeface="Comic Sans MS" panose="030F0702030302020204" pitchFamily="66" charset="0"/>
              </a:rPr>
              <a:t>x1000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C5BEC-5F99-446B-B5B3-3E42A2072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294" y="2388110"/>
            <a:ext cx="8229600" cy="625416"/>
          </a:xfrm>
        </p:spPr>
        <p:txBody>
          <a:bodyPr/>
          <a:lstStyle/>
          <a:p>
            <a:pPr algn="l"/>
            <a:r>
              <a:rPr lang="en-GB" sz="3600" dirty="0">
                <a:cs typeface="Arial"/>
              </a:rPr>
              <a:t>Now it's your turn</a:t>
            </a:r>
            <a:br>
              <a:rPr lang="en-GB" sz="3600" dirty="0">
                <a:cs typeface="Arial"/>
              </a:rPr>
            </a:br>
            <a:r>
              <a:rPr lang="en-GB" sz="3600" dirty="0">
                <a:cs typeface="Arial"/>
              </a:rPr>
              <a:t/>
            </a:r>
            <a:br>
              <a:rPr lang="en-GB" sz="3600" dirty="0">
                <a:cs typeface="Arial"/>
              </a:rPr>
            </a:br>
            <a:r>
              <a:rPr lang="en-GB" sz="3600" dirty="0">
                <a:cs typeface="Arial"/>
              </a:rPr>
              <a:t>Today you are going to solve word problems which involve multiplying by 10, 100 or 1000.</a:t>
            </a:r>
            <a:br>
              <a:rPr lang="en-GB" sz="3600" dirty="0">
                <a:cs typeface="Arial"/>
              </a:rPr>
            </a:br>
            <a:r>
              <a:rPr lang="en-GB" sz="3600" dirty="0">
                <a:cs typeface="Arial"/>
              </a:rPr>
              <a:t/>
            </a:r>
            <a:br>
              <a:rPr lang="en-GB" sz="3600" dirty="0">
                <a:cs typeface="Arial"/>
              </a:rPr>
            </a:br>
            <a:r>
              <a:rPr lang="en-GB" sz="3600" dirty="0">
                <a:cs typeface="Arial"/>
              </a:rPr>
              <a:t>Remember to read the questions carefully before working them out.</a:t>
            </a:r>
          </a:p>
        </p:txBody>
      </p:sp>
    </p:spTree>
    <p:extLst>
      <p:ext uri="{BB962C8B-B14F-4D97-AF65-F5344CB8AC3E}">
        <p14:creationId xmlns:p14="http://schemas.microsoft.com/office/powerpoint/2010/main" val="39567573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279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it's your turn  Today you are going to solve word problems which involve multiplying by 10, 100 or 1000.  Remember to read the questions carefully before working them out.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MJC</dc:creator>
  <cp:lastModifiedBy>Conroy, Bekki</cp:lastModifiedBy>
  <cp:revision>50</cp:revision>
  <dcterms:created xsi:type="dcterms:W3CDTF">2006-01-07T13:46:15Z</dcterms:created>
  <dcterms:modified xsi:type="dcterms:W3CDTF">2021-02-22T13:49:55Z</dcterms:modified>
</cp:coreProperties>
</file>