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90" r:id="rId9"/>
    <p:sldId id="291" r:id="rId10"/>
    <p:sldId id="263" r:id="rId11"/>
    <p:sldId id="266" r:id="rId12"/>
    <p:sldId id="273" r:id="rId13"/>
    <p:sldId id="267" r:id="rId14"/>
    <p:sldId id="26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422198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301176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21956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413252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9E0F31-9E44-4AF0-AEC8-4C8C91F4766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280373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9E0F31-9E44-4AF0-AEC8-4C8C91F4766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78480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9E0F31-9E44-4AF0-AEC8-4C8C91F47660}"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413804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9E0F31-9E44-4AF0-AEC8-4C8C91F47660}"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2031183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E0F31-9E44-4AF0-AEC8-4C8C91F47660}"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108500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E0F31-9E44-4AF0-AEC8-4C8C91F4766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13033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9E0F31-9E44-4AF0-AEC8-4C8C91F4766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B73E0-DC18-439B-B042-4D852DAACBBC}" type="slidenum">
              <a:rPr lang="en-GB" smtClean="0"/>
              <a:t>‹#›</a:t>
            </a:fld>
            <a:endParaRPr lang="en-GB"/>
          </a:p>
        </p:txBody>
      </p:sp>
    </p:spTree>
    <p:extLst>
      <p:ext uri="{BB962C8B-B14F-4D97-AF65-F5344CB8AC3E}">
        <p14:creationId xmlns:p14="http://schemas.microsoft.com/office/powerpoint/2010/main" val="58847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E0F31-9E44-4AF0-AEC8-4C8C91F47660}" type="datetimeFigureOut">
              <a:rPr lang="en-GB" smtClean="0"/>
              <a:t>25/01/2021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B73E0-DC18-439B-B042-4D852DAACBBC}" type="slidenum">
              <a:rPr lang="en-GB" smtClean="0"/>
              <a:t>‹#›</a:t>
            </a:fld>
            <a:endParaRPr lang="en-GB"/>
          </a:p>
        </p:txBody>
      </p:sp>
    </p:spTree>
    <p:extLst>
      <p:ext uri="{BB962C8B-B14F-4D97-AF65-F5344CB8AC3E}">
        <p14:creationId xmlns:p14="http://schemas.microsoft.com/office/powerpoint/2010/main" val="31650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5</a:t>
            </a:r>
          </a:p>
        </p:txBody>
      </p:sp>
      <p:sp>
        <p:nvSpPr>
          <p:cNvPr id="3" name="Subtitle 2"/>
          <p:cNvSpPr>
            <a:spLocks noGrp="1"/>
          </p:cNvSpPr>
          <p:nvPr>
            <p:ph type="subTitle" idx="1"/>
          </p:nvPr>
        </p:nvSpPr>
        <p:spPr/>
        <p:txBody>
          <a:bodyPr>
            <a:normAutofit/>
          </a:bodyPr>
          <a:lstStyle/>
          <a:p>
            <a:r>
              <a:rPr lang="en-GB" sz="5400" dirty="0"/>
              <a:t>Science</a:t>
            </a:r>
          </a:p>
        </p:txBody>
      </p:sp>
      <p:pic>
        <p:nvPicPr>
          <p:cNvPr id="4" name="Audio 3">
            <a:hlinkClick r:id="" action="ppaction://media"/>
            <a:extLst>
              <a:ext uri="{FF2B5EF4-FFF2-40B4-BE49-F238E27FC236}">
                <a16:creationId xmlns:a16="http://schemas.microsoft.com/office/drawing/2014/main" id="{48ADF417-C7D9-4007-BCF8-9F4B0A0CF5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84971393"/>
      </p:ext>
    </p:extLst>
  </p:cSld>
  <p:clrMapOvr>
    <a:masterClrMapping/>
  </p:clrMapOvr>
  <mc:AlternateContent xmlns:mc="http://schemas.openxmlformats.org/markup-compatibility/2006" xmlns:p14="http://schemas.microsoft.com/office/powerpoint/2010/main">
    <mc:Choice Requires="p14">
      <p:transition spd="slow" p14:dur="2000" advTm="4804"/>
    </mc:Choice>
    <mc:Fallback xmlns="">
      <p:transition spd="slow" advTm="4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4400" dirty="0">
                <a:latin typeface="Arial" panose="020B0604020202020204" pitchFamily="34" charset="0"/>
                <a:cs typeface="Arial" panose="020B0604020202020204" pitchFamily="34" charset="0"/>
              </a:rPr>
              <a:t>What is an amphibian?</a:t>
            </a:r>
          </a:p>
        </p:txBody>
      </p:sp>
      <p:pic>
        <p:nvPicPr>
          <p:cNvPr id="4" name="Audio 3">
            <a:hlinkClick r:id="" action="ppaction://media"/>
            <a:extLst>
              <a:ext uri="{FF2B5EF4-FFF2-40B4-BE49-F238E27FC236}">
                <a16:creationId xmlns:a16="http://schemas.microsoft.com/office/drawing/2014/main" id="{E0591477-0581-4273-B87A-EDE0376025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65879365"/>
      </p:ext>
    </p:extLst>
  </p:cSld>
  <p:clrMapOvr>
    <a:masterClrMapping/>
  </p:clrMapOvr>
  <mc:AlternateContent xmlns:mc="http://schemas.openxmlformats.org/markup-compatibility/2006" xmlns:p14="http://schemas.microsoft.com/office/powerpoint/2010/main">
    <mc:Choice Requires="p14">
      <p:transition spd="slow" p14:dur="2000" advTm="5791"/>
    </mc:Choice>
    <mc:Fallback xmlns="">
      <p:transition spd="slow" advTm="5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3200" dirty="0">
                <a:latin typeface="Arial" panose="020B0604020202020204" pitchFamily="34" charset="0"/>
                <a:cs typeface="Arial" panose="020B0604020202020204" pitchFamily="34" charset="0"/>
              </a:rPr>
              <a:t>Amphibians are </a:t>
            </a:r>
            <a:r>
              <a:rPr lang="en-GB" sz="3200" b="1" dirty="0">
                <a:latin typeface="Arial" panose="020B0604020202020204" pitchFamily="34" charset="0"/>
                <a:cs typeface="Arial" panose="020B0604020202020204" pitchFamily="34" charset="0"/>
              </a:rPr>
              <a:t>vertebrate</a:t>
            </a:r>
            <a:r>
              <a:rPr lang="en-GB" sz="3200" dirty="0">
                <a:latin typeface="Arial" panose="020B0604020202020204" pitchFamily="34" charset="0"/>
                <a:cs typeface="Arial" panose="020B0604020202020204" pitchFamily="34" charset="0"/>
              </a:rPr>
              <a:t> animals (have a backbone) </a:t>
            </a:r>
          </a:p>
          <a:p>
            <a:r>
              <a:rPr lang="en-GB" sz="3200" dirty="0">
                <a:latin typeface="Arial" panose="020B0604020202020204" pitchFamily="34" charset="0"/>
                <a:cs typeface="Arial" panose="020B0604020202020204" pitchFamily="34" charset="0"/>
              </a:rPr>
              <a:t>They are </a:t>
            </a:r>
            <a:r>
              <a:rPr lang="en-GB" sz="3200" b="1" dirty="0">
                <a:latin typeface="Arial" panose="020B0604020202020204" pitchFamily="34" charset="0"/>
                <a:cs typeface="Arial" panose="020B0604020202020204" pitchFamily="34" charset="0"/>
              </a:rPr>
              <a:t>cold-blooded</a:t>
            </a:r>
            <a:r>
              <a:rPr lang="en-GB" sz="3200" dirty="0">
                <a:latin typeface="Arial" panose="020B0604020202020204" pitchFamily="34" charset="0"/>
                <a:cs typeface="Arial" panose="020B0604020202020204" pitchFamily="34" charset="0"/>
              </a:rPr>
              <a:t>, which means their body temperature is regulated by their surrounding temperature. </a:t>
            </a:r>
          </a:p>
          <a:p>
            <a:r>
              <a:rPr lang="en-GB" sz="3200" dirty="0">
                <a:latin typeface="Arial" panose="020B0604020202020204" pitchFamily="34" charset="0"/>
                <a:cs typeface="Arial" panose="020B0604020202020204" pitchFamily="34" charset="0"/>
              </a:rPr>
              <a:t>Amphibians are also characterised by their </a:t>
            </a:r>
            <a:r>
              <a:rPr lang="en-GB" sz="3200" b="1" dirty="0">
                <a:latin typeface="Arial" panose="020B0604020202020204" pitchFamily="34" charset="0"/>
                <a:cs typeface="Arial" panose="020B0604020202020204" pitchFamily="34" charset="0"/>
              </a:rPr>
              <a:t>smooth, slimy skin</a:t>
            </a:r>
            <a:r>
              <a:rPr lang="en-GB" sz="3200" dirty="0">
                <a:latin typeface="Arial" panose="020B0604020202020204" pitchFamily="34" charset="0"/>
                <a:cs typeface="Arial" panose="020B0604020202020204" pitchFamily="34" charset="0"/>
              </a:rPr>
              <a:t> and their lack of scales, feathers or hair. Their skin is </a:t>
            </a:r>
            <a:r>
              <a:rPr lang="en-GB" sz="3200" b="1" dirty="0">
                <a:latin typeface="Arial" panose="020B0604020202020204" pitchFamily="34" charset="0"/>
                <a:cs typeface="Arial" panose="020B0604020202020204" pitchFamily="34" charset="0"/>
              </a:rPr>
              <a:t>permeable</a:t>
            </a:r>
            <a:r>
              <a:rPr lang="en-GB" sz="3200" dirty="0">
                <a:latin typeface="Arial" panose="020B0604020202020204" pitchFamily="34" charset="0"/>
                <a:cs typeface="Arial" panose="020B0604020202020204" pitchFamily="34" charset="0"/>
              </a:rPr>
              <a:t> (which means air can pass through the skin) and many amphibians therefore breathe through their skin instead of through their lungs.</a:t>
            </a:r>
          </a:p>
        </p:txBody>
      </p:sp>
      <p:pic>
        <p:nvPicPr>
          <p:cNvPr id="4" name="Audio 3">
            <a:hlinkClick r:id="" action="ppaction://media"/>
            <a:extLst>
              <a:ext uri="{FF2B5EF4-FFF2-40B4-BE49-F238E27FC236}">
                <a16:creationId xmlns:a16="http://schemas.microsoft.com/office/drawing/2014/main" id="{CE03F789-65D9-49F7-ACA1-9D09FAE7F6D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34844757"/>
      </p:ext>
    </p:extLst>
  </p:cSld>
  <p:clrMapOvr>
    <a:masterClrMapping/>
  </p:clrMapOvr>
  <mc:AlternateContent xmlns:mc="http://schemas.openxmlformats.org/markup-compatibility/2006" xmlns:p14="http://schemas.microsoft.com/office/powerpoint/2010/main">
    <mc:Choice Requires="p14">
      <p:transition spd="slow" p14:dur="2000" advTm="34979"/>
    </mc:Choice>
    <mc:Fallback xmlns="">
      <p:transition spd="slow" advTm="34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4"/>
          <a:stretch>
            <a:fillRect/>
          </a:stretch>
        </p:blipFill>
        <p:spPr>
          <a:xfrm>
            <a:off x="2040835" y="867231"/>
            <a:ext cx="7792278" cy="6022318"/>
          </a:xfrm>
          <a:prstGeom prst="rect">
            <a:avLst/>
          </a:prstGeom>
        </p:spPr>
      </p:pic>
      <p:pic>
        <p:nvPicPr>
          <p:cNvPr id="3" name="Audio 2">
            <a:hlinkClick r:id="" action="ppaction://media"/>
            <a:extLst>
              <a:ext uri="{FF2B5EF4-FFF2-40B4-BE49-F238E27FC236}">
                <a16:creationId xmlns:a16="http://schemas.microsoft.com/office/drawing/2014/main" id="{DE95EC91-377C-4CA4-8F7B-DB663B65B5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11420770"/>
      </p:ext>
    </p:extLst>
  </p:cSld>
  <p:clrMapOvr>
    <a:masterClrMapping/>
  </p:clrMapOvr>
  <mc:AlternateContent xmlns:mc="http://schemas.openxmlformats.org/markup-compatibility/2006" xmlns:p14="http://schemas.microsoft.com/office/powerpoint/2010/main">
    <mc:Choice Requires="p14">
      <p:transition spd="slow" p14:dur="2000" advTm="9091"/>
    </mc:Choice>
    <mc:Fallback xmlns="">
      <p:transition spd="slow" advTm="90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Where do amphibians live?</a:t>
            </a:r>
          </a:p>
          <a:p>
            <a:endParaRPr lang="en-GB" dirty="0"/>
          </a:p>
        </p:txBody>
      </p:sp>
      <p:pic>
        <p:nvPicPr>
          <p:cNvPr id="4" name="Audio 3">
            <a:hlinkClick r:id="" action="ppaction://media"/>
            <a:extLst>
              <a:ext uri="{FF2B5EF4-FFF2-40B4-BE49-F238E27FC236}">
                <a16:creationId xmlns:a16="http://schemas.microsoft.com/office/drawing/2014/main" id="{FA20C412-D961-48C3-9CC9-0FCD87BA71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47617322"/>
      </p:ext>
    </p:extLst>
  </p:cSld>
  <p:clrMapOvr>
    <a:masterClrMapping/>
  </p:clrMapOvr>
  <mc:AlternateContent xmlns:mc="http://schemas.openxmlformats.org/markup-compatibility/2006" xmlns:p14="http://schemas.microsoft.com/office/powerpoint/2010/main">
    <mc:Choice Requires="p14">
      <p:transition spd="slow" p14:dur="2000" advTm="5350"/>
    </mc:Choice>
    <mc:Fallback xmlns="">
      <p:transition spd="slow" advTm="5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Amphibians have adapted to live in a number of different habitats including streams, forests, meadows, bogs, swamps, ponds, rainforests, and lakes. Most of them like to live in or near water and in damp areas.</a:t>
            </a:r>
          </a:p>
          <a:p>
            <a:endParaRPr lang="en-GB" dirty="0"/>
          </a:p>
          <a:p>
            <a:r>
              <a:rPr lang="en-GB" dirty="0"/>
              <a:t>Here is a frog living in its habitat – a pond or lake. Frogs can not live in salt water. </a:t>
            </a:r>
            <a:br>
              <a:rPr lang="en-GB" dirty="0"/>
            </a:br>
            <a:br>
              <a:rPr lang="en-GB" dirty="0"/>
            </a:br>
            <a:endParaRPr lang="en-GB" dirty="0"/>
          </a:p>
          <a:p>
            <a:endParaRPr lang="en-GB" dirty="0"/>
          </a:p>
        </p:txBody>
      </p:sp>
      <p:pic>
        <p:nvPicPr>
          <p:cNvPr id="4" name="Picture 3">
            <a:extLst>
              <a:ext uri="{FF2B5EF4-FFF2-40B4-BE49-F238E27FC236}">
                <a16:creationId xmlns:a16="http://schemas.microsoft.com/office/drawing/2014/main" id="{88F4CCC8-7AB5-4569-959A-3D8397C43F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3684" y="4523398"/>
            <a:ext cx="2962316" cy="1969477"/>
          </a:xfrm>
          <a:prstGeom prst="rect">
            <a:avLst/>
          </a:prstGeom>
        </p:spPr>
      </p:pic>
      <p:pic>
        <p:nvPicPr>
          <p:cNvPr id="5" name="Picture 4">
            <a:extLst>
              <a:ext uri="{FF2B5EF4-FFF2-40B4-BE49-F238E27FC236}">
                <a16:creationId xmlns:a16="http://schemas.microsoft.com/office/drawing/2014/main" id="{3BA2F4F2-3A1A-4B86-AA82-BBF6BCCBB6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5358" y="4396789"/>
            <a:ext cx="3145358" cy="2096086"/>
          </a:xfrm>
          <a:prstGeom prst="rect">
            <a:avLst/>
          </a:prstGeom>
        </p:spPr>
      </p:pic>
      <p:pic>
        <p:nvPicPr>
          <p:cNvPr id="6" name="Audio 5">
            <a:hlinkClick r:id="" action="ppaction://media"/>
            <a:extLst>
              <a:ext uri="{FF2B5EF4-FFF2-40B4-BE49-F238E27FC236}">
                <a16:creationId xmlns:a16="http://schemas.microsoft.com/office/drawing/2014/main" id="{2514EA34-BA3D-4733-98AA-9248AB9568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73287878"/>
      </p:ext>
    </p:extLst>
  </p:cSld>
  <p:clrMapOvr>
    <a:masterClrMapping/>
  </p:clrMapOvr>
  <mc:AlternateContent xmlns:mc="http://schemas.openxmlformats.org/markup-compatibility/2006" xmlns:p14="http://schemas.microsoft.com/office/powerpoint/2010/main">
    <mc:Choice Requires="p14">
      <p:transition spd="slow" p14:dur="2000" advTm="30752"/>
    </mc:Choice>
    <mc:Fallback xmlns="">
      <p:transition spd="slow" advTm="30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Fun Facts about Amphibians </a:t>
            </a:r>
          </a:p>
        </p:txBody>
      </p:sp>
      <p:sp>
        <p:nvSpPr>
          <p:cNvPr id="3" name="Content Placeholder 2"/>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Most amphibians have thin, moist skin that helps them to breathe.</a:t>
            </a:r>
          </a:p>
          <a:p>
            <a:r>
              <a:rPr lang="en-GB" dirty="0">
                <a:latin typeface="Arial" panose="020B0604020202020204" pitchFamily="34" charset="0"/>
                <a:cs typeface="Arial" panose="020B0604020202020204" pitchFamily="34" charset="0"/>
              </a:rPr>
              <a:t> Amphibians are considered vertebrates as they have a backbone.</a:t>
            </a:r>
          </a:p>
          <a:p>
            <a:r>
              <a:rPr lang="en-GB" dirty="0">
                <a:latin typeface="Arial" panose="020B0604020202020204" pitchFamily="34" charset="0"/>
                <a:cs typeface="Arial" panose="020B0604020202020204" pitchFamily="34" charset="0"/>
              </a:rPr>
              <a:t> Frogs swallow their food whole. The size of what they can eat is determined by the size of their mouths and their stomach.</a:t>
            </a:r>
          </a:p>
          <a:p>
            <a:r>
              <a:rPr lang="en-GB" dirty="0">
                <a:latin typeface="Arial" panose="020B0604020202020204" pitchFamily="34" charset="0"/>
                <a:cs typeface="Arial" panose="020B0604020202020204" pitchFamily="34" charset="0"/>
              </a:rPr>
              <a:t> Frogs cannot live in salt water. </a:t>
            </a:r>
          </a:p>
          <a:p>
            <a:endParaRPr lang="en-GB" dirty="0"/>
          </a:p>
        </p:txBody>
      </p:sp>
      <p:pic>
        <p:nvPicPr>
          <p:cNvPr id="4" name="Audio 3">
            <a:hlinkClick r:id="" action="ppaction://media"/>
            <a:extLst>
              <a:ext uri="{FF2B5EF4-FFF2-40B4-BE49-F238E27FC236}">
                <a16:creationId xmlns:a16="http://schemas.microsoft.com/office/drawing/2014/main" id="{4471218B-4A8C-493D-BF52-06652D7292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48803392"/>
      </p:ext>
    </p:extLst>
  </p:cSld>
  <p:clrMapOvr>
    <a:masterClrMapping/>
  </p:clrMapOvr>
  <mc:AlternateContent xmlns:mc="http://schemas.openxmlformats.org/markup-compatibility/2006" xmlns:p14="http://schemas.microsoft.com/office/powerpoint/2010/main">
    <mc:Choice Requires="p14">
      <p:transition spd="slow" p14:dur="2000" advTm="31142"/>
    </mc:Choice>
    <mc:Fallback xmlns="">
      <p:transition spd="slow" advTm="31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4000" u="sng" dirty="0"/>
              <a:t>Learning Ob</a:t>
            </a:r>
            <a:r>
              <a:rPr lang="en-GB" sz="4000" u="sng" dirty="0">
                <a:latin typeface="Arial" panose="020B0604020202020204" pitchFamily="34" charset="0"/>
                <a:cs typeface="Arial" panose="020B0604020202020204" pitchFamily="34" charset="0"/>
              </a:rPr>
              <a:t>jective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recognise the features of a mammal and an amphibian</a:t>
            </a:r>
          </a:p>
        </p:txBody>
      </p:sp>
      <p:pic>
        <p:nvPicPr>
          <p:cNvPr id="4" name="Audio 3">
            <a:hlinkClick r:id="" action="ppaction://media"/>
            <a:extLst>
              <a:ext uri="{FF2B5EF4-FFF2-40B4-BE49-F238E27FC236}">
                <a16:creationId xmlns:a16="http://schemas.microsoft.com/office/drawing/2014/main" id="{6CC83853-74D7-4E36-9E1C-18DF91BB37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12623829"/>
      </p:ext>
    </p:extLst>
  </p:cSld>
  <p:clrMapOvr>
    <a:masterClrMapping/>
  </p:clrMapOvr>
  <mc:AlternateContent xmlns:mc="http://schemas.openxmlformats.org/markup-compatibility/2006" xmlns:p14="http://schemas.microsoft.com/office/powerpoint/2010/main">
    <mc:Choice Requires="p14">
      <p:transition spd="slow" p14:dur="2000" advTm="8949"/>
    </mc:Choice>
    <mc:Fallback xmlns="">
      <p:transition spd="slow" advTm="8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5400" dirty="0">
                <a:latin typeface="Arial" panose="020B0604020202020204" pitchFamily="34" charset="0"/>
                <a:cs typeface="Arial" panose="020B0604020202020204" pitchFamily="34" charset="0"/>
              </a:rPr>
              <a:t>What is a mammal?</a:t>
            </a:r>
          </a:p>
        </p:txBody>
      </p:sp>
      <p:pic>
        <p:nvPicPr>
          <p:cNvPr id="4" name="Audio 3">
            <a:hlinkClick r:id="" action="ppaction://media"/>
            <a:extLst>
              <a:ext uri="{FF2B5EF4-FFF2-40B4-BE49-F238E27FC236}">
                <a16:creationId xmlns:a16="http://schemas.microsoft.com/office/drawing/2014/main" id="{F14DB2AA-4A26-4489-A105-107F05F2209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95811123"/>
      </p:ext>
    </p:extLst>
  </p:cSld>
  <p:clrMapOvr>
    <a:masterClrMapping/>
  </p:clrMapOvr>
  <mc:AlternateContent xmlns:mc="http://schemas.openxmlformats.org/markup-compatibility/2006" xmlns:p14="http://schemas.microsoft.com/office/powerpoint/2010/main">
    <mc:Choice Requires="p14">
      <p:transition spd="slow" p14:dur="2000" advTm="4677"/>
    </mc:Choice>
    <mc:Fallback xmlns="">
      <p:transition spd="slow" advTm="46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A mammal is an animal that </a:t>
            </a:r>
            <a:r>
              <a:rPr lang="en-GB" b="1" u="sng" dirty="0">
                <a:latin typeface="Arial" panose="020B0604020202020204" pitchFamily="34" charset="0"/>
                <a:cs typeface="Arial" panose="020B0604020202020204" pitchFamily="34" charset="0"/>
              </a:rPr>
              <a:t>breathes air, has a backbone, and grows hair at some point during its life. In addition, all female mammals have glands that can produce milk.</a:t>
            </a:r>
            <a:r>
              <a:rPr lang="en-GB" dirty="0">
                <a:latin typeface="Arial" panose="020B0604020202020204" pitchFamily="34" charset="0"/>
                <a:cs typeface="Arial" panose="020B0604020202020204" pitchFamily="34" charset="0"/>
              </a:rPr>
              <a:t> Mammals are among the most intelligent of all living creatures. The female mammal gives birth to live offspring ( babies ).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Mammals include a wide variety of animals, from cats to humans to whales. There are more than 5,000 species, or kinds, of living mammal. More than half of all mammals are rodents, a group that includes mice and squirrels.</a:t>
            </a:r>
          </a:p>
        </p:txBody>
      </p:sp>
      <p:pic>
        <p:nvPicPr>
          <p:cNvPr id="4" name="Audio 3">
            <a:hlinkClick r:id="" action="ppaction://media"/>
            <a:extLst>
              <a:ext uri="{FF2B5EF4-FFF2-40B4-BE49-F238E27FC236}">
                <a16:creationId xmlns:a16="http://schemas.microsoft.com/office/drawing/2014/main" id="{B7EE3C55-8106-470F-9ADF-B562C1A146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55955603"/>
      </p:ext>
    </p:extLst>
  </p:cSld>
  <p:clrMapOvr>
    <a:masterClrMapping/>
  </p:clrMapOvr>
  <mc:AlternateContent xmlns:mc="http://schemas.openxmlformats.org/markup-compatibility/2006" xmlns:p14="http://schemas.microsoft.com/office/powerpoint/2010/main">
    <mc:Choice Requires="p14">
      <p:transition spd="slow" p14:dur="2000" advTm="43663"/>
    </mc:Choice>
    <mc:Fallback xmlns="">
      <p:transition spd="slow" advTm="43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of the following creatures are mammals? </a:t>
            </a:r>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707790" y="1825625"/>
            <a:ext cx="3565430" cy="231530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5771" y="1631232"/>
            <a:ext cx="3137117" cy="2509693"/>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75439" y="1325614"/>
            <a:ext cx="1877461" cy="2815311"/>
          </a:xfrm>
          <a:prstGeom prst="rect">
            <a:avLst/>
          </a:prstGeom>
        </p:spPr>
      </p:pic>
      <p:pic>
        <p:nvPicPr>
          <p:cNvPr id="3" name="Picture 2">
            <a:extLst>
              <a:ext uri="{FF2B5EF4-FFF2-40B4-BE49-F238E27FC236}">
                <a16:creationId xmlns:a16="http://schemas.microsoft.com/office/drawing/2014/main" id="{A50EB35B-AEB1-456B-AB37-918ADF1A3D3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0366" y="4455008"/>
            <a:ext cx="2880277" cy="2157169"/>
          </a:xfrm>
          <a:prstGeom prst="rect">
            <a:avLst/>
          </a:prstGeom>
        </p:spPr>
      </p:pic>
      <p:pic>
        <p:nvPicPr>
          <p:cNvPr id="7" name="Picture 6">
            <a:extLst>
              <a:ext uri="{FF2B5EF4-FFF2-40B4-BE49-F238E27FC236}">
                <a16:creationId xmlns:a16="http://schemas.microsoft.com/office/drawing/2014/main" id="{C5201F6B-A28D-4E8B-B081-94376A7E79A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04647" y="4274507"/>
            <a:ext cx="2856712" cy="2337670"/>
          </a:xfrm>
          <a:prstGeom prst="rect">
            <a:avLst/>
          </a:prstGeom>
        </p:spPr>
      </p:pic>
      <p:pic>
        <p:nvPicPr>
          <p:cNvPr id="8" name="Audio 7">
            <a:hlinkClick r:id="" action="ppaction://media"/>
            <a:extLst>
              <a:ext uri="{FF2B5EF4-FFF2-40B4-BE49-F238E27FC236}">
                <a16:creationId xmlns:a16="http://schemas.microsoft.com/office/drawing/2014/main" id="{EF7A785C-ABC7-4743-A77B-73B33F46B2B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80761797"/>
      </p:ext>
    </p:extLst>
  </p:cSld>
  <p:clrMapOvr>
    <a:masterClrMapping/>
  </p:clrMapOvr>
  <mc:AlternateContent xmlns:mc="http://schemas.openxmlformats.org/markup-compatibility/2006" xmlns:p14="http://schemas.microsoft.com/office/powerpoint/2010/main">
    <mc:Choice Requires="p14">
      <p:transition spd="slow" p14:dur="2000" advTm="47401"/>
    </mc:Choice>
    <mc:Fallback xmlns="">
      <p:transition spd="slow" advTm="47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400" dirty="0">
                <a:latin typeface="Arial" panose="020B0604020202020204" pitchFamily="34" charset="0"/>
                <a:cs typeface="Arial" panose="020B0604020202020204" pitchFamily="34" charset="0"/>
              </a:rPr>
              <a:t>Where do mammals live?</a:t>
            </a:r>
          </a:p>
        </p:txBody>
      </p:sp>
      <p:pic>
        <p:nvPicPr>
          <p:cNvPr id="4" name="Audio 3">
            <a:hlinkClick r:id="" action="ppaction://media"/>
            <a:extLst>
              <a:ext uri="{FF2B5EF4-FFF2-40B4-BE49-F238E27FC236}">
                <a16:creationId xmlns:a16="http://schemas.microsoft.com/office/drawing/2014/main" id="{5CE96AE8-5308-4093-83A4-4329E94E42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93665431"/>
      </p:ext>
    </p:extLst>
  </p:cSld>
  <p:clrMapOvr>
    <a:masterClrMapping/>
  </p:clrMapOvr>
  <mc:AlternateContent xmlns:mc="http://schemas.openxmlformats.org/markup-compatibility/2006" xmlns:p14="http://schemas.microsoft.com/office/powerpoint/2010/main">
    <mc:Choice Requires="p14">
      <p:transition spd="slow" p14:dur="2000" advTm="4056"/>
    </mc:Choice>
    <mc:Fallback xmlns="">
      <p:transition spd="slow" advTm="4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4000" dirty="0">
                <a:latin typeface="Arial" panose="020B0604020202020204" pitchFamily="34" charset="0"/>
                <a:cs typeface="Arial" panose="020B0604020202020204" pitchFamily="34" charset="0"/>
              </a:rPr>
              <a:t>Mammals are found in every major habitat around the world. Mammals live on land, on the ground, in trees, or even underground. Some mammals—including otters, beavers, and seals—live on land and in the water. Whales, dolphins, and manatees are mammals that spend their whole life in water</a:t>
            </a:r>
            <a:r>
              <a:rPr lang="en-GB" dirty="0"/>
              <a:t>.</a:t>
            </a:r>
          </a:p>
        </p:txBody>
      </p:sp>
      <p:pic>
        <p:nvPicPr>
          <p:cNvPr id="4" name="Audio 3">
            <a:hlinkClick r:id="" action="ppaction://media"/>
            <a:extLst>
              <a:ext uri="{FF2B5EF4-FFF2-40B4-BE49-F238E27FC236}">
                <a16:creationId xmlns:a16="http://schemas.microsoft.com/office/drawing/2014/main" id="{39C68772-7BD9-42C3-A0B5-7E2CD250CC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86140256"/>
      </p:ext>
    </p:extLst>
  </p:cSld>
  <p:clrMapOvr>
    <a:masterClrMapping/>
  </p:clrMapOvr>
  <mc:AlternateContent xmlns:mc="http://schemas.openxmlformats.org/markup-compatibility/2006" xmlns:p14="http://schemas.microsoft.com/office/powerpoint/2010/main">
    <mc:Choice Requires="p14">
      <p:transition spd="slow" p14:dur="2000" advTm="23299"/>
    </mc:Choice>
    <mc:Fallback xmlns="">
      <p:transition spd="slow" advTm="23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DD20-EC53-42B8-8366-A741B9F585FA}"/>
              </a:ext>
            </a:extLst>
          </p:cNvPr>
          <p:cNvSpPr>
            <a:spLocks noGrp="1"/>
          </p:cNvSpPr>
          <p:nvPr>
            <p:ph type="title"/>
          </p:nvPr>
        </p:nvSpPr>
        <p:spPr/>
        <p:txBody>
          <a:bodyPr/>
          <a:lstStyle/>
          <a:p>
            <a:r>
              <a:rPr lang="en-GB" dirty="0"/>
              <a:t>Where do you think this mammal lives?</a:t>
            </a:r>
          </a:p>
        </p:txBody>
      </p:sp>
      <p:pic>
        <p:nvPicPr>
          <p:cNvPr id="4" name="Content Placeholder 3">
            <a:extLst>
              <a:ext uri="{FF2B5EF4-FFF2-40B4-BE49-F238E27FC236}">
                <a16:creationId xmlns:a16="http://schemas.microsoft.com/office/drawing/2014/main" id="{0468C4DE-BCAF-414D-A3C8-B09AE93F879A}"/>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834066" y="1825625"/>
            <a:ext cx="6523867" cy="4351338"/>
          </a:xfrm>
          <a:prstGeom prst="rect">
            <a:avLst/>
          </a:prstGeom>
        </p:spPr>
      </p:pic>
      <p:pic>
        <p:nvPicPr>
          <p:cNvPr id="3" name="Audio 2">
            <a:hlinkClick r:id="" action="ppaction://media"/>
            <a:extLst>
              <a:ext uri="{FF2B5EF4-FFF2-40B4-BE49-F238E27FC236}">
                <a16:creationId xmlns:a16="http://schemas.microsoft.com/office/drawing/2014/main" id="{BAC50AEC-DF30-455A-B805-791D6FB111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34581639"/>
      </p:ext>
    </p:extLst>
  </p:cSld>
  <p:clrMapOvr>
    <a:masterClrMapping/>
  </p:clrMapOvr>
  <mc:AlternateContent xmlns:mc="http://schemas.openxmlformats.org/markup-compatibility/2006" xmlns:p14="http://schemas.microsoft.com/office/powerpoint/2010/main">
    <mc:Choice Requires="p14">
      <p:transition spd="slow" p14:dur="2000" advTm="41411"/>
    </mc:Choice>
    <mc:Fallback xmlns="">
      <p:transition spd="slow" advTm="414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7129B-345D-4A2D-B4C7-A7029E025B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250" y="719138"/>
            <a:ext cx="2249365" cy="1361584"/>
          </a:xfrm>
          <a:prstGeom prst="rect">
            <a:avLst/>
          </a:prstGeom>
        </p:spPr>
      </p:pic>
      <p:pic>
        <p:nvPicPr>
          <p:cNvPr id="6" name="Picture 5">
            <a:extLst>
              <a:ext uri="{FF2B5EF4-FFF2-40B4-BE49-F238E27FC236}">
                <a16:creationId xmlns:a16="http://schemas.microsoft.com/office/drawing/2014/main" id="{AC96F575-88D5-40D4-8A08-737449C152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750" y="1800225"/>
            <a:ext cx="1771650" cy="1211809"/>
          </a:xfrm>
          <a:prstGeom prst="rect">
            <a:avLst/>
          </a:prstGeom>
        </p:spPr>
      </p:pic>
      <p:sp>
        <p:nvSpPr>
          <p:cNvPr id="2" name="Title 1">
            <a:extLst>
              <a:ext uri="{FF2B5EF4-FFF2-40B4-BE49-F238E27FC236}">
                <a16:creationId xmlns:a16="http://schemas.microsoft.com/office/drawing/2014/main" id="{DC657209-4C8A-4C3B-A216-88508DEE16A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9AC0FE8-F7E3-46DD-A12A-9F09C44408D0}"/>
              </a:ext>
            </a:extLst>
          </p:cNvPr>
          <p:cNvSpPr>
            <a:spLocks noGrp="1"/>
          </p:cNvSpPr>
          <p:nvPr>
            <p:ph idx="1"/>
          </p:nvPr>
        </p:nvSpPr>
        <p:spPr/>
        <p:txBody>
          <a:bodyPr>
            <a:normAutofit lnSpcReduction="10000"/>
          </a:bodyPr>
          <a:lstStyle/>
          <a:p>
            <a:endParaRPr lang="en-GB" dirty="0"/>
          </a:p>
          <a:p>
            <a:endParaRPr lang="en-GB" dirty="0"/>
          </a:p>
          <a:p>
            <a:endParaRPr lang="en-GB" dirty="0"/>
          </a:p>
          <a:p>
            <a:endParaRPr lang="en-GB" dirty="0"/>
          </a:p>
          <a:p>
            <a:r>
              <a:rPr lang="en-GB" dirty="0"/>
              <a:t>A rabbit burrow is an underground system of tunnels which run in several directions and contain nesting areas, runs and emergency exits. Since rabbits are social animals and often live in small groups it's not uncommon to find a group of rabbit holes or burrows linked together in a small area. This underground tunnel system is called a warren.</a:t>
            </a:r>
          </a:p>
        </p:txBody>
      </p:sp>
      <p:pic>
        <p:nvPicPr>
          <p:cNvPr id="5" name="Audio 4">
            <a:hlinkClick r:id="" action="ppaction://media"/>
            <a:extLst>
              <a:ext uri="{FF2B5EF4-FFF2-40B4-BE49-F238E27FC236}">
                <a16:creationId xmlns:a16="http://schemas.microsoft.com/office/drawing/2014/main" id="{86F0376B-7158-479C-A60B-A129C8F99F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4392837"/>
      </p:ext>
    </p:extLst>
  </p:cSld>
  <p:clrMapOvr>
    <a:masterClrMapping/>
  </p:clrMapOvr>
  <mc:AlternateContent xmlns:mc="http://schemas.openxmlformats.org/markup-compatibility/2006" xmlns:p14="http://schemas.microsoft.com/office/powerpoint/2010/main">
    <mc:Choice Requires="p14">
      <p:transition spd="slow" p14:dur="2000" advTm="42943"/>
    </mc:Choice>
    <mc:Fallback xmlns="">
      <p:transition spd="slow" advTm="42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483</Words>
  <Application>Microsoft Office PowerPoint</Application>
  <PresentationFormat>Widescreen</PresentationFormat>
  <Paragraphs>31</Paragraphs>
  <Slides>15</Slides>
  <Notes>0</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Year 5</vt:lpstr>
      <vt:lpstr>PowerPoint Presentation</vt:lpstr>
      <vt:lpstr>PowerPoint Presentation</vt:lpstr>
      <vt:lpstr>PowerPoint Presentation</vt:lpstr>
      <vt:lpstr>Which of the following creatures are mammals? </vt:lpstr>
      <vt:lpstr>PowerPoint Presentation</vt:lpstr>
      <vt:lpstr>PowerPoint Presentation</vt:lpstr>
      <vt:lpstr>Where do you think this mammal lives?</vt:lpstr>
      <vt:lpstr>PowerPoint Presentation</vt:lpstr>
      <vt:lpstr>PowerPoint Presentation</vt:lpstr>
      <vt:lpstr>PowerPoint Presentation</vt:lpstr>
      <vt:lpstr>PowerPoint Presentation</vt:lpstr>
      <vt:lpstr>PowerPoint Presentation</vt:lpstr>
      <vt:lpstr>PowerPoint Presentation</vt:lpstr>
      <vt:lpstr>Fun Facts about Amphibians </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dc:title>
  <dc:creator>Harrison, Karen</dc:creator>
  <cp:lastModifiedBy>Bethany Browning</cp:lastModifiedBy>
  <cp:revision>12</cp:revision>
  <dcterms:created xsi:type="dcterms:W3CDTF">2021-01-20T14:43:17Z</dcterms:created>
  <dcterms:modified xsi:type="dcterms:W3CDTF">2021-01-25T17:14:58Z</dcterms:modified>
</cp:coreProperties>
</file>