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85" r:id="rId7"/>
    <p:sldId id="286" r:id="rId8"/>
    <p:sldId id="284" r:id="rId9"/>
    <p:sldId id="287" r:id="rId10"/>
    <p:sldId id="257" r:id="rId11"/>
    <p:sldId id="264" r:id="rId12"/>
    <p:sldId id="265" r:id="rId13"/>
    <p:sldId id="266" r:id="rId14"/>
    <p:sldId id="259" r:id="rId15"/>
    <p:sldId id="267" r:id="rId16"/>
    <p:sldId id="260" r:id="rId17"/>
    <p:sldId id="268" r:id="rId18"/>
    <p:sldId id="269" r:id="rId19"/>
    <p:sldId id="270" r:id="rId20"/>
    <p:sldId id="261" r:id="rId21"/>
    <p:sldId id="271" r:id="rId22"/>
    <p:sldId id="262" r:id="rId23"/>
    <p:sldId id="272" r:id="rId24"/>
    <p:sldId id="289" r:id="rId25"/>
    <p:sldId id="290" r:id="rId26"/>
    <p:sldId id="263" r:id="rId27"/>
    <p:sldId id="273" r:id="rId28"/>
    <p:sldId id="278" r:id="rId29"/>
    <p:sldId id="279" r:id="rId30"/>
    <p:sldId id="280" r:id="rId31"/>
    <p:sldId id="288" r:id="rId32"/>
    <p:sldId id="281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A8DF-97DC-4ABE-A13B-B9692F57C24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ABE3-02E3-4F70-A9EB-BF693F4BA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18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A8DF-97DC-4ABE-A13B-B9692F57C24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ABE3-02E3-4F70-A9EB-BF693F4BA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274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A8DF-97DC-4ABE-A13B-B9692F57C24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ABE3-02E3-4F70-A9EB-BF693F4BA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996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A8DF-97DC-4ABE-A13B-B9692F57C24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ABE3-02E3-4F70-A9EB-BF693F4BA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241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A8DF-97DC-4ABE-A13B-B9692F57C24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ABE3-02E3-4F70-A9EB-BF693F4BA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731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A8DF-97DC-4ABE-A13B-B9692F57C24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ABE3-02E3-4F70-A9EB-BF693F4BA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27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A8DF-97DC-4ABE-A13B-B9692F57C24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ABE3-02E3-4F70-A9EB-BF693F4BA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60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A8DF-97DC-4ABE-A13B-B9692F57C24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ABE3-02E3-4F70-A9EB-BF693F4BA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2356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A8DF-97DC-4ABE-A13B-B9692F57C24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ABE3-02E3-4F70-A9EB-BF693F4BA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61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A8DF-97DC-4ABE-A13B-B9692F57C24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ABE3-02E3-4F70-A9EB-BF693F4BA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4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A8DF-97DC-4ABE-A13B-B9692F57C24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ABE3-02E3-4F70-A9EB-BF693F4BA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795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4A8DF-97DC-4ABE-A13B-B9692F57C24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EABE3-02E3-4F70-A9EB-BF693F4BA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294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Year 3 Grammar Quiz!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200744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791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Which Conjunction goes with which sentence?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Even though	because		when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Mrs Fox cannot dig _________ she is very weak.</a:t>
            </a:r>
          </a:p>
          <a:p>
            <a:pPr marL="0" indent="0">
              <a:buNone/>
            </a:pPr>
            <a:r>
              <a:rPr lang="en-GB" b="1" dirty="0" smtClean="0"/>
              <a:t>The Little Foxes were overjoyed _______ they saw the chickens.</a:t>
            </a:r>
          </a:p>
          <a:p>
            <a:pPr marL="0" indent="0">
              <a:buNone/>
            </a:pPr>
            <a:r>
              <a:rPr lang="en-GB" b="1" dirty="0" smtClean="0"/>
              <a:t>Mr Fox is worried __________ his family now has food.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300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Which Conjunction goes with which sentence?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Even though	because		when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Mrs Fox cannot dig </a:t>
            </a:r>
            <a:r>
              <a:rPr lang="en-GB" b="1" u="sng" dirty="0" smtClean="0">
                <a:solidFill>
                  <a:srgbClr val="FF0000"/>
                </a:solidFill>
              </a:rPr>
              <a:t>because</a:t>
            </a:r>
            <a:r>
              <a:rPr lang="en-GB" b="1" dirty="0" smtClean="0"/>
              <a:t> she is very weak.</a:t>
            </a:r>
          </a:p>
          <a:p>
            <a:pPr marL="0" indent="0">
              <a:buNone/>
            </a:pPr>
            <a:r>
              <a:rPr lang="en-GB" b="1" dirty="0" smtClean="0"/>
              <a:t>The Little Foxes were overjoyed </a:t>
            </a:r>
            <a:r>
              <a:rPr lang="en-GB" b="1" u="sng" dirty="0" smtClean="0">
                <a:solidFill>
                  <a:srgbClr val="FF0000"/>
                </a:solidFill>
              </a:rPr>
              <a:t>when</a:t>
            </a:r>
            <a:r>
              <a:rPr lang="en-GB" b="1" dirty="0" smtClean="0"/>
              <a:t> they saw the chickens.</a:t>
            </a:r>
          </a:p>
          <a:p>
            <a:pPr marL="0" indent="0">
              <a:buNone/>
            </a:pPr>
            <a:r>
              <a:rPr lang="en-GB" b="1" dirty="0" smtClean="0"/>
              <a:t>Mr Fox is worried </a:t>
            </a:r>
            <a:r>
              <a:rPr lang="en-GB" b="1" u="sng" dirty="0" smtClean="0">
                <a:solidFill>
                  <a:srgbClr val="FF0000"/>
                </a:solidFill>
              </a:rPr>
              <a:t>even though </a:t>
            </a:r>
            <a:r>
              <a:rPr lang="en-GB" b="1" dirty="0" smtClean="0"/>
              <a:t>his family now has food.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7124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70623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Can you identify the fronted adverbial in this sentence?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As he needs to feed his family, Mr Fox thinks of a plan.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47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70623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Can you identify the fronted adverbial in this sentence?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u="sng" dirty="0" smtClean="0">
                <a:solidFill>
                  <a:srgbClr val="FF0000"/>
                </a:solidFill>
              </a:rPr>
              <a:t>As he needs to feed his family</a:t>
            </a:r>
            <a:r>
              <a:rPr lang="en-GB" b="1" dirty="0" smtClean="0"/>
              <a:t>, Mr Fox thinks of a plan.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096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Can you find the adjectives in this short </a:t>
            </a:r>
            <a:r>
              <a:rPr lang="en-GB" dirty="0" smtClean="0"/>
              <a:t>text?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lnSpc>
                <a:spcPct val="200000"/>
              </a:lnSpc>
              <a:buNone/>
            </a:pPr>
            <a:r>
              <a:rPr lang="en-GB" b="1" dirty="0" smtClean="0"/>
              <a:t>Fantastic Mr Fox was overjoyed. His happy children carried the plump and delicious chickens, back through the dark, gloomy tunnel back to their weak and tired mother.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156499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Can you find the adjectives in this short </a:t>
            </a:r>
            <a:r>
              <a:rPr lang="en-GB" dirty="0" smtClean="0"/>
              <a:t>text?</a:t>
            </a:r>
            <a:endParaRPr lang="en-GB" dirty="0" smtClean="0"/>
          </a:p>
          <a:p>
            <a:endParaRPr lang="en-GB" dirty="0"/>
          </a:p>
          <a:p>
            <a:pPr marL="0" indent="0">
              <a:lnSpc>
                <a:spcPct val="200000"/>
              </a:lnSpc>
              <a:buNone/>
            </a:pPr>
            <a:r>
              <a:rPr lang="en-GB" b="1" u="sng" dirty="0" smtClean="0">
                <a:solidFill>
                  <a:srgbClr val="FF0000"/>
                </a:solidFill>
              </a:rPr>
              <a:t>Fantastic</a:t>
            </a:r>
            <a:r>
              <a:rPr lang="en-GB" b="1" dirty="0" smtClean="0"/>
              <a:t> Mr Fox was overjoyed. His </a:t>
            </a:r>
            <a:r>
              <a:rPr lang="en-GB" b="1" u="sng" dirty="0" smtClean="0">
                <a:solidFill>
                  <a:srgbClr val="FF0000"/>
                </a:solidFill>
              </a:rPr>
              <a:t>happy</a:t>
            </a:r>
            <a:r>
              <a:rPr lang="en-GB" b="1" dirty="0" smtClean="0"/>
              <a:t> children carried the </a:t>
            </a:r>
            <a:r>
              <a:rPr lang="en-GB" b="1" u="sng" dirty="0" smtClean="0">
                <a:solidFill>
                  <a:srgbClr val="FF0000"/>
                </a:solidFill>
              </a:rPr>
              <a:t>plump</a:t>
            </a:r>
            <a:r>
              <a:rPr lang="en-GB" b="1" dirty="0" smtClean="0"/>
              <a:t> and </a:t>
            </a:r>
            <a:r>
              <a:rPr lang="en-GB" b="1" u="sng" dirty="0" smtClean="0">
                <a:solidFill>
                  <a:srgbClr val="FF0000"/>
                </a:solidFill>
              </a:rPr>
              <a:t>delicious</a:t>
            </a:r>
            <a:r>
              <a:rPr lang="en-GB" b="1" dirty="0" smtClean="0"/>
              <a:t> chickens, back through the </a:t>
            </a:r>
            <a:r>
              <a:rPr lang="en-GB" b="1" u="sng" dirty="0" smtClean="0">
                <a:solidFill>
                  <a:srgbClr val="FF0000"/>
                </a:solidFill>
              </a:rPr>
              <a:t>dark, gloomy</a:t>
            </a:r>
            <a:r>
              <a:rPr lang="en-GB" b="1" dirty="0" smtClean="0"/>
              <a:t> tunnel back to their </a:t>
            </a:r>
            <a:r>
              <a:rPr lang="en-GB" b="1" u="sng" dirty="0" smtClean="0">
                <a:solidFill>
                  <a:srgbClr val="FF0000"/>
                </a:solidFill>
              </a:rPr>
              <a:t>weak</a:t>
            </a:r>
            <a:r>
              <a:rPr lang="en-GB" b="1" dirty="0" smtClean="0"/>
              <a:t> and </a:t>
            </a:r>
            <a:r>
              <a:rPr lang="en-GB" b="1" u="sng" dirty="0" smtClean="0">
                <a:solidFill>
                  <a:srgbClr val="FF0000"/>
                </a:solidFill>
              </a:rPr>
              <a:t>tired</a:t>
            </a:r>
            <a:r>
              <a:rPr lang="en-GB" b="1" dirty="0" smtClean="0"/>
              <a:t> mother.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19537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Which of these sentences has the correct </a:t>
            </a:r>
            <a:r>
              <a:rPr lang="en-GB" dirty="0" smtClean="0"/>
              <a:t>commas?</a:t>
            </a:r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r>
              <a:rPr lang="en-GB" b="1" dirty="0" smtClean="0"/>
              <a:t>The long, dark, damp tunnel led down to where the foxes were hiding.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The long dark damp, tunnel led down to where the Foxes were hiding.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The long, dark, damp, tunnel led down to where the Foxes were hiding.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94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Which of these sentences has the correct </a:t>
            </a:r>
            <a:r>
              <a:rPr lang="en-GB" dirty="0" smtClean="0"/>
              <a:t>commas?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The long, dark, damp tunnel led down to where the foxes were hiding.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The long dark damp, tunnel led down to where the Foxes were hiding.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The long, dark, damp, tunnel led down to where the Foxes were hiding.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6891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Find the subordinate clauses in this sentences. Remember without the subordinate clauses the sentences would still make sense.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 smtClean="0"/>
              <a:t>Boggis, Bunce and Bean, who had been digging all day, were tired and annoyed.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The Foxes, stuck in their dark hole, began to starve.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The Foxes were all exhausted, especially Mrs Fox.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0576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26888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Find the subordinate clauses in this sentences.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 smtClean="0"/>
              <a:t>Boggis, Bunce and Bean</a:t>
            </a:r>
            <a:r>
              <a:rPr lang="en-GB" b="1" u="sng" dirty="0" smtClean="0">
                <a:solidFill>
                  <a:srgbClr val="FF0000"/>
                </a:solidFill>
              </a:rPr>
              <a:t>, who had been digging all day, </a:t>
            </a:r>
            <a:r>
              <a:rPr lang="en-GB" b="1" dirty="0" smtClean="0"/>
              <a:t>were tired and annoyed.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The Foxes</a:t>
            </a:r>
            <a:r>
              <a:rPr lang="en-GB" b="1" u="sng" dirty="0" smtClean="0">
                <a:solidFill>
                  <a:srgbClr val="FF0000"/>
                </a:solidFill>
              </a:rPr>
              <a:t>, stuck in their dark hole, </a:t>
            </a:r>
            <a:r>
              <a:rPr lang="en-GB" b="1" dirty="0" smtClean="0"/>
              <a:t>began to starve.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The Foxes were all exhausted</a:t>
            </a:r>
            <a:r>
              <a:rPr lang="en-GB" b="1" u="sng" dirty="0" smtClean="0">
                <a:solidFill>
                  <a:srgbClr val="FF0000"/>
                </a:solidFill>
              </a:rPr>
              <a:t>, especially Mrs Fox</a:t>
            </a:r>
            <a:r>
              <a:rPr lang="en-GB" b="1" dirty="0" smtClean="0"/>
              <a:t>.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227910" y="5512526"/>
            <a:ext cx="9247350" cy="95410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Tip- Notice that the sentences still make sense if the subordinate clauses are taken away!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016746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53057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Find the nouns in these sentences.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The tunnel was long and dark.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The Foxes waited quietly in the hole under the tree.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The noisy tractors climbed the hill had began to dig the crater.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1991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Can you add the commas to these sentences to show subordinate </a:t>
            </a:r>
            <a:r>
              <a:rPr lang="en-GB" dirty="0" smtClean="0"/>
              <a:t>clauses?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Even though they were only little the Small Foxes dug as hard as they could.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They had be waiting for three long days and nights for the foxes to show themselves.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442880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Can you add the commas to these sentences to show subordinate </a:t>
            </a:r>
            <a:r>
              <a:rPr lang="en-GB" dirty="0" smtClean="0"/>
              <a:t>clauses?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Even though they were only little</a:t>
            </a:r>
            <a:r>
              <a:rPr lang="en-GB" sz="4400" b="1" dirty="0" smtClean="0">
                <a:solidFill>
                  <a:srgbClr val="FF0000"/>
                </a:solidFill>
              </a:rPr>
              <a:t>,</a:t>
            </a:r>
            <a:r>
              <a:rPr lang="en-GB" b="1" dirty="0" smtClean="0"/>
              <a:t> the Small Foxes dug as hard as they could.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They had be waiting</a:t>
            </a:r>
            <a:r>
              <a:rPr lang="en-GB" sz="4000" b="1" dirty="0" smtClean="0">
                <a:solidFill>
                  <a:srgbClr val="FF0000"/>
                </a:solidFill>
              </a:rPr>
              <a:t>,</a:t>
            </a:r>
            <a:r>
              <a:rPr lang="en-GB" b="1" dirty="0" smtClean="0"/>
              <a:t> three long days and nights</a:t>
            </a:r>
            <a:r>
              <a:rPr lang="en-GB" sz="4400" b="1" dirty="0" smtClean="0">
                <a:solidFill>
                  <a:srgbClr val="FF0000"/>
                </a:solidFill>
              </a:rPr>
              <a:t>,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smtClean="0"/>
              <a:t>for the foxes to show themselves.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733718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word </a:t>
            </a:r>
            <a:r>
              <a:rPr lang="en-GB" b="1" dirty="0" smtClean="0"/>
              <a:t>murky</a:t>
            </a:r>
            <a:r>
              <a:rPr lang="en-GB" dirty="0" smtClean="0"/>
              <a:t> below, means 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dark    </a:t>
            </a:r>
            <a:r>
              <a:rPr lang="en-GB" b="1" dirty="0" smtClean="0"/>
              <a:t>narrow     bright     warm.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For </a:t>
            </a:r>
            <a:r>
              <a:rPr lang="en-GB" b="1" dirty="0" smtClean="0"/>
              <a:t>how long they did not know, because there were no days and no nights down there in the murky tunnel.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9590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word </a:t>
            </a:r>
            <a:r>
              <a:rPr lang="en-GB" b="1" dirty="0" smtClean="0"/>
              <a:t>murky</a:t>
            </a:r>
            <a:r>
              <a:rPr lang="en-GB" dirty="0" smtClean="0"/>
              <a:t> below, means 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u="sng" dirty="0" smtClean="0">
                <a:solidFill>
                  <a:srgbClr val="FF0000"/>
                </a:solidFill>
              </a:rPr>
              <a:t>dark </a:t>
            </a:r>
            <a:r>
              <a:rPr lang="en-GB" b="1" dirty="0" smtClean="0"/>
              <a:t>   narrow     bright     warm</a:t>
            </a:r>
            <a:r>
              <a:rPr lang="en-GB" b="1" dirty="0" smtClean="0"/>
              <a:t>.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For how long they did not know, because there were no days and no nights down there in the murky tunnel.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3335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Which word does </a:t>
            </a:r>
            <a:r>
              <a:rPr lang="en-GB" b="1" dirty="0" smtClean="0">
                <a:solidFill>
                  <a:srgbClr val="FF0000"/>
                </a:solidFill>
              </a:rPr>
              <a:t>not</a:t>
            </a:r>
            <a:r>
              <a:rPr lang="en-GB" dirty="0" smtClean="0"/>
              <a:t> mean teeming?      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crawling    </a:t>
            </a:r>
            <a:r>
              <a:rPr lang="en-GB" b="1" dirty="0" smtClean="0"/>
              <a:t>crowded     covered      noisy       </a:t>
            </a:r>
          </a:p>
          <a:p>
            <a:pPr marL="0" indent="0">
              <a:buNone/>
            </a:pPr>
            <a:r>
              <a:rPr lang="en-GB" b="1" dirty="0" smtClean="0"/>
              <a:t>They were in a huge shed and the whole place was teeming with chickens.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425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Which word does </a:t>
            </a:r>
            <a:r>
              <a:rPr lang="en-GB" b="1" dirty="0" smtClean="0">
                <a:solidFill>
                  <a:srgbClr val="FF0000"/>
                </a:solidFill>
              </a:rPr>
              <a:t>not</a:t>
            </a:r>
            <a:r>
              <a:rPr lang="en-GB" dirty="0" smtClean="0"/>
              <a:t> mean teeming?      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crawling    </a:t>
            </a:r>
            <a:r>
              <a:rPr lang="en-GB" b="1" dirty="0" smtClean="0"/>
              <a:t>crowded     </a:t>
            </a:r>
            <a:r>
              <a:rPr lang="en-GB" b="1" u="sng" dirty="0" smtClean="0">
                <a:solidFill>
                  <a:srgbClr val="FF0000"/>
                </a:solidFill>
              </a:rPr>
              <a:t>quiet</a:t>
            </a:r>
            <a:r>
              <a:rPr lang="en-GB" b="1" dirty="0" smtClean="0"/>
              <a:t>      noisy       </a:t>
            </a:r>
          </a:p>
          <a:p>
            <a:pPr marL="0" indent="0">
              <a:buNone/>
            </a:pPr>
            <a:r>
              <a:rPr lang="en-GB" b="1" dirty="0" smtClean="0"/>
              <a:t>They were in a huge shed and the whole place was teeming with chickens.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024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Can you find the expanded noun phrases in these </a:t>
            </a:r>
            <a:r>
              <a:rPr lang="en-GB" dirty="0" smtClean="0"/>
              <a:t>sentences?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Remember you need a determiner an adjective and a noun.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The largest of Mr Fox’s children carried the plump chickens back to Mrs Fox.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Climbing the hill, the noisy, clanging tractors began to dig.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297503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Can you find the expanded noun phrases in these </a:t>
            </a:r>
            <a:r>
              <a:rPr lang="en-GB" dirty="0" smtClean="0"/>
              <a:t>sentences?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Remember you need a determiner an adjective and a noun.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The largest of Mr Fox’s children carried </a:t>
            </a:r>
            <a:r>
              <a:rPr lang="en-GB" b="1" u="sng" dirty="0" smtClean="0">
                <a:solidFill>
                  <a:srgbClr val="FF0000"/>
                </a:solidFill>
              </a:rPr>
              <a:t>the plump chickens </a:t>
            </a:r>
            <a:r>
              <a:rPr lang="en-GB" b="1" dirty="0" smtClean="0"/>
              <a:t>back to Mrs Fox.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Climbing the hill, </a:t>
            </a:r>
            <a:r>
              <a:rPr lang="en-GB" b="1" u="sng" dirty="0" smtClean="0">
                <a:solidFill>
                  <a:srgbClr val="FF0000"/>
                </a:solidFill>
              </a:rPr>
              <a:t>the noisy, clanging tractors </a:t>
            </a:r>
            <a:r>
              <a:rPr lang="en-GB" b="1" dirty="0" smtClean="0"/>
              <a:t>began to dig.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11446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2411"/>
            <a:ext cx="10515600" cy="484455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Change this past tense sentence into present tense. Which is the correct new present tense sentence?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Mr Fox was happy that he had saved his family from the diggers.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lnSpc>
                <a:spcPct val="150000"/>
              </a:lnSpc>
              <a:buNone/>
            </a:pPr>
            <a:r>
              <a:rPr lang="en-GB" sz="2400" b="1" dirty="0" smtClean="0"/>
              <a:t>Mr Fox is happy that he has save his family from the diggers.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2400" b="1" dirty="0" smtClean="0"/>
              <a:t>Mr Fox was happy that he has saved his family from the diggers.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2400" b="1" dirty="0" smtClean="0"/>
              <a:t>Mr Fox is happy that he has saved his family from the diggers.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850816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2411"/>
            <a:ext cx="10515600" cy="484455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Change this past tense sentence into present tense. Which is the correct new present tense sentence?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Mr Fox was happy that he had saved his family from the diggers.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lnSpc>
                <a:spcPct val="150000"/>
              </a:lnSpc>
              <a:buNone/>
            </a:pPr>
            <a:r>
              <a:rPr lang="en-GB" sz="2400" b="1" dirty="0" smtClean="0"/>
              <a:t>Mr Fox is happy that he has save his family from the diggers.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2400" b="1" dirty="0" smtClean="0"/>
              <a:t>Mr Fox was happy that he has saved his family from the diggers.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2400" b="1" dirty="0" smtClean="0">
                <a:solidFill>
                  <a:srgbClr val="FF0000"/>
                </a:solidFill>
              </a:rPr>
              <a:t>Mr Fox is happy that he has saved his family from the diggers.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87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53057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Find the nouns in these sentences.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The </a:t>
            </a:r>
            <a:r>
              <a:rPr lang="en-GB" b="1" u="sng" dirty="0" smtClean="0">
                <a:solidFill>
                  <a:srgbClr val="FF0000"/>
                </a:solidFill>
              </a:rPr>
              <a:t>tunnel</a:t>
            </a:r>
            <a:r>
              <a:rPr lang="en-GB" b="1" dirty="0" smtClean="0"/>
              <a:t> was long and dark.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The </a:t>
            </a:r>
            <a:r>
              <a:rPr lang="en-GB" b="1" u="sng" dirty="0" smtClean="0">
                <a:solidFill>
                  <a:srgbClr val="FF0000"/>
                </a:solidFill>
              </a:rPr>
              <a:t>Foxes</a:t>
            </a:r>
            <a:r>
              <a:rPr lang="en-GB" b="1" dirty="0" smtClean="0"/>
              <a:t> waited quietly in the </a:t>
            </a:r>
            <a:r>
              <a:rPr lang="en-GB" b="1" u="sng" dirty="0" smtClean="0">
                <a:solidFill>
                  <a:srgbClr val="FF0000"/>
                </a:solidFill>
              </a:rPr>
              <a:t>hole</a:t>
            </a:r>
            <a:r>
              <a:rPr lang="en-GB" b="1" dirty="0" smtClean="0"/>
              <a:t> under the </a:t>
            </a:r>
            <a:r>
              <a:rPr lang="en-GB" b="1" u="sng" dirty="0" smtClean="0">
                <a:solidFill>
                  <a:srgbClr val="FF0000"/>
                </a:solidFill>
              </a:rPr>
              <a:t>tree</a:t>
            </a:r>
            <a:r>
              <a:rPr lang="en-GB" b="1" dirty="0" smtClean="0"/>
              <a:t>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The noisy </a:t>
            </a:r>
            <a:r>
              <a:rPr lang="en-GB" b="1" u="sng" dirty="0" smtClean="0">
                <a:solidFill>
                  <a:srgbClr val="FF0000"/>
                </a:solidFill>
              </a:rPr>
              <a:t>tractors</a:t>
            </a:r>
            <a:r>
              <a:rPr lang="en-GB" b="1" dirty="0" smtClean="0"/>
              <a:t> climbed the </a:t>
            </a:r>
            <a:r>
              <a:rPr lang="en-GB" b="1" u="sng" dirty="0" smtClean="0">
                <a:solidFill>
                  <a:srgbClr val="FF0000"/>
                </a:solidFill>
              </a:rPr>
              <a:t>hill</a:t>
            </a:r>
            <a:r>
              <a:rPr lang="en-GB" b="1" dirty="0" smtClean="0"/>
              <a:t> and began to dig the </a:t>
            </a:r>
            <a:r>
              <a:rPr lang="en-GB" b="1" u="sng" dirty="0" smtClean="0">
                <a:solidFill>
                  <a:srgbClr val="FF0000"/>
                </a:solidFill>
              </a:rPr>
              <a:t>crater.</a:t>
            </a:r>
            <a:endParaRPr lang="en-GB" u="sng" dirty="0">
              <a:solidFill>
                <a:srgbClr val="FF000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6918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96389"/>
            <a:ext cx="10515600" cy="56805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Can you find the inverted commas in the first sentence, and add inverted commas to the second </a:t>
            </a:r>
            <a:r>
              <a:rPr lang="en-GB" dirty="0" smtClean="0"/>
              <a:t>one?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“It means, unless I am very much mistaken, that we are right underneath somebody’s house,” whispered Mr Fox. “Be very quiet now while I take a peek.”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What is it, darling? said Mrs Fox quickly.</a:t>
            </a:r>
          </a:p>
          <a:p>
            <a:pPr marL="0" indent="0">
              <a:buNone/>
            </a:pPr>
            <a:r>
              <a:rPr lang="en-GB" b="1" dirty="0" smtClean="0"/>
              <a:t>I’ve just had a bit of an idea, Mr Fox said carefully</a:t>
            </a:r>
            <a:r>
              <a:rPr lang="en-GB" dirty="0" smtClean="0"/>
              <a:t>.</a:t>
            </a:r>
            <a:endParaRPr lang="en-GB" b="1" dirty="0" smtClean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 smtClean="0"/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78129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96389"/>
            <a:ext cx="10515600" cy="56805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Can you find the inverted commas in the first sentence, and add inverted commas to the second </a:t>
            </a:r>
            <a:r>
              <a:rPr lang="en-GB" dirty="0" smtClean="0"/>
              <a:t>one?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“</a:t>
            </a:r>
            <a:r>
              <a:rPr lang="en-GB" b="1" dirty="0" smtClean="0"/>
              <a:t>It means, unless I am very much mistaken, that we are right underneath somebody’s house,</a:t>
            </a:r>
            <a:r>
              <a:rPr lang="en-GB" b="1" dirty="0" smtClean="0">
                <a:solidFill>
                  <a:srgbClr val="FF0000"/>
                </a:solidFill>
              </a:rPr>
              <a:t>”</a:t>
            </a:r>
            <a:r>
              <a:rPr lang="en-GB" b="1" dirty="0" smtClean="0"/>
              <a:t> whispered Mr Fox. </a:t>
            </a:r>
            <a:r>
              <a:rPr lang="en-GB" b="1" dirty="0" smtClean="0">
                <a:solidFill>
                  <a:srgbClr val="FF0000"/>
                </a:solidFill>
              </a:rPr>
              <a:t>“</a:t>
            </a:r>
            <a:r>
              <a:rPr lang="en-GB" b="1" dirty="0" smtClean="0"/>
              <a:t>Be very quiet now while I take a peek.</a:t>
            </a:r>
            <a:r>
              <a:rPr lang="en-GB" b="1" dirty="0" smtClean="0">
                <a:solidFill>
                  <a:srgbClr val="FF0000"/>
                </a:solidFill>
              </a:rPr>
              <a:t>”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“</a:t>
            </a:r>
            <a:r>
              <a:rPr lang="en-GB" b="1" dirty="0" smtClean="0"/>
              <a:t>What is it, darling?</a:t>
            </a:r>
            <a:r>
              <a:rPr lang="en-GB" b="1" dirty="0" smtClean="0">
                <a:solidFill>
                  <a:srgbClr val="FF0000"/>
                </a:solidFill>
              </a:rPr>
              <a:t>”</a:t>
            </a:r>
            <a:r>
              <a:rPr lang="en-GB" b="1" dirty="0" smtClean="0"/>
              <a:t> said Mrs Fox quickly.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“</a:t>
            </a:r>
            <a:r>
              <a:rPr lang="en-GB" b="1" dirty="0" smtClean="0"/>
              <a:t>I’ve just had a bit of an idea,</a:t>
            </a:r>
            <a:r>
              <a:rPr lang="en-GB" b="1" dirty="0" smtClean="0">
                <a:solidFill>
                  <a:srgbClr val="FF0000"/>
                </a:solidFill>
              </a:rPr>
              <a:t> ”</a:t>
            </a:r>
            <a:r>
              <a:rPr lang="en-GB" b="1" dirty="0" smtClean="0"/>
              <a:t> Mr Fox said carefully</a:t>
            </a:r>
            <a:r>
              <a:rPr lang="en-GB" dirty="0" smtClean="0"/>
              <a:t>.</a:t>
            </a:r>
            <a:endParaRPr lang="en-GB" b="1" dirty="0" smtClean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 smtClean="0"/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712937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How many did you get?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107" y="2715691"/>
            <a:ext cx="7713618" cy="2571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24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Find the verbs in these sentences.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Mr Fox pushed up the floorboards and climbed through the hole.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Boggis, sat and ate his supper.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Even though they were tired the foxes could not sleep.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173108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Find the verbs in these sentences.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Mr Fox </a:t>
            </a:r>
            <a:r>
              <a:rPr lang="en-GB" b="1" u="sng" dirty="0" smtClean="0">
                <a:solidFill>
                  <a:srgbClr val="FF0000"/>
                </a:solidFill>
              </a:rPr>
              <a:t>pushed</a:t>
            </a:r>
            <a:r>
              <a:rPr lang="en-GB" b="1" dirty="0" smtClean="0"/>
              <a:t> up the floorboards and </a:t>
            </a:r>
            <a:r>
              <a:rPr lang="en-GB" b="1" u="sng" dirty="0" smtClean="0">
                <a:solidFill>
                  <a:srgbClr val="FF0000"/>
                </a:solidFill>
              </a:rPr>
              <a:t>climbed</a:t>
            </a:r>
            <a:r>
              <a:rPr lang="en-GB" b="1" dirty="0" smtClean="0"/>
              <a:t> through the hole.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Boggis </a:t>
            </a:r>
            <a:r>
              <a:rPr lang="en-GB" b="1" u="sng" dirty="0" smtClean="0">
                <a:solidFill>
                  <a:srgbClr val="FF0000"/>
                </a:solidFill>
              </a:rPr>
              <a:t>sat</a:t>
            </a:r>
            <a:r>
              <a:rPr lang="en-GB" b="1" dirty="0" smtClean="0"/>
              <a:t> and </a:t>
            </a:r>
            <a:r>
              <a:rPr lang="en-GB" b="1" u="sng" dirty="0" smtClean="0">
                <a:solidFill>
                  <a:srgbClr val="FF0000"/>
                </a:solidFill>
              </a:rPr>
              <a:t>ate</a:t>
            </a:r>
            <a:r>
              <a:rPr lang="en-GB" b="1" dirty="0" smtClean="0"/>
              <a:t> his supper.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Even though they </a:t>
            </a:r>
            <a:r>
              <a:rPr lang="en-GB" b="1" u="sng" dirty="0" smtClean="0">
                <a:solidFill>
                  <a:srgbClr val="FF0000"/>
                </a:solidFill>
              </a:rPr>
              <a:t>were </a:t>
            </a:r>
            <a:r>
              <a:rPr lang="en-GB" b="1" dirty="0" smtClean="0"/>
              <a:t>tired, the foxes could not </a:t>
            </a:r>
            <a:r>
              <a:rPr lang="en-GB" b="1" u="sng" dirty="0" smtClean="0">
                <a:solidFill>
                  <a:srgbClr val="FF0000"/>
                </a:solidFill>
              </a:rPr>
              <a:t>sleep</a:t>
            </a:r>
            <a:r>
              <a:rPr lang="en-GB" b="1" dirty="0" smtClean="0"/>
              <a:t>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156309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Which of these words are adjectives? There are nine.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lnSpc>
                <a:spcPct val="200000"/>
              </a:lnSpc>
              <a:buNone/>
            </a:pPr>
            <a:r>
              <a:rPr lang="en-GB" b="1" dirty="0" smtClean="0"/>
              <a:t>	blue		tall		wait		dark		witch		smelly	call		massive		catch		walk		bright		shiny		hot		weak		fox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51684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Which of these words are adjectives? There are nine.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lnSpc>
                <a:spcPct val="200000"/>
              </a:lnSpc>
              <a:buNone/>
            </a:pPr>
            <a:r>
              <a:rPr lang="en-GB" b="1" dirty="0" smtClean="0"/>
              <a:t>	</a:t>
            </a:r>
            <a:r>
              <a:rPr lang="en-GB" b="1" dirty="0" smtClean="0">
                <a:solidFill>
                  <a:srgbClr val="FF0000"/>
                </a:solidFill>
              </a:rPr>
              <a:t>blue		tall	</a:t>
            </a:r>
            <a:r>
              <a:rPr lang="en-GB" b="1" dirty="0" smtClean="0"/>
              <a:t>	wait		</a:t>
            </a:r>
            <a:r>
              <a:rPr lang="en-GB" b="1" dirty="0" smtClean="0">
                <a:solidFill>
                  <a:srgbClr val="FF0000"/>
                </a:solidFill>
              </a:rPr>
              <a:t>dark	</a:t>
            </a:r>
            <a:r>
              <a:rPr lang="en-GB" b="1" dirty="0" smtClean="0"/>
              <a:t>	witch		</a:t>
            </a:r>
            <a:r>
              <a:rPr lang="en-GB" b="1" dirty="0" smtClean="0">
                <a:solidFill>
                  <a:srgbClr val="FF0000"/>
                </a:solidFill>
              </a:rPr>
              <a:t>smelly</a:t>
            </a:r>
            <a:r>
              <a:rPr lang="en-GB" b="1" dirty="0" smtClean="0"/>
              <a:t>	call		</a:t>
            </a:r>
            <a:r>
              <a:rPr lang="en-GB" b="1" dirty="0" smtClean="0">
                <a:solidFill>
                  <a:srgbClr val="FF0000"/>
                </a:solidFill>
              </a:rPr>
              <a:t>massive	</a:t>
            </a:r>
            <a:r>
              <a:rPr lang="en-GB" b="1" dirty="0" smtClean="0"/>
              <a:t>	catch		walk		</a:t>
            </a:r>
            <a:r>
              <a:rPr lang="en-GB" b="1" dirty="0" smtClean="0">
                <a:solidFill>
                  <a:srgbClr val="FF0000"/>
                </a:solidFill>
              </a:rPr>
              <a:t>bright		shiny		hot		weak	</a:t>
            </a:r>
            <a:r>
              <a:rPr lang="en-GB" b="1" dirty="0" smtClean="0"/>
              <a:t>	fox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3657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Add an adverb to these sentences to add more detail.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The Foxes ran ___________ for home.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Mr Fox screamed ___________ when he saw the chickens.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Waiting _________, the Farmers were ready for the Foxes.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336282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Add an adverb to these sentences to add more detail.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The Foxes ran </a:t>
            </a:r>
            <a:r>
              <a:rPr lang="en-GB" b="1" u="sng" dirty="0" smtClean="0">
                <a:solidFill>
                  <a:srgbClr val="FF0000"/>
                </a:solidFill>
              </a:rPr>
              <a:t>quickly</a:t>
            </a:r>
            <a:r>
              <a:rPr lang="en-GB" b="1" dirty="0" smtClean="0"/>
              <a:t> for home.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Mr Fox screamed </a:t>
            </a:r>
            <a:r>
              <a:rPr lang="en-GB" b="1" u="sng" dirty="0" smtClean="0">
                <a:solidFill>
                  <a:srgbClr val="FF0000"/>
                </a:solidFill>
              </a:rPr>
              <a:t>loudly</a:t>
            </a:r>
            <a:r>
              <a:rPr lang="en-GB" b="1" dirty="0" smtClean="0"/>
              <a:t> when he saw the chickens.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Waiting </a:t>
            </a:r>
            <a:r>
              <a:rPr lang="en-GB" b="1" u="sng" dirty="0" smtClean="0">
                <a:solidFill>
                  <a:srgbClr val="FF0000"/>
                </a:solidFill>
              </a:rPr>
              <a:t>quietly</a:t>
            </a:r>
            <a:r>
              <a:rPr lang="en-GB" b="1" dirty="0" smtClean="0"/>
              <a:t>, the Farmers were ready for the Foxes.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dirty="0" smtClean="0"/>
              <a:t>You might have used </a:t>
            </a:r>
            <a:r>
              <a:rPr lang="en-GB" b="1" dirty="0" smtClean="0"/>
              <a:t>patiently, speedily, noisily, hurriedly, swiftly, silently or another adverb to add interest.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479550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1458</Words>
  <Application>Microsoft Office PowerPoint</Application>
  <PresentationFormat>Widescreen</PresentationFormat>
  <Paragraphs>183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Arial</vt:lpstr>
      <vt:lpstr>Office Theme</vt:lpstr>
      <vt:lpstr>Year 3 Grammar Quiz!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Quiz!</dc:title>
  <dc:creator>Wilkinson, Sean</dc:creator>
  <cp:lastModifiedBy>Craggs, Charlotte</cp:lastModifiedBy>
  <cp:revision>15</cp:revision>
  <dcterms:created xsi:type="dcterms:W3CDTF">2021-02-09T10:12:23Z</dcterms:created>
  <dcterms:modified xsi:type="dcterms:W3CDTF">2021-02-09T13:42:29Z</dcterms:modified>
</cp:coreProperties>
</file>