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1" r:id="rId19"/>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854" autoAdjust="0"/>
  </p:normalViewPr>
  <p:slideViewPr>
    <p:cSldViewPr snapToGrid="0">
      <p:cViewPr varScale="1">
        <p:scale>
          <a:sx n="81" d="100"/>
          <a:sy n="81" d="100"/>
        </p:scale>
        <p:origin x="12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6784E16D-CE74-4666-A600-A49D0573DFD6}" type="datetimeFigureOut">
              <a:rPr lang="en-GB" smtClean="0"/>
              <a:t>11/02/2021</a:t>
            </a:fld>
            <a:endParaRPr lang="en-GB"/>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AAF64F6E-862F-4946-AFF3-C47EF6ACC27A}" type="slidenum">
              <a:rPr lang="en-GB" smtClean="0"/>
              <a:t>‹#›</a:t>
            </a:fld>
            <a:endParaRPr lang="en-GB"/>
          </a:p>
        </p:txBody>
      </p:sp>
    </p:spTree>
    <p:extLst>
      <p:ext uri="{BB962C8B-B14F-4D97-AF65-F5344CB8AC3E}">
        <p14:creationId xmlns:p14="http://schemas.microsoft.com/office/powerpoint/2010/main" val="2323601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C486EF3B-43AF-4297-93FA-6A20D1AF16B6}" type="datetimeFigureOut">
              <a:rPr lang="en-GB" smtClean="0"/>
              <a:t>11/02/2021</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E0CACCF-4496-4847-9083-577BE1012D43}" type="slidenum">
              <a:rPr lang="en-GB" smtClean="0"/>
              <a:t>‹#›</a:t>
            </a:fld>
            <a:endParaRPr lang="en-GB"/>
          </a:p>
        </p:txBody>
      </p:sp>
    </p:spTree>
    <p:extLst>
      <p:ext uri="{BB962C8B-B14F-4D97-AF65-F5344CB8AC3E}">
        <p14:creationId xmlns:p14="http://schemas.microsoft.com/office/powerpoint/2010/main" val="340586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Dumpling</a:t>
            </a:r>
            <a:r>
              <a:rPr lang="en-GB" baseline="0" dirty="0" smtClean="0"/>
              <a:t>s are cooked and eaten. </a:t>
            </a:r>
          </a:p>
          <a:p>
            <a:r>
              <a:rPr lang="en-GB" baseline="0" dirty="0" smtClean="0"/>
              <a:t>The house is cleaned to get rid of bad fortunes.</a:t>
            </a:r>
            <a:endParaRPr lang="en-GB" dirty="0"/>
          </a:p>
        </p:txBody>
      </p:sp>
      <p:sp>
        <p:nvSpPr>
          <p:cNvPr id="4" name="Slide Number Placeholder 3"/>
          <p:cNvSpPr>
            <a:spLocks noGrp="1"/>
          </p:cNvSpPr>
          <p:nvPr>
            <p:ph type="sldNum" sz="quarter" idx="10"/>
          </p:nvPr>
        </p:nvSpPr>
        <p:spPr/>
        <p:txBody>
          <a:bodyPr/>
          <a:lstStyle/>
          <a:p>
            <a:fld id="{1E0CACCF-4496-4847-9083-577BE1012D43}" type="slidenum">
              <a:rPr lang="en-GB" smtClean="0"/>
              <a:t>16</a:t>
            </a:fld>
            <a:endParaRPr lang="en-GB"/>
          </a:p>
        </p:txBody>
      </p:sp>
    </p:spTree>
    <p:extLst>
      <p:ext uri="{BB962C8B-B14F-4D97-AF65-F5344CB8AC3E}">
        <p14:creationId xmlns:p14="http://schemas.microsoft.com/office/powerpoint/2010/main" val="180032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Lanterns are lit and dragon dances happen.</a:t>
            </a:r>
            <a:endParaRPr lang="en-GB" dirty="0"/>
          </a:p>
        </p:txBody>
      </p:sp>
      <p:sp>
        <p:nvSpPr>
          <p:cNvPr id="4" name="Slide Number Placeholder 3"/>
          <p:cNvSpPr>
            <a:spLocks noGrp="1"/>
          </p:cNvSpPr>
          <p:nvPr>
            <p:ph type="sldNum" sz="quarter" idx="10"/>
          </p:nvPr>
        </p:nvSpPr>
        <p:spPr/>
        <p:txBody>
          <a:bodyPr/>
          <a:lstStyle/>
          <a:p>
            <a:fld id="{1E0CACCF-4496-4847-9083-577BE1012D43}" type="slidenum">
              <a:rPr lang="en-GB" smtClean="0"/>
              <a:t>17</a:t>
            </a:fld>
            <a:endParaRPr lang="en-GB"/>
          </a:p>
        </p:txBody>
      </p:sp>
    </p:spTree>
    <p:extLst>
      <p:ext uri="{BB962C8B-B14F-4D97-AF65-F5344CB8AC3E}">
        <p14:creationId xmlns:p14="http://schemas.microsoft.com/office/powerpoint/2010/main" val="110349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11/02/2021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09110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11/02/2021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105884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11/02/2021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110186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31706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721535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58431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734670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443588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02304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126335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92059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11/02/2021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1135719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425320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59452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616627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831548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54131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C38460-FB65-490F-A189-3E1EC0DA87A7}" type="datetimeFigureOut">
              <a:rPr lang="en-GB" smtClean="0"/>
              <a:t>11/02/2021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05512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C38460-FB65-490F-A189-3E1EC0DA87A7}" type="datetimeFigureOut">
              <a:rPr lang="en-GB" smtClean="0"/>
              <a:t>11/02/2021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46569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C38460-FB65-490F-A189-3E1EC0DA87A7}" type="datetimeFigureOut">
              <a:rPr lang="en-GB" smtClean="0"/>
              <a:t>11/02/2021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74570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C38460-FB65-490F-A189-3E1EC0DA87A7}" type="datetimeFigureOut">
              <a:rPr lang="en-GB" smtClean="0"/>
              <a:t>11/02/2021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262763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38460-FB65-490F-A189-3E1EC0DA87A7}" type="datetimeFigureOut">
              <a:rPr lang="en-GB" smtClean="0"/>
              <a:t>11/02/2021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526438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C38460-FB65-490F-A189-3E1EC0DA87A7}" type="datetimeFigureOut">
              <a:rPr lang="en-GB" smtClean="0"/>
              <a:t>11/02/2021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547723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C38460-FB65-490F-A189-3E1EC0DA87A7}" type="datetimeFigureOut">
              <a:rPr lang="en-GB" smtClean="0"/>
              <a:t>11/02/2021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403898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38460-FB65-490F-A189-3E1EC0DA87A7}" type="datetimeFigureOut">
              <a:rPr lang="en-GB" smtClean="0"/>
              <a:t>11/02/2021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BD207-3D85-4A02-AB4D-0AD5C5DA38C6}" type="slidenum">
              <a:rPr lang="en-GB" smtClean="0"/>
              <a:t>‹#›</a:t>
            </a:fld>
            <a:endParaRPr lang="en-GB"/>
          </a:p>
        </p:txBody>
      </p:sp>
    </p:spTree>
    <p:extLst>
      <p:ext uri="{BB962C8B-B14F-4D97-AF65-F5344CB8AC3E}">
        <p14:creationId xmlns:p14="http://schemas.microsoft.com/office/powerpoint/2010/main" val="13999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mtClean="0"/>
              <a:t>Learning intention: </a:t>
            </a:r>
            <a:r>
              <a:rPr lang="en-GB" dirty="0" smtClean="0"/>
              <a:t>To explore the story of Chinese New Year</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6145" y="6033654"/>
            <a:ext cx="609600" cy="609600"/>
          </a:xfrm>
          <a:prstGeom prst="rect">
            <a:avLst/>
          </a:prstGeom>
        </p:spPr>
      </p:pic>
    </p:spTree>
    <p:extLst>
      <p:ext uri="{BB962C8B-B14F-4D97-AF65-F5344CB8AC3E}">
        <p14:creationId xmlns:p14="http://schemas.microsoft.com/office/powerpoint/2010/main" val="2449843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4">
            <a:extLst>
              <a:ext uri="{28A0092B-C50C-407E-A947-70E740481C1C}">
                <a14:useLocalDpi xmlns:a14="http://schemas.microsoft.com/office/drawing/2010/main" val="0"/>
              </a:ext>
            </a:extLst>
          </a:blip>
          <a:srcRect l="4852" t="412" r="1465" b="68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Not long afterwards, a raft arrived carrying the goat, the monkey and </a:t>
            </a:r>
            <a:r>
              <a:rPr lang="en-GB">
                <a:solidFill>
                  <a:schemeClr val="tx1"/>
                </a:solidFill>
              </a:rPr>
              <a:t>the rooster. </a:t>
            </a:r>
            <a:r>
              <a:rPr lang="en-GB" dirty="0">
                <a:solidFill>
                  <a:schemeClr val="tx1"/>
                </a:solidFill>
              </a:rPr>
              <a:t>They explained how they had worked as a team to get across. The </a:t>
            </a:r>
          </a:p>
          <a:p>
            <a:pPr algn="jus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855" y="6140450"/>
            <a:ext cx="609600" cy="609600"/>
          </a:xfrm>
          <a:prstGeom prst="rect">
            <a:avLst/>
          </a:prstGeom>
        </p:spPr>
      </p:pic>
    </p:spTree>
    <p:extLst>
      <p:ext uri="{BB962C8B-B14F-4D97-AF65-F5344CB8AC3E}">
        <p14:creationId xmlns:p14="http://schemas.microsoft.com/office/powerpoint/2010/main" val="828672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A5D28C-59AA-47D0-BFED-4F22A15D30D3}"/>
              </a:ext>
            </a:extLst>
          </p:cNvPr>
          <p:cNvGrpSpPr/>
          <p:nvPr/>
        </p:nvGrpSpPr>
        <p:grpSpPr>
          <a:xfrm>
            <a:off x="1524000" y="0"/>
            <a:ext cx="9144000" cy="6858000"/>
            <a:chOff x="0" y="0"/>
            <a:chExt cx="9144000" cy="6858000"/>
          </a:xfrm>
        </p:grpSpPr>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2680E8-FFDB-4F98-AF7D-C8DFA197E1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a:off x="6861774" y="2602220"/>
              <a:ext cx="414904" cy="132447"/>
            </a:xfrm>
            <a:prstGeom prst="rect">
              <a:avLst/>
            </a:prstGeom>
          </p:spPr>
        </p:pic>
      </p:grpSp>
      <p:sp>
        <p:nvSpPr>
          <p:cNvPr id="9" name="Rounded Rectangle 2"/>
          <p:cNvSpPr/>
          <p:nvPr/>
        </p:nvSpPr>
        <p:spPr>
          <a:xfrm>
            <a:off x="2063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next animal to arrive was the dog. “What took you so long, when you’re such a good swimmer?” asked the Emperor. </a:t>
            </a:r>
          </a:p>
          <a:p>
            <a:pPr algn="jus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4582" y="6178550"/>
            <a:ext cx="609600" cy="609600"/>
          </a:xfrm>
          <a:prstGeom prst="rect">
            <a:avLst/>
          </a:prstGeom>
        </p:spPr>
      </p:pic>
    </p:spTree>
    <p:extLst>
      <p:ext uri="{BB962C8B-B14F-4D97-AF65-F5344CB8AC3E}">
        <p14:creationId xmlns:p14="http://schemas.microsoft.com/office/powerpoint/2010/main" val="881061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C0484281-1CAF-9041-98AF-03C71558D1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00" r="3455" b="4789"/>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CF999D5F-8860-4B6B-847B-A2D25C6109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a:off x="7941852" y="2616511"/>
            <a:ext cx="442597" cy="141287"/>
          </a:xfrm>
          <a:prstGeom prst="rect">
            <a:avLst/>
          </a:prstGeom>
        </p:spPr>
      </p:pic>
      <p:sp>
        <p:nvSpPr>
          <p:cNvPr id="9" name="Rounded Rectangle 2"/>
          <p:cNvSpPr/>
          <p:nvPr/>
        </p:nvSpPr>
        <p:spPr>
          <a:xfrm>
            <a:off x="2063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40450"/>
            <a:ext cx="609600" cy="609600"/>
          </a:xfrm>
          <a:prstGeom prst="rect">
            <a:avLst/>
          </a:prstGeom>
        </p:spPr>
      </p:pic>
    </p:spTree>
    <p:extLst>
      <p:ext uri="{BB962C8B-B14F-4D97-AF65-F5344CB8AC3E}">
        <p14:creationId xmlns:p14="http://schemas.microsoft.com/office/powerpoint/2010/main" val="55223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4">
            <a:extLst>
              <a:ext uri="{28A0092B-C50C-407E-A947-70E740481C1C}">
                <a14:useLocalDpi xmlns:a14="http://schemas.microsoft.com/office/drawing/2010/main" val="0"/>
              </a:ext>
            </a:extLst>
          </a:blip>
          <a:srcRect l="1491" t="262" r="9093" b="487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136888"/>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102350"/>
            <a:ext cx="609600" cy="609600"/>
          </a:xfrm>
          <a:prstGeom prst="rect">
            <a:avLst/>
          </a:prstGeom>
        </p:spPr>
      </p:pic>
    </p:spTree>
    <p:extLst>
      <p:ext uri="{BB962C8B-B14F-4D97-AF65-F5344CB8AC3E}">
        <p14:creationId xmlns:p14="http://schemas.microsoft.com/office/powerpoint/2010/main" val="3193130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p:cNvPicPr>
          <p:nvPr/>
        </p:nvPicPr>
        <p:blipFill>
          <a:blip r:embed="rId4">
            <a:extLst>
              <a:ext uri="{28A0092B-C50C-407E-A947-70E740481C1C}">
                <a14:useLocalDpi xmlns:a14="http://schemas.microsoft.com/office/drawing/2010/main" val="0"/>
              </a:ext>
            </a:extLst>
          </a:blip>
          <a:srcRect l="5086" t="2106" r="4523" b="199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48301"/>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sunburst chart&#10;&#10;Description automatically generated">
            <a:extLst>
              <a:ext uri="{FF2B5EF4-FFF2-40B4-BE49-F238E27FC236}">
                <a16:creationId xmlns:a16="http://schemas.microsoft.com/office/drawing/2014/main" id="{267A4895-7988-EA4F-B4D7-20E853E08E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82" t="19840" r="21392" b="5949"/>
          <a:stretch/>
        </p:blipFill>
        <p:spPr>
          <a:xfrm>
            <a:off x="3717403" y="405113"/>
            <a:ext cx="4757194" cy="4797264"/>
          </a:xfrm>
          <a:prstGeom prst="ellipse">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02350"/>
            <a:ext cx="609600" cy="609600"/>
          </a:xfrm>
          <a:prstGeom prst="rect">
            <a:avLst/>
          </a:prstGeom>
        </p:spPr>
      </p:pic>
    </p:spTree>
    <p:extLst>
      <p:ext uri="{BB962C8B-B14F-4D97-AF65-F5344CB8AC3E}">
        <p14:creationId xmlns:p14="http://schemas.microsoft.com/office/powerpoint/2010/main" val="386843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Arial" panose="020B0604020202020204" pitchFamily="34" charset="0"/>
                <a:cs typeface="Arial" panose="020B0604020202020204" pitchFamily="34" charset="0"/>
              </a:rPr>
              <a:t>This year is the year of the Ox!</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897099" y="1788892"/>
            <a:ext cx="6166257" cy="426102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4898" y="6049917"/>
            <a:ext cx="609600" cy="609600"/>
          </a:xfrm>
          <a:prstGeom prst="rect">
            <a:avLst/>
          </a:prstGeom>
        </p:spPr>
      </p:pic>
    </p:spTree>
    <p:extLst>
      <p:ext uri="{BB962C8B-B14F-4D97-AF65-F5344CB8AC3E}">
        <p14:creationId xmlns:p14="http://schemas.microsoft.com/office/powerpoint/2010/main" val="2106106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243438" y="1720623"/>
            <a:ext cx="3934374" cy="3238952"/>
          </a:xfrm>
          <a:prstGeom prst="rect">
            <a:avLst/>
          </a:prstGeom>
        </p:spPr>
      </p:pic>
      <p:pic>
        <p:nvPicPr>
          <p:cNvPr id="5" name="Picture 4"/>
          <p:cNvPicPr>
            <a:picLocks noChangeAspect="1"/>
          </p:cNvPicPr>
          <p:nvPr/>
        </p:nvPicPr>
        <p:blipFill>
          <a:blip r:embed="rId6"/>
          <a:stretch>
            <a:fillRect/>
          </a:stretch>
        </p:blipFill>
        <p:spPr>
          <a:xfrm>
            <a:off x="809217" y="1644413"/>
            <a:ext cx="5849166" cy="339137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698" y="6037882"/>
            <a:ext cx="609600" cy="609600"/>
          </a:xfrm>
          <a:prstGeom prst="rect">
            <a:avLst/>
          </a:prstGeom>
        </p:spPr>
      </p:pic>
    </p:spTree>
    <p:extLst>
      <p:ext uri="{BB962C8B-B14F-4D97-AF65-F5344CB8AC3E}">
        <p14:creationId xmlns:p14="http://schemas.microsoft.com/office/powerpoint/2010/main" val="357930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5"/>
          <a:stretch>
            <a:fillRect/>
          </a:stretch>
        </p:blipFill>
        <p:spPr>
          <a:xfrm>
            <a:off x="434559" y="2003192"/>
            <a:ext cx="5963482" cy="3334215"/>
          </a:xfrm>
          <a:prstGeom prst="rect">
            <a:avLst/>
          </a:prstGeom>
        </p:spPr>
      </p:pic>
      <p:pic>
        <p:nvPicPr>
          <p:cNvPr id="4" name="Picture 3"/>
          <p:cNvPicPr>
            <a:picLocks noChangeAspect="1"/>
          </p:cNvPicPr>
          <p:nvPr/>
        </p:nvPicPr>
        <p:blipFill>
          <a:blip r:embed="rId6"/>
          <a:stretch>
            <a:fillRect/>
          </a:stretch>
        </p:blipFill>
        <p:spPr>
          <a:xfrm>
            <a:off x="6705180" y="2152397"/>
            <a:ext cx="5143655" cy="309270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4035" y="6115373"/>
            <a:ext cx="609600" cy="609600"/>
          </a:xfrm>
          <a:prstGeom prst="rect">
            <a:avLst/>
          </a:prstGeom>
        </p:spPr>
      </p:pic>
    </p:spTree>
    <p:extLst>
      <p:ext uri="{BB962C8B-B14F-4D97-AF65-F5344CB8AC3E}">
        <p14:creationId xmlns:p14="http://schemas.microsoft.com/office/powerpoint/2010/main" val="1867227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Questions:</a:t>
            </a:r>
            <a:endParaRPr lang="en-GB" dirty="0">
              <a:latin typeface="Arial" panose="020B0604020202020204" pitchFamily="34" charset="0"/>
              <a:cs typeface="Arial" panose="020B0604020202020204" pitchFamily="34" charset="0"/>
            </a:endParaRPr>
          </a:p>
        </p:txBody>
      </p:sp>
      <p:sp>
        <p:nvSpPr>
          <p:cNvPr id="3" name="TextBox 2"/>
          <p:cNvSpPr txBox="1"/>
          <p:nvPr/>
        </p:nvSpPr>
        <p:spPr>
          <a:xfrm>
            <a:off x="723900" y="1866900"/>
            <a:ext cx="10566400" cy="2585323"/>
          </a:xfrm>
          <a:prstGeom prst="rect">
            <a:avLst/>
          </a:prstGeom>
          <a:noFill/>
        </p:spPr>
        <p:txBody>
          <a:bodyPr wrap="square" rtlCol="0">
            <a:spAutoFit/>
          </a:bodyPr>
          <a:lstStyle/>
          <a:p>
            <a:pPr marL="342900" indent="-342900">
              <a:buAutoNum type="arabicPeriod"/>
            </a:pPr>
            <a:r>
              <a:rPr lang="en-GB" dirty="0" smtClean="0">
                <a:latin typeface="Arial" panose="020B0604020202020204" pitchFamily="34" charset="0"/>
                <a:cs typeface="Arial" panose="020B0604020202020204" pitchFamily="34" charset="0"/>
              </a:rPr>
              <a:t>Which animal crossed the river first?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Which animal carried the cat and the rat?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What happened to the cat?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Why did the pig take so long to cross the river?</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293" y="5975888"/>
            <a:ext cx="609600" cy="609600"/>
          </a:xfrm>
          <a:prstGeom prst="rect">
            <a:avLst/>
          </a:prstGeom>
        </p:spPr>
      </p:pic>
    </p:spTree>
    <p:extLst>
      <p:ext uri="{BB962C8B-B14F-4D97-AF65-F5344CB8AC3E}">
        <p14:creationId xmlns:p14="http://schemas.microsoft.com/office/powerpoint/2010/main" val="3776032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BEB83C-4329-4629-B36B-7A377F5BA196}"/>
              </a:ext>
            </a:extLst>
          </p:cNvPr>
          <p:cNvGrpSpPr/>
          <p:nvPr/>
        </p:nvGrpSpPr>
        <p:grpSpPr>
          <a:xfrm>
            <a:off x="1524000" y="0"/>
            <a:ext cx="9144000" cy="6946900"/>
            <a:chOff x="0" y="0"/>
            <a:chExt cx="9144000" cy="6946900"/>
          </a:xfrm>
        </p:grpSpPr>
        <p:pic>
          <p:nvPicPr>
            <p:cNvPr id="9218" name="Picture 9"/>
            <p:cNvPicPr>
              <a:picLocks noChangeAspect="1"/>
            </p:cNvPicPr>
            <p:nvPr/>
          </p:nvPicPr>
          <p:blipFill>
            <a:blip r:embed="rId5">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375914-462A-4E77-BE6C-964AD7EC9E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8061" y="1811472"/>
              <a:ext cx="1838614" cy="4303984"/>
            </a:xfrm>
            <a:prstGeom prst="rect">
              <a:avLst/>
            </a:prstGeom>
          </p:spPr>
        </p:pic>
      </p:grpSp>
      <p:sp>
        <p:nvSpPr>
          <p:cNvPr id="9" name="Rounded Rectangle 2"/>
          <p:cNvSpPr/>
          <p:nvPr/>
        </p:nvSpPr>
        <p:spPr>
          <a:xfrm>
            <a:off x="2279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A long time ago, in China, the Jade Emperor decided there should be a way to measure time. He told the animals that they were to compete in a race. The first twelve animals would be rewarded by having a year named after them.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3650" y="6003925"/>
            <a:ext cx="609600" cy="609600"/>
          </a:xfrm>
          <a:prstGeom prst="rect">
            <a:avLst/>
          </a:prstGeom>
        </p:spPr>
      </p:pic>
    </p:spTree>
    <p:extLst>
      <p:ext uri="{BB962C8B-B14F-4D97-AF65-F5344CB8AC3E}">
        <p14:creationId xmlns:p14="http://schemas.microsoft.com/office/powerpoint/2010/main" val="4004352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EA9578-3E02-794C-9FDE-31E0652DC6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4" r="2834"/>
          <a:stretch/>
        </p:blipFill>
        <p:spPr>
          <a:xfrm>
            <a:off x="1524000" y="0"/>
            <a:ext cx="9144001" cy="6858000"/>
          </a:xfrm>
          <a:prstGeom prst="rect">
            <a:avLst/>
          </a:prstGeom>
        </p:spPr>
      </p:pic>
      <p:sp>
        <p:nvSpPr>
          <p:cNvPr id="9" name="Rounded Rectangle 2"/>
          <p:cNvSpPr/>
          <p:nvPr/>
        </p:nvSpPr>
        <p:spPr>
          <a:xfrm>
            <a:off x="2084388" y="5594350"/>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855" y="6102350"/>
            <a:ext cx="609600" cy="609600"/>
          </a:xfrm>
          <a:prstGeom prst="rect">
            <a:avLst/>
          </a:prstGeom>
        </p:spPr>
      </p:pic>
    </p:spTree>
    <p:extLst>
      <p:ext uri="{BB962C8B-B14F-4D97-AF65-F5344CB8AC3E}">
        <p14:creationId xmlns:p14="http://schemas.microsoft.com/office/powerpoint/2010/main" val="49568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4">
            <a:extLst>
              <a:ext uri="{28A0092B-C50C-407E-A947-70E740481C1C}">
                <a14:useLocalDpi xmlns:a14="http://schemas.microsoft.com/office/drawing/2010/main" val="0"/>
              </a:ext>
            </a:extLst>
          </a:blip>
          <a:srcRect l="5466" t="1178" r="1955" b="108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a:solidFill>
                  <a:schemeClr val="tx1"/>
                </a:solidFill>
              </a:rPr>
              <a:t>The ox agreed and they jumped on his back. When the race started, the rat and the cat were very pleased that the ox had taken the lead. They were almost across at the other side when the rat pushed the cat into the water and jumped on the bank to finish first!</a:t>
            </a:r>
            <a:endParaRPr lang="en-GB" dirty="0">
              <a:solidFill>
                <a:schemeClr val="tx1"/>
              </a:solidFill>
            </a:endParaRPr>
          </a:p>
        </p:txBody>
      </p:sp>
      <p:pic>
        <p:nvPicPr>
          <p:cNvPr id="1126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1563" y="6102350"/>
            <a:ext cx="609600" cy="609600"/>
          </a:xfrm>
          <a:prstGeom prst="rect">
            <a:avLst/>
          </a:prstGeom>
        </p:spPr>
      </p:pic>
    </p:spTree>
    <p:extLst>
      <p:ext uri="{BB962C8B-B14F-4D97-AF65-F5344CB8AC3E}">
        <p14:creationId xmlns:p14="http://schemas.microsoft.com/office/powerpoint/2010/main" val="2536813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CD212-7B7C-4928-ACEB-01FB8CD58064}"/>
              </a:ext>
            </a:extLst>
          </p:cNvPr>
          <p:cNvGrpSpPr/>
          <p:nvPr/>
        </p:nvGrpSpPr>
        <p:grpSpPr>
          <a:xfrm>
            <a:off x="1524000" y="0"/>
            <a:ext cx="9144000" cy="6858000"/>
            <a:chOff x="0" y="0"/>
            <a:chExt cx="9144000" cy="6858000"/>
          </a:xfrm>
        </p:grpSpPr>
        <p:pic>
          <p:nvPicPr>
            <p:cNvPr id="12290" name="Picture 1"/>
            <p:cNvPicPr>
              <a:picLocks noChangeAspect="1"/>
            </p:cNvPicPr>
            <p:nvPr/>
          </p:nvPicPr>
          <p:blipFill>
            <a:blip r:embed="rId4">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8953FD-2EDB-4E3E-ABB7-4F5382635F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262971" y="2387164"/>
              <a:ext cx="454405" cy="145056"/>
            </a:xfrm>
            <a:prstGeom prst="rect">
              <a:avLst/>
            </a:prstGeom>
          </p:spPr>
        </p:pic>
      </p:grpSp>
      <p:sp>
        <p:nvSpPr>
          <p:cNvPr id="9" name="Rounded Rectangle 2"/>
          <p:cNvSpPr/>
          <p:nvPr/>
        </p:nvSpPr>
        <p:spPr>
          <a:xfrm>
            <a:off x="2063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02350"/>
            <a:ext cx="609600" cy="609600"/>
          </a:xfrm>
          <a:prstGeom prst="rect">
            <a:avLst/>
          </a:prstGeom>
        </p:spPr>
      </p:pic>
    </p:spTree>
    <p:extLst>
      <p:ext uri="{BB962C8B-B14F-4D97-AF65-F5344CB8AC3E}">
        <p14:creationId xmlns:p14="http://schemas.microsoft.com/office/powerpoint/2010/main" val="2255136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90314B-8786-4724-96B4-141BB7B71D00}"/>
              </a:ext>
            </a:extLst>
          </p:cNvPr>
          <p:cNvGrpSpPr/>
          <p:nvPr/>
        </p:nvGrpSpPr>
        <p:grpSpPr>
          <a:xfrm>
            <a:off x="1524000" y="0"/>
            <a:ext cx="9144000" cy="6858000"/>
            <a:chOff x="0" y="0"/>
            <a:chExt cx="9144000" cy="6858000"/>
          </a:xfrm>
        </p:grpSpPr>
        <p:pic>
          <p:nvPicPr>
            <p:cNvPr id="13314" name="Picture 1"/>
            <p:cNvPicPr>
              <a:picLocks noChangeAspect="1"/>
            </p:cNvPicPr>
            <p:nvPr/>
          </p:nvPicPr>
          <p:blipFill>
            <a:blip r:embed="rId4">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DD5984C-DB98-4C87-B343-A88E054841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408969" y="2440952"/>
              <a:ext cx="454405" cy="145056"/>
            </a:xfrm>
            <a:prstGeom prst="rect">
              <a:avLst/>
            </a:prstGeom>
          </p:spPr>
        </p:pic>
      </p:grpSp>
      <p:sp>
        <p:nvSpPr>
          <p:cNvPr id="9" name="Rounded Rectangle 2"/>
          <p:cNvSpPr/>
          <p:nvPr/>
        </p:nvSpPr>
        <p:spPr>
          <a:xfrm>
            <a:off x="2063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40450"/>
            <a:ext cx="609600" cy="609600"/>
          </a:xfrm>
          <a:prstGeom prst="rect">
            <a:avLst/>
          </a:prstGeom>
        </p:spPr>
      </p:pic>
    </p:spTree>
    <p:extLst>
      <p:ext uri="{BB962C8B-B14F-4D97-AF65-F5344CB8AC3E}">
        <p14:creationId xmlns:p14="http://schemas.microsoft.com/office/powerpoint/2010/main" val="1559735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4">
            <a:extLst>
              <a:ext uri="{28A0092B-C50C-407E-A947-70E740481C1C}">
                <a14:useLocalDpi xmlns:a14="http://schemas.microsoft.com/office/drawing/2010/main" val="0"/>
              </a:ext>
            </a:extLst>
          </a:blip>
          <a:srcRect l="5634" t="584" r="972" b="81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5992091"/>
            <a:ext cx="609600" cy="609600"/>
          </a:xfrm>
          <a:prstGeom prst="rect">
            <a:avLst/>
          </a:prstGeom>
        </p:spPr>
      </p:pic>
    </p:spTree>
    <p:extLst>
      <p:ext uri="{BB962C8B-B14F-4D97-AF65-F5344CB8AC3E}">
        <p14:creationId xmlns:p14="http://schemas.microsoft.com/office/powerpoint/2010/main" val="1913543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2924FA-03D5-4FF6-82E7-550A601A247D}"/>
              </a:ext>
            </a:extLst>
          </p:cNvPr>
          <p:cNvGrpSpPr/>
          <p:nvPr/>
        </p:nvGrpSpPr>
        <p:grpSpPr>
          <a:xfrm>
            <a:off x="1524000" y="0"/>
            <a:ext cx="9144000" cy="6858000"/>
            <a:chOff x="0" y="0"/>
            <a:chExt cx="9144000" cy="6858000"/>
          </a:xfrm>
        </p:grpSpPr>
        <p:pic>
          <p:nvPicPr>
            <p:cNvPr id="15362" name="Picture 1"/>
            <p:cNvPicPr>
              <a:picLocks noChangeAspect="1"/>
            </p:cNvPicPr>
            <p:nvPr/>
          </p:nvPicPr>
          <p:blipFill>
            <a:blip r:embed="rId4">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B8D6AF8-2E0A-4ED5-BDDA-CC40EB2BC0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293707" y="2410216"/>
              <a:ext cx="454405" cy="145056"/>
            </a:xfrm>
            <a:prstGeom prst="rect">
              <a:avLst/>
            </a:prstGeom>
          </p:spPr>
        </p:pic>
      </p:grpSp>
      <p:sp>
        <p:nvSpPr>
          <p:cNvPr id="9" name="Rounded Rectangle 2"/>
          <p:cNvSpPr/>
          <p:nvPr/>
        </p:nvSpPr>
        <p:spPr>
          <a:xfrm>
            <a:off x="2063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Taking fifth place was the dragon. “How come you didn’t win the race, when you could fly across?” the Emperor asked. </a:t>
            </a:r>
          </a:p>
          <a:p>
            <a:pPr algn="jus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02350"/>
            <a:ext cx="609600" cy="609600"/>
          </a:xfrm>
          <a:prstGeom prst="rect">
            <a:avLst/>
          </a:prstGeom>
        </p:spPr>
      </p:pic>
    </p:spTree>
    <p:extLst>
      <p:ext uri="{BB962C8B-B14F-4D97-AF65-F5344CB8AC3E}">
        <p14:creationId xmlns:p14="http://schemas.microsoft.com/office/powerpoint/2010/main" val="869060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4">
            <a:extLst>
              <a:ext uri="{28A0092B-C50C-407E-A947-70E740481C1C}">
                <a14:useLocalDpi xmlns:a14="http://schemas.microsoft.com/office/drawing/2010/main" val="0"/>
              </a:ext>
            </a:extLst>
          </a:blip>
          <a:srcRect l="1764" r="7504" b="3743"/>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558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Heading towards the line was the horse. Just as the Emperor thought the horse would cross, the sly snake wriggled around one of the horse’s hooves. The horse was so surprised that he jumped backwards, giving the snake a chance to slither forward and take sixth place. The horse made it for </a:t>
            </a:r>
            <a:br>
              <a:rPr lang="en-GB" dirty="0">
                <a:solidFill>
                  <a:schemeClr val="tx1"/>
                </a:solidFill>
              </a:rPr>
            </a:br>
            <a:r>
              <a:rPr lang="en-GB" dirty="0">
                <a:solidFill>
                  <a:schemeClr val="tx1"/>
                </a:solidFill>
              </a:rPr>
              <a:t>seventh place.</a:t>
            </a:r>
          </a:p>
        </p:txBody>
      </p:sp>
      <p:pic>
        <p:nvPicPr>
          <p:cNvPr id="1638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4C7F6BB-9E05-4D6A-9EC5-BC5EFC866A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94" t="41991" r="18922" b="44703"/>
          <a:stretch/>
        </p:blipFill>
        <p:spPr>
          <a:xfrm rot="21323929">
            <a:off x="8235708" y="3002138"/>
            <a:ext cx="350946" cy="11203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102350"/>
            <a:ext cx="609600" cy="609600"/>
          </a:xfrm>
          <a:prstGeom prst="rect">
            <a:avLst/>
          </a:prstGeom>
        </p:spPr>
      </p:pic>
    </p:spTree>
    <p:extLst>
      <p:ext uri="{BB962C8B-B14F-4D97-AF65-F5344CB8AC3E}">
        <p14:creationId xmlns:p14="http://schemas.microsoft.com/office/powerpoint/2010/main" val="3675311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715</Words>
  <Application>Microsoft Office PowerPoint</Application>
  <PresentationFormat>Widescreen</PresentationFormat>
  <Paragraphs>32</Paragraphs>
  <Slides>18</Slides>
  <Notes>2</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Twinkl SemiBold</vt:lpstr>
      <vt:lpstr>Office Theme</vt:lpstr>
      <vt:lpstr>Learning intention: To explore the story of Chinese New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year is the year of the Ox!</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 To explore the story of Chinese New Year</dc:title>
  <dc:creator>Kiddy, Rubie</dc:creator>
  <cp:lastModifiedBy>Harris, Nikki</cp:lastModifiedBy>
  <cp:revision>6</cp:revision>
  <dcterms:created xsi:type="dcterms:W3CDTF">2021-02-09T10:56:09Z</dcterms:created>
  <dcterms:modified xsi:type="dcterms:W3CDTF">2021-02-11T17:06:53Z</dcterms:modified>
</cp:coreProperties>
</file>