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4" r:id="rId5"/>
    <p:sldId id="259" r:id="rId6"/>
    <p:sldId id="260" r:id="rId7"/>
    <p:sldId id="269" r:id="rId8"/>
    <p:sldId id="261" r:id="rId9"/>
    <p:sldId id="262" r:id="rId10"/>
    <p:sldId id="263"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Walker" initials="DW" lastIdx="1" clrIdx="0">
    <p:extLst>
      <p:ext uri="{19B8F6BF-5375-455C-9EA6-DF929625EA0E}">
        <p15:presenceInfo xmlns:p15="http://schemas.microsoft.com/office/powerpoint/2012/main" userId="D Wal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5" d="100"/>
          <a:sy n="85" d="100"/>
        </p:scale>
        <p:origin x="1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64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40A9290-A03C-4C0F-B0D0-AB632199F895}" type="datetimeFigureOut">
              <a:rPr lang="en-GB" smtClean="0"/>
              <a:t>09/01/2021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203136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42053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70105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236435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5732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316294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194934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85450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377682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296400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0A9290-A03C-4C0F-B0D0-AB632199F895}"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119644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0A9290-A03C-4C0F-B0D0-AB632199F895}" type="datetimeFigureOut">
              <a:rPr lang="en-GB" smtClean="0"/>
              <a:t>09/01/2021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383648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0A9290-A03C-4C0F-B0D0-AB632199F895}" type="datetimeFigureOut">
              <a:rPr lang="en-GB" smtClean="0"/>
              <a:t>09/01/2021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425151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A9290-A03C-4C0F-B0D0-AB632199F895}" type="datetimeFigureOut">
              <a:rPr lang="en-GB" smtClean="0"/>
              <a:t>09/01/2021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219505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A9290-A03C-4C0F-B0D0-AB632199F895}"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312376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A9290-A03C-4C0F-B0D0-AB632199F895}"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40382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0A9290-A03C-4C0F-B0D0-AB632199F895}" type="datetimeFigureOut">
              <a:rPr lang="en-GB" smtClean="0"/>
              <a:t>09/01/2021</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E079478-572B-4F06-9129-28BB4D0D9F9E}" type="slidenum">
              <a:rPr lang="en-GB" smtClean="0"/>
              <a:t>‹#›</a:t>
            </a:fld>
            <a:endParaRPr lang="en-GB"/>
          </a:p>
        </p:txBody>
      </p:sp>
    </p:spTree>
    <p:extLst>
      <p:ext uri="{BB962C8B-B14F-4D97-AF65-F5344CB8AC3E}">
        <p14:creationId xmlns:p14="http://schemas.microsoft.com/office/powerpoint/2010/main" val="29397100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https://pixabay.com/en/binoculars-magnify-see-lenses-far-40881/"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E4326B-48C5-4CE2-9CD0-D40105D1921D}"/>
              </a:ext>
            </a:extLst>
          </p:cNvPr>
          <p:cNvPicPr>
            <a:picLocks noChangeAspect="1"/>
          </p:cNvPicPr>
          <p:nvPr/>
        </p:nvPicPr>
        <p:blipFill>
          <a:blip r:embed="rId6"/>
          <a:stretch>
            <a:fillRect/>
          </a:stretch>
        </p:blipFill>
        <p:spPr>
          <a:xfrm>
            <a:off x="5233071" y="895635"/>
            <a:ext cx="3547553" cy="4548146"/>
          </a:xfrm>
          <a:prstGeom prst="rect">
            <a:avLst/>
          </a:prstGeom>
        </p:spPr>
      </p:pic>
      <p:sp>
        <p:nvSpPr>
          <p:cNvPr id="6" name="TextBox 5">
            <a:extLst>
              <a:ext uri="{FF2B5EF4-FFF2-40B4-BE49-F238E27FC236}">
                <a16:creationId xmlns:a16="http://schemas.microsoft.com/office/drawing/2014/main" id="{C34BDC2C-8071-428B-A092-54DE7C4E1FEB}"/>
              </a:ext>
            </a:extLst>
          </p:cNvPr>
          <p:cNvSpPr txBox="1"/>
          <p:nvPr/>
        </p:nvSpPr>
        <p:spPr>
          <a:xfrm>
            <a:off x="3048119" y="919466"/>
            <a:ext cx="1661160" cy="4524315"/>
          </a:xfrm>
          <a:prstGeom prst="rect">
            <a:avLst/>
          </a:prstGeom>
          <a:noFill/>
        </p:spPr>
        <p:txBody>
          <a:bodyPr wrap="square" rtlCol="0">
            <a:spAutoFit/>
          </a:bodyPr>
          <a:lstStyle/>
          <a:p>
            <a:r>
              <a:rPr lang="en-GB" sz="3600" b="1" dirty="0">
                <a:latin typeface="Comic Sans MS" panose="030F0702030302020204" pitchFamily="66" charset="0"/>
              </a:rPr>
              <a:t>Today I would like you to read this book.</a:t>
            </a:r>
          </a:p>
        </p:txBody>
      </p:sp>
      <p:pic>
        <p:nvPicPr>
          <p:cNvPr id="2" name="Recorded Sound">
            <a:hlinkClick r:id="" action="ppaction://media"/>
            <a:extLst>
              <a:ext uri="{FF2B5EF4-FFF2-40B4-BE49-F238E27FC236}">
                <a16:creationId xmlns:a16="http://schemas.microsoft.com/office/drawing/2014/main" id="{A9A9AD7A-7DD3-46D7-A852-569CF94DA0F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pic>
        <p:nvPicPr>
          <p:cNvPr id="3" name="Recorded Sound">
            <a:hlinkClick r:id="" action="ppaction://media"/>
            <a:extLst>
              <a:ext uri="{FF2B5EF4-FFF2-40B4-BE49-F238E27FC236}">
                <a16:creationId xmlns:a16="http://schemas.microsoft.com/office/drawing/2014/main" id="{23BB2601-2E44-4F91-8B72-8BCE9B097D1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91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1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5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17123-5F96-4E06-8BE6-905B07F7488E}"/>
              </a:ext>
            </a:extLst>
          </p:cNvPr>
          <p:cNvSpPr txBox="1"/>
          <p:nvPr/>
        </p:nvSpPr>
        <p:spPr>
          <a:xfrm>
            <a:off x="1463040" y="1410788"/>
            <a:ext cx="8569234" cy="3477875"/>
          </a:xfrm>
          <a:prstGeom prst="rect">
            <a:avLst/>
          </a:prstGeom>
          <a:noFill/>
        </p:spPr>
        <p:txBody>
          <a:bodyPr wrap="square" rtlCol="0">
            <a:spAutoFit/>
          </a:bodyPr>
          <a:lstStyle/>
          <a:p>
            <a:r>
              <a:rPr lang="en-GB" sz="3200" dirty="0">
                <a:latin typeface="Comic Sans MS" panose="030F0702030302020204" pitchFamily="66" charset="0"/>
              </a:rPr>
              <a:t>Pages 16/17</a:t>
            </a:r>
          </a:p>
          <a:p>
            <a:endParaRPr lang="en-GB" sz="3200" dirty="0">
              <a:latin typeface="Comic Sans MS" panose="030F0702030302020204" pitchFamily="66" charset="0"/>
            </a:endParaRPr>
          </a:p>
          <a:p>
            <a:r>
              <a:rPr lang="en-GB" sz="3200" dirty="0">
                <a:latin typeface="Comic Sans MS" panose="030F0702030302020204" pitchFamily="66" charset="0"/>
              </a:rPr>
              <a:t>Explain the twilight zone and why humans can’t dive there?</a:t>
            </a:r>
          </a:p>
          <a:p>
            <a:endParaRPr lang="en-GB" sz="3200" dirty="0">
              <a:latin typeface="Comic Sans MS" panose="030F0702030302020204" pitchFamily="66" charset="0"/>
            </a:endParaRPr>
          </a:p>
          <a:p>
            <a:r>
              <a:rPr lang="en-GB" sz="3200" dirty="0">
                <a:latin typeface="Comic Sans MS" panose="030F0702030302020204" pitchFamily="66" charset="0"/>
              </a:rPr>
              <a:t>What is a Jim Suit?</a:t>
            </a:r>
          </a:p>
          <a:p>
            <a:endParaRPr lang="en-GB" sz="2800" dirty="0">
              <a:latin typeface="Comic Sans MS" panose="030F0702030302020204" pitchFamily="66" charset="0"/>
            </a:endParaRPr>
          </a:p>
        </p:txBody>
      </p:sp>
    </p:spTree>
    <p:extLst>
      <p:ext uri="{BB962C8B-B14F-4D97-AF65-F5344CB8AC3E}">
        <p14:creationId xmlns:p14="http://schemas.microsoft.com/office/powerpoint/2010/main" val="183647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0FBC9B-00C5-462A-AB5B-6F283C8A0EB4}"/>
              </a:ext>
            </a:extLst>
          </p:cNvPr>
          <p:cNvSpPr txBox="1"/>
          <p:nvPr/>
        </p:nvSpPr>
        <p:spPr>
          <a:xfrm>
            <a:off x="2399211" y="1166842"/>
            <a:ext cx="7393578" cy="4524315"/>
          </a:xfrm>
          <a:prstGeom prst="rect">
            <a:avLst/>
          </a:prstGeom>
          <a:noFill/>
        </p:spPr>
        <p:txBody>
          <a:bodyPr wrap="square" rtlCol="0">
            <a:spAutoFit/>
          </a:bodyPr>
          <a:lstStyle/>
          <a:p>
            <a:r>
              <a:rPr lang="en-GB" sz="3200" dirty="0">
                <a:latin typeface="Comic Sans MS" panose="030F0702030302020204" pitchFamily="66" charset="0"/>
              </a:rPr>
              <a:t>Pages 22/23</a:t>
            </a:r>
          </a:p>
          <a:p>
            <a:endParaRPr lang="en-GB" sz="3200" dirty="0">
              <a:latin typeface="Comic Sans MS" panose="030F0702030302020204" pitchFamily="66" charset="0"/>
            </a:endParaRPr>
          </a:p>
          <a:p>
            <a:r>
              <a:rPr lang="en-GB" sz="3200" dirty="0">
                <a:latin typeface="Comic Sans MS" panose="030F0702030302020204" pitchFamily="66" charset="0"/>
              </a:rPr>
              <a:t>Who was Jacques Piccard?</a:t>
            </a:r>
          </a:p>
          <a:p>
            <a:endParaRPr lang="en-GB" sz="3200" dirty="0">
              <a:latin typeface="Comic Sans MS" panose="030F0702030302020204" pitchFamily="66" charset="0"/>
            </a:endParaRPr>
          </a:p>
          <a:p>
            <a:r>
              <a:rPr lang="en-GB" sz="3200" dirty="0">
                <a:latin typeface="Comic Sans MS" panose="030F0702030302020204" pitchFamily="66" charset="0"/>
              </a:rPr>
              <a:t>Why was his descent in the Trieste particularly significant?</a:t>
            </a:r>
          </a:p>
          <a:p>
            <a:endParaRPr lang="en-GB" sz="3200" dirty="0">
              <a:latin typeface="Comic Sans MS" panose="030F0702030302020204" pitchFamily="66" charset="0"/>
            </a:endParaRPr>
          </a:p>
          <a:p>
            <a:r>
              <a:rPr lang="en-GB" sz="3200" dirty="0">
                <a:latin typeface="Comic Sans MS" panose="030F0702030302020204" pitchFamily="66" charset="0"/>
              </a:rPr>
              <a:t>If you interviewed Jacques Piccard what questions would you ask him?</a:t>
            </a:r>
          </a:p>
        </p:txBody>
      </p:sp>
    </p:spTree>
    <p:extLst>
      <p:ext uri="{BB962C8B-B14F-4D97-AF65-F5344CB8AC3E}">
        <p14:creationId xmlns:p14="http://schemas.microsoft.com/office/powerpoint/2010/main" val="319281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F64E6-5A9C-467B-B442-FC04197A741B}"/>
              </a:ext>
            </a:extLst>
          </p:cNvPr>
          <p:cNvSpPr txBox="1"/>
          <p:nvPr/>
        </p:nvSpPr>
        <p:spPr>
          <a:xfrm>
            <a:off x="836023" y="1358537"/>
            <a:ext cx="9953897" cy="6001643"/>
          </a:xfrm>
          <a:prstGeom prst="rect">
            <a:avLst/>
          </a:prstGeom>
          <a:noFill/>
        </p:spPr>
        <p:txBody>
          <a:bodyPr wrap="square" rtlCol="0">
            <a:spAutoFit/>
          </a:bodyPr>
          <a:lstStyle/>
          <a:p>
            <a:r>
              <a:rPr lang="en-GB" sz="3200" dirty="0">
                <a:latin typeface="Comic Sans MS" panose="030F0702030302020204" pitchFamily="66" charset="0"/>
              </a:rPr>
              <a:t>Pages 26/27</a:t>
            </a:r>
          </a:p>
          <a:p>
            <a:endParaRPr lang="en-GB" sz="3200" dirty="0">
              <a:latin typeface="Comic Sans MS" panose="030F0702030302020204" pitchFamily="66" charset="0"/>
            </a:endParaRPr>
          </a:p>
          <a:p>
            <a:r>
              <a:rPr lang="en-GB" sz="3200" dirty="0">
                <a:latin typeface="Comic Sans MS" panose="030F0702030302020204" pitchFamily="66" charset="0"/>
              </a:rPr>
              <a:t>What are Hydrothermal vents?</a:t>
            </a:r>
          </a:p>
          <a:p>
            <a:endParaRPr lang="en-GB" sz="3200" dirty="0">
              <a:latin typeface="Comic Sans MS" panose="030F0702030302020204" pitchFamily="66" charset="0"/>
            </a:endParaRPr>
          </a:p>
          <a:p>
            <a:r>
              <a:rPr lang="en-GB" sz="3200" dirty="0">
                <a:latin typeface="Comic Sans MS" panose="030F0702030302020204" pitchFamily="66" charset="0"/>
              </a:rPr>
              <a:t>How do the vents support life in the deepest, darkest part of the ocean?</a:t>
            </a:r>
          </a:p>
          <a:p>
            <a:endParaRPr lang="en-GB" sz="3200" dirty="0">
              <a:latin typeface="Comic Sans MS" panose="030F0702030302020204" pitchFamily="66" charset="0"/>
            </a:endParaRPr>
          </a:p>
          <a:p>
            <a:r>
              <a:rPr lang="en-GB" sz="3200" dirty="0">
                <a:latin typeface="Comic Sans MS" panose="030F0702030302020204" pitchFamily="66" charset="0"/>
              </a:rPr>
              <a:t>What creatures live there?</a:t>
            </a: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14693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B40124-B2C5-44BB-9F09-ACD7C00F3083}"/>
              </a:ext>
            </a:extLst>
          </p:cNvPr>
          <p:cNvSpPr txBox="1"/>
          <p:nvPr/>
        </p:nvSpPr>
        <p:spPr>
          <a:xfrm>
            <a:off x="2325189" y="1123404"/>
            <a:ext cx="7994469" cy="5016758"/>
          </a:xfrm>
          <a:prstGeom prst="rect">
            <a:avLst/>
          </a:prstGeom>
          <a:noFill/>
        </p:spPr>
        <p:txBody>
          <a:bodyPr wrap="square" rtlCol="0">
            <a:spAutoFit/>
          </a:bodyPr>
          <a:lstStyle/>
          <a:p>
            <a:r>
              <a:rPr lang="en-GB" sz="3200" dirty="0">
                <a:latin typeface="Comic Sans MS" panose="030F0702030302020204" pitchFamily="66" charset="0"/>
              </a:rPr>
              <a:t>Page 30</a:t>
            </a:r>
          </a:p>
          <a:p>
            <a:endParaRPr lang="en-GB" sz="3200" dirty="0">
              <a:latin typeface="Comic Sans MS" panose="030F0702030302020204" pitchFamily="66" charset="0"/>
            </a:endParaRPr>
          </a:p>
          <a:p>
            <a:r>
              <a:rPr lang="en-GB" sz="3200" dirty="0">
                <a:latin typeface="Comic Sans MS" panose="030F0702030302020204" pitchFamily="66" charset="0"/>
              </a:rPr>
              <a:t>Where is the deepest place on earth?</a:t>
            </a:r>
          </a:p>
          <a:p>
            <a:endParaRPr lang="en-GB" sz="3200" dirty="0">
              <a:latin typeface="Comic Sans MS" panose="030F0702030302020204" pitchFamily="66" charset="0"/>
            </a:endParaRPr>
          </a:p>
          <a:p>
            <a:r>
              <a:rPr lang="en-GB" sz="3200" dirty="0">
                <a:latin typeface="Comic Sans MS" panose="030F0702030302020204" pitchFamily="66" charset="0"/>
              </a:rPr>
              <a:t>Who were the only people to visit this gorge and what did they find?</a:t>
            </a:r>
          </a:p>
          <a:p>
            <a:endParaRPr lang="en-GB" sz="3200" dirty="0">
              <a:latin typeface="Comic Sans MS" panose="030F0702030302020204" pitchFamily="66" charset="0"/>
            </a:endParaRPr>
          </a:p>
          <a:p>
            <a:r>
              <a:rPr lang="en-GB" sz="3200" dirty="0">
                <a:latin typeface="Comic Sans MS" panose="030F0702030302020204" pitchFamily="66" charset="0"/>
              </a:rPr>
              <a:t>What has happened since they visited?</a:t>
            </a:r>
          </a:p>
          <a:p>
            <a:endParaRPr lang="en-GB" sz="3200" dirty="0">
              <a:latin typeface="Comic Sans MS" panose="030F0702030302020204" pitchFamily="66" charset="0"/>
            </a:endParaRP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1287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518DC2-B49C-4B3C-98AC-44CE6714DFA4}"/>
              </a:ext>
            </a:extLst>
          </p:cNvPr>
          <p:cNvSpPr txBox="1"/>
          <p:nvPr/>
        </p:nvSpPr>
        <p:spPr>
          <a:xfrm>
            <a:off x="2216331" y="1289953"/>
            <a:ext cx="7759337" cy="4278094"/>
          </a:xfrm>
          <a:prstGeom prst="rect">
            <a:avLst/>
          </a:prstGeom>
          <a:noFill/>
        </p:spPr>
        <p:txBody>
          <a:bodyPr wrap="square" rtlCol="0">
            <a:spAutoFit/>
          </a:bodyPr>
          <a:lstStyle/>
          <a:p>
            <a:pPr algn="ctr"/>
            <a:r>
              <a:rPr lang="en-GB" sz="4800" dirty="0">
                <a:latin typeface="Comic Sans MS" panose="030F0702030302020204" pitchFamily="66" charset="0"/>
              </a:rPr>
              <a:t>Finally,  where would you like to explore and find out more about? </a:t>
            </a:r>
          </a:p>
          <a:p>
            <a:pPr algn="ctr"/>
            <a:r>
              <a:rPr lang="en-GB" sz="4800" dirty="0">
                <a:latin typeface="Comic Sans MS" panose="030F0702030302020204" pitchFamily="66" charset="0"/>
              </a:rPr>
              <a:t>Do some research and make your own fact file!</a:t>
            </a:r>
          </a:p>
          <a:p>
            <a:endParaRPr lang="en-GB" sz="3200" dirty="0">
              <a:latin typeface="Comic Sans MS" panose="030F0702030302020204" pitchFamily="66" charset="0"/>
            </a:endParaRPr>
          </a:p>
        </p:txBody>
      </p:sp>
      <p:pic>
        <p:nvPicPr>
          <p:cNvPr id="3" name="Recorded Sound">
            <a:hlinkClick r:id="" action="ppaction://media"/>
            <a:extLst>
              <a:ext uri="{FF2B5EF4-FFF2-40B4-BE49-F238E27FC236}">
                <a16:creationId xmlns:a16="http://schemas.microsoft.com/office/drawing/2014/main" id="{EC985A01-D47F-4161-B1A4-F714FAB73D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9177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76AE9E-9333-46EA-BEF7-B22638572FC4}"/>
              </a:ext>
            </a:extLst>
          </p:cNvPr>
          <p:cNvPicPr>
            <a:picLocks noChangeAspect="1"/>
          </p:cNvPicPr>
          <p:nvPr/>
        </p:nvPicPr>
        <p:blipFill>
          <a:blip r:embed="rId4"/>
          <a:stretch>
            <a:fillRect/>
          </a:stretch>
        </p:blipFill>
        <p:spPr>
          <a:xfrm>
            <a:off x="2168435" y="3774939"/>
            <a:ext cx="2194560" cy="2811106"/>
          </a:xfrm>
          <a:prstGeom prst="rect">
            <a:avLst/>
          </a:prstGeom>
        </p:spPr>
      </p:pic>
      <p:sp>
        <p:nvSpPr>
          <p:cNvPr id="3" name="TextBox 2">
            <a:extLst>
              <a:ext uri="{FF2B5EF4-FFF2-40B4-BE49-F238E27FC236}">
                <a16:creationId xmlns:a16="http://schemas.microsoft.com/office/drawing/2014/main" id="{57C1645A-52A2-4DD6-AFBD-708DD7A6A439}"/>
              </a:ext>
            </a:extLst>
          </p:cNvPr>
          <p:cNvSpPr txBox="1"/>
          <p:nvPr/>
        </p:nvSpPr>
        <p:spPr>
          <a:xfrm>
            <a:off x="365759" y="271955"/>
            <a:ext cx="11051177" cy="3785652"/>
          </a:xfrm>
          <a:prstGeom prst="rect">
            <a:avLst/>
          </a:prstGeom>
          <a:noFill/>
        </p:spPr>
        <p:txBody>
          <a:bodyPr wrap="square" rtlCol="0">
            <a:spAutoFit/>
          </a:bodyPr>
          <a:lstStyle/>
          <a:p>
            <a:r>
              <a:rPr lang="en-GB" sz="2400" dirty="0">
                <a:latin typeface="Comic Sans MS" panose="030F0702030302020204" pitchFamily="66" charset="0"/>
              </a:rPr>
              <a:t>Here’s how to find the book</a:t>
            </a:r>
          </a:p>
          <a:p>
            <a:endParaRPr lang="en-GB" sz="2400" dirty="0">
              <a:latin typeface="Comic Sans MS" panose="030F0702030302020204" pitchFamily="66" charset="0"/>
            </a:endParaRPr>
          </a:p>
          <a:p>
            <a:r>
              <a:rPr lang="en-GB" sz="2400" dirty="0">
                <a:latin typeface="Comic Sans MS" panose="030F0702030302020204" pitchFamily="66" charset="0"/>
              </a:rPr>
              <a:t>Log in to Oxford Owl using the details provided in your learning pack</a:t>
            </a:r>
          </a:p>
          <a:p>
            <a:r>
              <a:rPr lang="en-GB" sz="2400" dirty="0">
                <a:latin typeface="Comic Sans MS" panose="030F0702030302020204" pitchFamily="66" charset="0"/>
              </a:rPr>
              <a:t>Click on ‘Read Oxford Owl eBook library’</a:t>
            </a:r>
          </a:p>
          <a:p>
            <a:r>
              <a:rPr lang="en-GB" sz="2400" dirty="0">
                <a:latin typeface="Comic Sans MS" panose="030F0702030302020204" pitchFamily="66" charset="0"/>
              </a:rPr>
              <a:t>Type the name of the book in the box and click to search</a:t>
            </a: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Scroll down until you find the book</a:t>
            </a:r>
          </a:p>
          <a:p>
            <a:r>
              <a:rPr lang="en-GB" sz="2400" dirty="0">
                <a:latin typeface="Comic Sans MS" panose="030F0702030302020204" pitchFamily="66" charset="0"/>
              </a:rPr>
              <a:t>Click on </a:t>
            </a:r>
          </a:p>
        </p:txBody>
      </p:sp>
      <p:pic>
        <p:nvPicPr>
          <p:cNvPr id="5" name="Picture 4">
            <a:extLst>
              <a:ext uri="{FF2B5EF4-FFF2-40B4-BE49-F238E27FC236}">
                <a16:creationId xmlns:a16="http://schemas.microsoft.com/office/drawing/2014/main" id="{28531389-E47A-42C5-A9AA-A3C5224F0756}"/>
              </a:ext>
            </a:extLst>
          </p:cNvPr>
          <p:cNvPicPr>
            <a:picLocks noChangeAspect="1"/>
          </p:cNvPicPr>
          <p:nvPr/>
        </p:nvPicPr>
        <p:blipFill rotWithShape="1">
          <a:blip r:embed="rId5"/>
          <a:srcRect l="6856" t="45808" r="16215" b="40801"/>
          <a:stretch/>
        </p:blipFill>
        <p:spPr>
          <a:xfrm>
            <a:off x="365760" y="2164782"/>
            <a:ext cx="9379132" cy="917970"/>
          </a:xfrm>
          <a:prstGeom prst="rect">
            <a:avLst/>
          </a:prstGeom>
        </p:spPr>
      </p:pic>
      <p:pic>
        <p:nvPicPr>
          <p:cNvPr id="6" name="Recorded Sound">
            <a:hlinkClick r:id="" action="ppaction://media"/>
            <a:extLst>
              <a:ext uri="{FF2B5EF4-FFF2-40B4-BE49-F238E27FC236}">
                <a16:creationId xmlns:a16="http://schemas.microsoft.com/office/drawing/2014/main" id="{EF0F07BB-1EFE-40E6-A01B-A9F3B248C8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10949" y="5684520"/>
            <a:ext cx="609600" cy="609600"/>
          </a:xfrm>
          <a:prstGeom prst="rect">
            <a:avLst/>
          </a:prstGeom>
        </p:spPr>
      </p:pic>
    </p:spTree>
    <p:extLst>
      <p:ext uri="{BB962C8B-B14F-4D97-AF65-F5344CB8AC3E}">
        <p14:creationId xmlns:p14="http://schemas.microsoft.com/office/powerpoint/2010/main" val="2626574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C7B4A8-C232-4FED-AF42-ED5FD6B1BD9E}"/>
              </a:ext>
            </a:extLst>
          </p:cNvPr>
          <p:cNvPicPr>
            <a:picLocks noChangeAspect="1"/>
          </p:cNvPicPr>
          <p:nvPr/>
        </p:nvPicPr>
        <p:blipFill rotWithShape="1">
          <a:blip r:embed="rId4"/>
          <a:srcRect l="50231" t="29088" r="30233" b="24998"/>
          <a:stretch/>
        </p:blipFill>
        <p:spPr>
          <a:xfrm>
            <a:off x="174171" y="3429000"/>
            <a:ext cx="2194751" cy="2899954"/>
          </a:xfrm>
          <a:prstGeom prst="rect">
            <a:avLst/>
          </a:prstGeom>
        </p:spPr>
      </p:pic>
      <p:pic>
        <p:nvPicPr>
          <p:cNvPr id="5" name="Picture 4">
            <a:extLst>
              <a:ext uri="{FF2B5EF4-FFF2-40B4-BE49-F238E27FC236}">
                <a16:creationId xmlns:a16="http://schemas.microsoft.com/office/drawing/2014/main" id="{C290D591-D7A3-46AB-8077-35170466E577}"/>
              </a:ext>
            </a:extLst>
          </p:cNvPr>
          <p:cNvPicPr>
            <a:picLocks noChangeAspect="1"/>
          </p:cNvPicPr>
          <p:nvPr/>
        </p:nvPicPr>
        <p:blipFill>
          <a:blip r:embed="rId5"/>
          <a:stretch>
            <a:fillRect/>
          </a:stretch>
        </p:blipFill>
        <p:spPr>
          <a:xfrm>
            <a:off x="174171" y="204965"/>
            <a:ext cx="2194750" cy="2816596"/>
          </a:xfrm>
          <a:prstGeom prst="rect">
            <a:avLst/>
          </a:prstGeom>
        </p:spPr>
      </p:pic>
      <p:sp>
        <p:nvSpPr>
          <p:cNvPr id="6" name="TextBox 5">
            <a:extLst>
              <a:ext uri="{FF2B5EF4-FFF2-40B4-BE49-F238E27FC236}">
                <a16:creationId xmlns:a16="http://schemas.microsoft.com/office/drawing/2014/main" id="{B9339A41-0B50-4AE8-A208-3712289EDFC3}"/>
              </a:ext>
            </a:extLst>
          </p:cNvPr>
          <p:cNvSpPr txBox="1"/>
          <p:nvPr/>
        </p:nvSpPr>
        <p:spPr>
          <a:xfrm>
            <a:off x="2873829" y="992777"/>
            <a:ext cx="6975565" cy="1569660"/>
          </a:xfrm>
          <a:prstGeom prst="rect">
            <a:avLst/>
          </a:prstGeom>
          <a:noFill/>
        </p:spPr>
        <p:txBody>
          <a:bodyPr wrap="square" rtlCol="0">
            <a:spAutoFit/>
          </a:bodyPr>
          <a:lstStyle/>
          <a:p>
            <a:r>
              <a:rPr lang="en-GB" sz="2400" dirty="0">
                <a:latin typeface="Comic Sans MS" panose="030F0702030302020204" pitchFamily="66" charset="0"/>
              </a:rPr>
              <a:t>Before you start reading, have a look at the front cover.  What kind of things would you expect to see in this book?  </a:t>
            </a:r>
          </a:p>
          <a:p>
            <a:r>
              <a:rPr lang="en-GB" sz="2400" dirty="0">
                <a:latin typeface="Comic Sans MS" panose="030F0702030302020204" pitchFamily="66" charset="0"/>
              </a:rPr>
              <a:t>Will it be fiction or non-fiction?</a:t>
            </a:r>
          </a:p>
        </p:txBody>
      </p:sp>
      <p:sp>
        <p:nvSpPr>
          <p:cNvPr id="7" name="TextBox 6">
            <a:extLst>
              <a:ext uri="{FF2B5EF4-FFF2-40B4-BE49-F238E27FC236}">
                <a16:creationId xmlns:a16="http://schemas.microsoft.com/office/drawing/2014/main" id="{C7F168C0-8CD1-41A0-A6A8-4D06D2727F24}"/>
              </a:ext>
            </a:extLst>
          </p:cNvPr>
          <p:cNvSpPr txBox="1"/>
          <p:nvPr/>
        </p:nvSpPr>
        <p:spPr>
          <a:xfrm>
            <a:off x="2873829" y="4075611"/>
            <a:ext cx="6662057" cy="1569660"/>
          </a:xfrm>
          <a:prstGeom prst="rect">
            <a:avLst/>
          </a:prstGeom>
          <a:noFill/>
        </p:spPr>
        <p:txBody>
          <a:bodyPr wrap="square" rtlCol="0">
            <a:spAutoFit/>
          </a:bodyPr>
          <a:lstStyle/>
          <a:p>
            <a:r>
              <a:rPr lang="en-GB" sz="2400" dirty="0">
                <a:latin typeface="Comic Sans MS" panose="030F0702030302020204" pitchFamily="66" charset="0"/>
              </a:rPr>
              <a:t>What is the purpose of the contents page?</a:t>
            </a:r>
          </a:p>
          <a:p>
            <a:r>
              <a:rPr lang="en-GB" sz="2400" dirty="0">
                <a:latin typeface="Comic Sans MS" panose="030F0702030302020204" pitchFamily="66" charset="0"/>
              </a:rPr>
              <a:t>List the other features of a non-fiction text?</a:t>
            </a:r>
          </a:p>
          <a:p>
            <a:endParaRPr lang="en-GB" sz="2400" dirty="0">
              <a:latin typeface="Comic Sans MS" panose="030F0702030302020204" pitchFamily="66" charset="0"/>
            </a:endParaRPr>
          </a:p>
        </p:txBody>
      </p:sp>
      <p:pic>
        <p:nvPicPr>
          <p:cNvPr id="2" name="Recorded Sound">
            <a:hlinkClick r:id="" action="ppaction://media"/>
            <a:extLst>
              <a:ext uri="{FF2B5EF4-FFF2-40B4-BE49-F238E27FC236}">
                <a16:creationId xmlns:a16="http://schemas.microsoft.com/office/drawing/2014/main" id="{70FAD4DA-87BC-4B0C-904A-B4DCBB898D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1323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E0BDE-2F7C-4A23-87B4-407C5FE876F0}"/>
              </a:ext>
            </a:extLst>
          </p:cNvPr>
          <p:cNvSpPr txBox="1"/>
          <p:nvPr/>
        </p:nvSpPr>
        <p:spPr>
          <a:xfrm>
            <a:off x="1341120" y="1118939"/>
            <a:ext cx="9509759" cy="5693866"/>
          </a:xfrm>
          <a:prstGeom prst="rect">
            <a:avLst/>
          </a:prstGeom>
          <a:noFill/>
        </p:spPr>
        <p:txBody>
          <a:bodyPr wrap="square">
            <a:spAutoFit/>
          </a:bodyPr>
          <a:lstStyle/>
          <a:p>
            <a:pPr algn="ctr"/>
            <a:r>
              <a:rPr lang="en-GB" sz="4400" b="1" dirty="0">
                <a:solidFill>
                  <a:schemeClr val="accent1">
                    <a:lumMod val="75000"/>
                  </a:schemeClr>
                </a:solidFill>
                <a:latin typeface="Comic Sans MS" panose="030F0702030302020204" pitchFamily="66" charset="0"/>
              </a:rPr>
              <a:t>Now it’s time to read the book!</a:t>
            </a:r>
          </a:p>
          <a:p>
            <a:endParaRPr lang="en-GB" sz="4000" dirty="0">
              <a:latin typeface="Comic Sans MS" panose="030F0702030302020204" pitchFamily="66" charset="0"/>
            </a:endParaRPr>
          </a:p>
          <a:p>
            <a:pPr algn="ctr"/>
            <a:r>
              <a:rPr lang="en-GB" sz="4000" dirty="0">
                <a:latin typeface="Comic Sans MS" panose="030F0702030302020204" pitchFamily="66" charset="0"/>
              </a:rPr>
              <a:t>Why not share it with another person in your home so that you might be able to discuss some of the interesting parts!  You never know they might learn something new too!</a:t>
            </a: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pic>
        <p:nvPicPr>
          <p:cNvPr id="4" name="Recorded Sound">
            <a:hlinkClick r:id="" action="ppaction://media"/>
            <a:extLst>
              <a:ext uri="{FF2B5EF4-FFF2-40B4-BE49-F238E27FC236}">
                <a16:creationId xmlns:a16="http://schemas.microsoft.com/office/drawing/2014/main" id="{BAF1BFBE-3470-4C09-A332-1389CC8FD6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41279" y="5434261"/>
            <a:ext cx="609600" cy="609600"/>
          </a:xfrm>
          <a:prstGeom prst="rect">
            <a:avLst/>
          </a:prstGeom>
        </p:spPr>
      </p:pic>
    </p:spTree>
    <p:extLst>
      <p:ext uri="{BB962C8B-B14F-4D97-AF65-F5344CB8AC3E}">
        <p14:creationId xmlns:p14="http://schemas.microsoft.com/office/powerpoint/2010/main" val="2571941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C4A0CF-AC30-496E-8B7E-0CEBE7E3161C}"/>
              </a:ext>
            </a:extLst>
          </p:cNvPr>
          <p:cNvSpPr/>
          <p:nvPr/>
        </p:nvSpPr>
        <p:spPr>
          <a:xfrm>
            <a:off x="975045" y="475518"/>
            <a:ext cx="10241906" cy="2308324"/>
          </a:xfrm>
          <a:prstGeom prst="rect">
            <a:avLst/>
          </a:prstGeom>
          <a:noFill/>
        </p:spPr>
        <p:txBody>
          <a:bodyPr wrap="none" lIns="91440" tIns="45720" rIns="91440" bIns="45720">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rPr>
              <a:t>Now that you have read the book</a:t>
            </a:r>
          </a:p>
          <a:p>
            <a:pPr algn="ctr"/>
            <a:r>
              <a:rPr lang="en-US" sz="4800" b="1" dirty="0">
                <a:ln w="9525">
                  <a:solidFill>
                    <a:schemeClr val="bg1"/>
                  </a:solidFill>
                  <a:prstDash val="solid"/>
                </a:ln>
                <a:effectLst>
                  <a:outerShdw blurRad="12700" dist="38100" dir="2700000" algn="tl" rotWithShape="0">
                    <a:schemeClr val="bg1">
                      <a:lumMod val="50000"/>
                    </a:schemeClr>
                  </a:outerShdw>
                </a:effectLst>
              </a:rPr>
              <a:t>the following pages will </a:t>
            </a:r>
          </a:p>
          <a:p>
            <a:pPr algn="ctr"/>
            <a:r>
              <a:rPr lang="en-US" sz="4800" b="1" dirty="0">
                <a:ln w="9525">
                  <a:solidFill>
                    <a:schemeClr val="bg1"/>
                  </a:solidFill>
                  <a:prstDash val="solid"/>
                </a:ln>
                <a:effectLst>
                  <a:outerShdw blurRad="12700" dist="38100" dir="2700000" algn="tl" rotWithShape="0">
                    <a:schemeClr val="bg1">
                      <a:lumMod val="50000"/>
                    </a:schemeClr>
                  </a:outerShdw>
                </a:effectLst>
              </a:rPr>
              <a:t>have questions for you to answer.</a:t>
            </a:r>
            <a:endParaRPr lang="en-GB"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extBox 5">
            <a:extLst>
              <a:ext uri="{FF2B5EF4-FFF2-40B4-BE49-F238E27FC236}">
                <a16:creationId xmlns:a16="http://schemas.microsoft.com/office/drawing/2014/main" id="{A0720897-ABDB-4515-83EF-7B14638B4A00}"/>
              </a:ext>
            </a:extLst>
          </p:cNvPr>
          <p:cNvSpPr txBox="1"/>
          <p:nvPr/>
        </p:nvSpPr>
        <p:spPr>
          <a:xfrm>
            <a:off x="2993571" y="2652743"/>
            <a:ext cx="6923314" cy="4585871"/>
          </a:xfrm>
          <a:prstGeom prst="rect">
            <a:avLst/>
          </a:prstGeom>
          <a:noFill/>
        </p:spPr>
        <p:txBody>
          <a:bodyPr wrap="square" rtlCol="0">
            <a:spAutoFit/>
          </a:bodyPr>
          <a:lstStyle/>
          <a:p>
            <a:r>
              <a:rPr lang="en-GB" sz="2800" b="1" dirty="0">
                <a:solidFill>
                  <a:srgbClr val="FF0000"/>
                </a:solidFill>
                <a:latin typeface="Comic Sans MS" panose="030F0702030302020204" pitchFamily="66" charset="0"/>
              </a:rPr>
              <a:t>But first don’t forget to use the strategies you have learnt to help find the answers:</a:t>
            </a:r>
          </a:p>
          <a:p>
            <a:endParaRPr lang="en-GB" sz="2800" b="1" dirty="0">
              <a:solidFill>
                <a:srgbClr val="FF0000"/>
              </a:solidFill>
              <a:latin typeface="Comic Sans MS" panose="030F0702030302020204" pitchFamily="66" charset="0"/>
            </a:endParaRPr>
          </a:p>
          <a:p>
            <a:r>
              <a:rPr lang="en-GB" sz="2800" b="1" dirty="0">
                <a:solidFill>
                  <a:srgbClr val="FF0000"/>
                </a:solidFill>
                <a:latin typeface="Comic Sans MS" panose="030F0702030302020204" pitchFamily="66" charset="0"/>
              </a:rPr>
              <a:t>Skim and scan. </a:t>
            </a:r>
          </a:p>
          <a:p>
            <a:r>
              <a:rPr lang="en-GB" sz="2800" b="1" dirty="0">
                <a:solidFill>
                  <a:srgbClr val="FF0000"/>
                </a:solidFill>
                <a:latin typeface="Comic Sans MS" panose="030F0702030302020204" pitchFamily="66" charset="0"/>
              </a:rPr>
              <a:t>Look for key words from questions to find in the text.</a:t>
            </a:r>
          </a:p>
          <a:p>
            <a:r>
              <a:rPr lang="en-GB" sz="2800" b="1" dirty="0">
                <a:solidFill>
                  <a:srgbClr val="FF0000"/>
                </a:solidFill>
                <a:latin typeface="Comic Sans MS" panose="030F0702030302020204" pitchFamily="66" charset="0"/>
              </a:rPr>
              <a:t>Read around sentences and words for context and meaning.</a:t>
            </a:r>
          </a:p>
          <a:p>
            <a:endParaRPr lang="en-GB" sz="2000" b="1" dirty="0">
              <a:solidFill>
                <a:srgbClr val="FF0000"/>
              </a:solidFill>
              <a:latin typeface="Comic Sans MS" panose="030F0702030302020204" pitchFamily="66" charset="0"/>
            </a:endParaRPr>
          </a:p>
          <a:p>
            <a:endParaRPr lang="en-GB" sz="2000" b="1" dirty="0">
              <a:solidFill>
                <a:srgbClr val="FF0000"/>
              </a:solidFill>
              <a:latin typeface="Comic Sans MS" panose="030F0702030302020204" pitchFamily="66" charset="0"/>
            </a:endParaRPr>
          </a:p>
        </p:txBody>
      </p:sp>
      <p:pic>
        <p:nvPicPr>
          <p:cNvPr id="8" name="Picture 7">
            <a:extLst>
              <a:ext uri="{FF2B5EF4-FFF2-40B4-BE49-F238E27FC236}">
                <a16:creationId xmlns:a16="http://schemas.microsoft.com/office/drawing/2014/main" id="{27312689-7146-40F7-A300-A742EF0F73E0}"/>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736771" y="4278238"/>
            <a:ext cx="718457" cy="493939"/>
          </a:xfrm>
          <a:prstGeom prst="rect">
            <a:avLst/>
          </a:prstGeom>
        </p:spPr>
      </p:pic>
      <p:pic>
        <p:nvPicPr>
          <p:cNvPr id="2" name="Recorded Sound">
            <a:hlinkClick r:id="" action="ppaction://media"/>
            <a:extLst>
              <a:ext uri="{FF2B5EF4-FFF2-40B4-BE49-F238E27FC236}">
                <a16:creationId xmlns:a16="http://schemas.microsoft.com/office/drawing/2014/main" id="{A403061D-63FD-4C7B-8D2E-19DF66BB39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07351" y="5344885"/>
            <a:ext cx="609600" cy="609600"/>
          </a:xfrm>
          <a:prstGeom prst="rect">
            <a:avLst/>
          </a:prstGeom>
        </p:spPr>
      </p:pic>
    </p:spTree>
    <p:extLst>
      <p:ext uri="{BB962C8B-B14F-4D97-AF65-F5344CB8AC3E}">
        <p14:creationId xmlns:p14="http://schemas.microsoft.com/office/powerpoint/2010/main" val="1555803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F2C097-4FC7-474A-BD39-4CBC244FA1CC}"/>
              </a:ext>
            </a:extLst>
          </p:cNvPr>
          <p:cNvSpPr txBox="1"/>
          <p:nvPr/>
        </p:nvSpPr>
        <p:spPr>
          <a:xfrm>
            <a:off x="2085703" y="1505396"/>
            <a:ext cx="8020594" cy="3847207"/>
          </a:xfrm>
          <a:prstGeom prst="rect">
            <a:avLst/>
          </a:prstGeom>
          <a:noFill/>
        </p:spPr>
        <p:txBody>
          <a:bodyPr wrap="square" rtlCol="0">
            <a:spAutoFit/>
          </a:bodyPr>
          <a:lstStyle/>
          <a:p>
            <a:r>
              <a:rPr lang="en-GB" sz="3200" dirty="0">
                <a:latin typeface="Comic Sans MS" panose="030F0702030302020204" pitchFamily="66" charset="0"/>
              </a:rPr>
              <a:t>Pages 2/3 </a:t>
            </a:r>
          </a:p>
          <a:p>
            <a:r>
              <a:rPr lang="en-GB" sz="3200" dirty="0">
                <a:latin typeface="Comic Sans MS" panose="030F0702030302020204" pitchFamily="66" charset="0"/>
              </a:rPr>
              <a:t> </a:t>
            </a:r>
          </a:p>
          <a:p>
            <a:r>
              <a:rPr lang="en-GB" sz="3200" dirty="0">
                <a:latin typeface="Comic Sans MS" panose="030F0702030302020204" pitchFamily="66" charset="0"/>
              </a:rPr>
              <a:t>What percentage of our planet is covered in water?</a:t>
            </a:r>
          </a:p>
          <a:p>
            <a:endParaRPr lang="en-GB" sz="3200" dirty="0">
              <a:latin typeface="Comic Sans MS" panose="030F0702030302020204" pitchFamily="66" charset="0"/>
            </a:endParaRPr>
          </a:p>
          <a:p>
            <a:r>
              <a:rPr lang="en-GB" sz="3200" dirty="0">
                <a:latin typeface="Comic Sans MS" panose="030F0702030302020204" pitchFamily="66" charset="0"/>
              </a:rPr>
              <a:t>How many oceans are there and can you name them?</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183686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9EF6BF-453B-4E40-9316-61153B5878D8}"/>
              </a:ext>
            </a:extLst>
          </p:cNvPr>
          <p:cNvSpPr txBox="1"/>
          <p:nvPr/>
        </p:nvSpPr>
        <p:spPr>
          <a:xfrm>
            <a:off x="1541418" y="1413063"/>
            <a:ext cx="8177348" cy="4031873"/>
          </a:xfrm>
          <a:prstGeom prst="rect">
            <a:avLst/>
          </a:prstGeom>
          <a:noFill/>
        </p:spPr>
        <p:txBody>
          <a:bodyPr wrap="square" rtlCol="0">
            <a:spAutoFit/>
          </a:bodyPr>
          <a:lstStyle/>
          <a:p>
            <a:r>
              <a:rPr lang="en-GB" sz="3200" dirty="0">
                <a:latin typeface="Comic Sans MS" panose="030F0702030302020204" pitchFamily="66" charset="0"/>
              </a:rPr>
              <a:t>Pages 8/9</a:t>
            </a:r>
          </a:p>
          <a:p>
            <a:endParaRPr lang="en-GB" sz="3200" dirty="0">
              <a:latin typeface="Comic Sans MS" panose="030F0702030302020204" pitchFamily="66" charset="0"/>
            </a:endParaRPr>
          </a:p>
          <a:p>
            <a:r>
              <a:rPr lang="en-GB" sz="3200" dirty="0">
                <a:latin typeface="Comic Sans MS" panose="030F0702030302020204" pitchFamily="66" charset="0"/>
              </a:rPr>
              <a:t>What do you need to be able to dive?</a:t>
            </a:r>
          </a:p>
          <a:p>
            <a:endParaRPr lang="en-GB" sz="3200" dirty="0">
              <a:latin typeface="Comic Sans MS" panose="030F0702030302020204" pitchFamily="66" charset="0"/>
            </a:endParaRPr>
          </a:p>
          <a:p>
            <a:r>
              <a:rPr lang="en-GB" sz="3200" dirty="0">
                <a:latin typeface="Comic Sans MS" panose="030F0702030302020204" pitchFamily="66" charset="0"/>
              </a:rPr>
              <a:t>Why is the word ‘licence’ in  bold?</a:t>
            </a:r>
          </a:p>
          <a:p>
            <a:endParaRPr lang="en-GB" sz="3200" dirty="0">
              <a:latin typeface="Comic Sans MS" panose="030F0702030302020204" pitchFamily="66" charset="0"/>
            </a:endParaRPr>
          </a:p>
          <a:p>
            <a:r>
              <a:rPr lang="en-GB" sz="3200" dirty="0">
                <a:latin typeface="Comic Sans MS" panose="030F0702030302020204" pitchFamily="66" charset="0"/>
              </a:rPr>
              <a:t>Would you like to be a diver?  Give your reasons. </a:t>
            </a:r>
          </a:p>
        </p:txBody>
      </p:sp>
    </p:spTree>
    <p:extLst>
      <p:ext uri="{BB962C8B-B14F-4D97-AF65-F5344CB8AC3E}">
        <p14:creationId xmlns:p14="http://schemas.microsoft.com/office/powerpoint/2010/main" val="3337770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D2E33F-68A8-49F4-ACBB-57FE690BC63E}"/>
              </a:ext>
            </a:extLst>
          </p:cNvPr>
          <p:cNvSpPr txBox="1"/>
          <p:nvPr/>
        </p:nvSpPr>
        <p:spPr>
          <a:xfrm>
            <a:off x="1863634" y="731520"/>
            <a:ext cx="8464731" cy="5016758"/>
          </a:xfrm>
          <a:prstGeom prst="rect">
            <a:avLst/>
          </a:prstGeom>
          <a:noFill/>
        </p:spPr>
        <p:txBody>
          <a:bodyPr wrap="square" rtlCol="0">
            <a:spAutoFit/>
          </a:bodyPr>
          <a:lstStyle/>
          <a:p>
            <a:r>
              <a:rPr lang="en-GB" sz="3200" dirty="0">
                <a:latin typeface="Comic Sans MS" panose="030F0702030302020204" pitchFamily="66" charset="0"/>
              </a:rPr>
              <a:t>Pages 10/11</a:t>
            </a:r>
          </a:p>
          <a:p>
            <a:endParaRPr lang="en-GB" sz="3200" dirty="0">
              <a:latin typeface="Comic Sans MS" panose="030F0702030302020204" pitchFamily="66" charset="0"/>
            </a:endParaRPr>
          </a:p>
          <a:p>
            <a:r>
              <a:rPr lang="en-GB" sz="3200" dirty="0">
                <a:latin typeface="Comic Sans MS" panose="030F0702030302020204" pitchFamily="66" charset="0"/>
              </a:rPr>
              <a:t>There are 4 famous shipwrecks can you put them in date order starting with the oldest?</a:t>
            </a:r>
          </a:p>
          <a:p>
            <a:endParaRPr lang="en-GB" sz="3200" dirty="0">
              <a:latin typeface="Comic Sans MS" panose="030F0702030302020204" pitchFamily="66" charset="0"/>
            </a:endParaRPr>
          </a:p>
          <a:p>
            <a:r>
              <a:rPr lang="en-GB" sz="3200" dirty="0">
                <a:latin typeface="Comic Sans MS" panose="030F0702030302020204" pitchFamily="66" charset="0"/>
              </a:rPr>
              <a:t>Which one have you heard about before?</a:t>
            </a:r>
          </a:p>
          <a:p>
            <a:endParaRPr lang="en-GB" sz="3200" dirty="0">
              <a:latin typeface="Comic Sans MS" panose="030F0702030302020204" pitchFamily="66" charset="0"/>
            </a:endParaRPr>
          </a:p>
          <a:p>
            <a:r>
              <a:rPr lang="en-GB" sz="3200" dirty="0">
                <a:latin typeface="Comic Sans MS" panose="030F0702030302020204" pitchFamily="66" charset="0"/>
              </a:rPr>
              <a:t>Research and find out about another shipwreck?</a:t>
            </a:r>
          </a:p>
        </p:txBody>
      </p:sp>
    </p:spTree>
    <p:extLst>
      <p:ext uri="{BB962C8B-B14F-4D97-AF65-F5344CB8AC3E}">
        <p14:creationId xmlns:p14="http://schemas.microsoft.com/office/powerpoint/2010/main" val="304523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78230-5A5A-4913-8EE5-7577A98F2AFC}"/>
              </a:ext>
            </a:extLst>
          </p:cNvPr>
          <p:cNvSpPr txBox="1"/>
          <p:nvPr/>
        </p:nvSpPr>
        <p:spPr>
          <a:xfrm>
            <a:off x="2307771" y="1487495"/>
            <a:ext cx="7576457" cy="3046988"/>
          </a:xfrm>
          <a:prstGeom prst="rect">
            <a:avLst/>
          </a:prstGeom>
          <a:noFill/>
        </p:spPr>
        <p:txBody>
          <a:bodyPr wrap="square" rtlCol="0">
            <a:spAutoFit/>
          </a:bodyPr>
          <a:lstStyle/>
          <a:p>
            <a:r>
              <a:rPr lang="en-GB" sz="3200" dirty="0">
                <a:latin typeface="Comic Sans MS" panose="030F0702030302020204" pitchFamily="66" charset="0"/>
              </a:rPr>
              <a:t>Pages 14/15</a:t>
            </a:r>
          </a:p>
          <a:p>
            <a:endParaRPr lang="en-GB" sz="3200" dirty="0">
              <a:latin typeface="Comic Sans MS" panose="030F0702030302020204" pitchFamily="66" charset="0"/>
            </a:endParaRPr>
          </a:p>
          <a:p>
            <a:r>
              <a:rPr lang="en-GB" sz="3200" dirty="0">
                <a:latin typeface="Comic Sans MS" panose="030F0702030302020204" pitchFamily="66" charset="0"/>
              </a:rPr>
              <a:t>Why are Phytoplankton so important?</a:t>
            </a:r>
          </a:p>
          <a:p>
            <a:endParaRPr lang="en-GB" sz="3200" dirty="0">
              <a:latin typeface="Comic Sans MS" panose="030F0702030302020204" pitchFamily="66" charset="0"/>
            </a:endParaRPr>
          </a:p>
          <a:p>
            <a:r>
              <a:rPr lang="en-GB" sz="3200" dirty="0">
                <a:latin typeface="Comic Sans MS" panose="030F0702030302020204" pitchFamily="66" charset="0"/>
              </a:rPr>
              <a:t>Explain the word ‘camouflage’ and how it protects the shark from predators.</a:t>
            </a:r>
          </a:p>
        </p:txBody>
      </p:sp>
    </p:spTree>
    <p:extLst>
      <p:ext uri="{BB962C8B-B14F-4D97-AF65-F5344CB8AC3E}">
        <p14:creationId xmlns:p14="http://schemas.microsoft.com/office/powerpoint/2010/main" val="2574114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366</TotalTime>
  <Words>462</Words>
  <Application>Microsoft Office PowerPoint</Application>
  <PresentationFormat>Widescreen</PresentationFormat>
  <Paragraphs>80</Paragraphs>
  <Slides>14</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Comic Sans MS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Walker</dc:creator>
  <cp:lastModifiedBy>Linda Hall</cp:lastModifiedBy>
  <cp:revision>33</cp:revision>
  <dcterms:created xsi:type="dcterms:W3CDTF">2021-01-06T20:46:40Z</dcterms:created>
  <dcterms:modified xsi:type="dcterms:W3CDTF">2021-01-09T20:52:35Z</dcterms:modified>
</cp:coreProperties>
</file>