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2" r:id="rId3"/>
    <p:sldId id="345" r:id="rId4"/>
    <p:sldId id="326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6C31"/>
    <a:srgbClr val="FFFFCC"/>
    <a:srgbClr val="D7F9D7"/>
    <a:srgbClr val="FF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7367" autoAdjust="0"/>
    <p:restoredTop sz="94639" autoAdjust="0"/>
  </p:normalViewPr>
  <p:slideViewPr>
    <p:cSldViewPr>
      <p:cViewPr varScale="1">
        <p:scale>
          <a:sx n="71" d="100"/>
          <a:sy n="71" d="100"/>
        </p:scale>
        <p:origin x="7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C7292-0C87-489A-AA25-5919F1EA9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6524A-3AD2-4F2A-A440-5B784A43ECFB}" type="datetimeFigureOut">
              <a:rPr lang="en-GB"/>
              <a:pPr>
                <a:defRPr/>
              </a:pPr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621F7-2D72-4279-83FE-26C46F7CE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A16F3-74FF-4676-A4CB-A3DDCDBF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17B89-5EF0-4150-B729-949D80B125E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7424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A497E-1261-4DDC-81EE-7BE8D42E1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8039D-256C-4896-9A79-1859123C5638}" type="datetimeFigureOut">
              <a:rPr lang="en-GB"/>
              <a:pPr>
                <a:defRPr/>
              </a:pPr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3ACAE-0C19-4910-A3FA-DDBE5B881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5D738-9793-4B3B-AF95-2764207AF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37550-1DD3-4ADC-9043-0A2427DCA20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6019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8B3BE-97F6-4D15-AB75-C9995175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8A72-C444-429C-A49F-BB1C445C7A77}" type="datetimeFigureOut">
              <a:rPr lang="en-GB"/>
              <a:pPr>
                <a:defRPr/>
              </a:pPr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F5AF8-968F-410D-9BA1-F30643A74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A6589-80A8-4DF4-AB97-A8272F93E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C72B9-0232-46F8-8E93-2CE5EFBD069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590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94C8E-85A6-4F2D-8A33-5B4B0F3F6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F09D6-E5FD-4EAF-B7EA-3F30E50A31C8}" type="datetimeFigureOut">
              <a:rPr lang="en-GB"/>
              <a:pPr>
                <a:defRPr/>
              </a:pPr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77217-7F20-4EB0-9F59-3B22FCC92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C9ABD-0B10-49CD-AB96-093BC8825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32A7D-1BE2-4D23-8E1A-29182E263B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3742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F2A35-BF2E-4C4A-874D-8879DF42D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AD5E1-673A-46C8-BF45-0CC67D7394B9}" type="datetimeFigureOut">
              <a:rPr lang="en-GB"/>
              <a:pPr>
                <a:defRPr/>
              </a:pPr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8F691-6006-4686-9B8C-6FE2172C5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47FB4-7A15-4F62-855E-3288D1A21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CC563-B63B-4243-8C0E-6B373229028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0206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92A199A-5182-4AFD-8E3F-D3F31BB4D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985E3-0BA2-43BA-9450-F625F1D3BBDA}" type="datetimeFigureOut">
              <a:rPr lang="en-GB"/>
              <a:pPr>
                <a:defRPr/>
              </a:pPr>
              <a:t>13/01/2021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400BA17-A0AE-4D52-817F-0A5A19C02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B1B496-23D9-47B5-B538-A104AC01E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EDBFC-03C4-4642-9E49-3BB2A99D2B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0726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B119A20-9520-40D1-9AA6-EA4F43433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2C64F-1D1B-4859-A735-F2C2221A66E6}" type="datetimeFigureOut">
              <a:rPr lang="en-GB"/>
              <a:pPr>
                <a:defRPr/>
              </a:pPr>
              <a:t>13/01/2021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6A2387A-3977-4757-89CC-D41067DDF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A865D15-1C85-4CA9-AB46-09662F60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76FF8-B987-466E-8215-BCBCCA17574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38009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5152721-2FB1-4EE2-9433-9D2077C1C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29494-82E8-4709-8958-B9D3BEC871A9}" type="datetimeFigureOut">
              <a:rPr lang="en-GB"/>
              <a:pPr>
                <a:defRPr/>
              </a:pPr>
              <a:t>13/01/2021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C1DB9C3-7908-41BA-BE21-150CD15E4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CA297DB-2CC6-4806-AD37-9458BE831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4B615-4F4A-4A4D-B312-36947C46AA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548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7AC790E-2186-4B47-B123-9CF58B078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0571E-A2D0-4FA3-87E0-485B7D5F58E5}" type="datetimeFigureOut">
              <a:rPr lang="en-GB"/>
              <a:pPr>
                <a:defRPr/>
              </a:pPr>
              <a:t>13/01/2021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6C78243-7BA3-474C-9EED-0C21476AF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B9773B7-85E4-4DEB-905A-826EF323E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168A5-ADAB-454F-85B8-56B46424B13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3888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460DC2D-A6E4-4904-BA95-0A0C3E7F3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67E8F-4766-4E40-B9B3-05518E884D4A}" type="datetimeFigureOut">
              <a:rPr lang="en-GB"/>
              <a:pPr>
                <a:defRPr/>
              </a:pPr>
              <a:t>13/01/2021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12999F-7852-4F13-8304-26E67AB1D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D88A1A-9120-480E-BDB3-85578C47E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AF9A2-B7B9-4FB2-838D-9EB1322D010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4253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E7F6DDD-D306-46C2-9306-FD2BC34E5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3ABCB-B035-47B0-99F5-B5129ABAF245}" type="datetimeFigureOut">
              <a:rPr lang="en-GB"/>
              <a:pPr>
                <a:defRPr/>
              </a:pPr>
              <a:t>13/01/2021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1F3041E-7E8A-4A9F-AC5B-0F0B929F1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44F9C3-CB95-4936-A920-CF77F899F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5A5EF-200C-4E22-BA47-7FBC0D17E0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4686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D4F904E-3D48-423E-B643-6BC8B3C9167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4B9F47F-0129-4F62-85E3-4730F7F93B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8F3EF-F577-44C3-B92A-84750B25D2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C107E9-1CF8-451E-B42C-C3B1B8683952}" type="datetimeFigureOut">
              <a:rPr lang="en-GB"/>
              <a:pPr>
                <a:defRPr/>
              </a:pPr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7E884-956B-4B98-B686-A23186D2F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2357F-930E-405D-8022-34CD6ABAB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85F5F09-042A-4B63-8C18-37B0F56B1C1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:a16="http://schemas.microsoft.com/office/drawing/2014/main" id="{8D1EB372-4DA9-493D-A03C-3EC0DBD2D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25425"/>
            <a:ext cx="6407150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0" descr="Portrait with Footer.png">
            <a:extLst>
              <a:ext uri="{FF2B5EF4-FFF2-40B4-BE49-F238E27FC236}">
                <a16:creationId xmlns:a16="http://schemas.microsoft.com/office/drawing/2014/main" id="{D28B2246-E425-4925-9201-9A5674023D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391AA03-EB02-4CBD-9DDC-881848D6A1E7}"/>
              </a:ext>
            </a:extLst>
          </p:cNvPr>
          <p:cNvSpPr/>
          <p:nvPr/>
        </p:nvSpPr>
        <p:spPr>
          <a:xfrm>
            <a:off x="1692275" y="620713"/>
            <a:ext cx="5616575" cy="56165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53" name="TextBox 1">
            <a:extLst>
              <a:ext uri="{FF2B5EF4-FFF2-40B4-BE49-F238E27FC236}">
                <a16:creationId xmlns:a16="http://schemas.microsoft.com/office/drawing/2014/main" id="{1DA7B381-2F7F-43F4-A48B-26654F36F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-465138"/>
            <a:ext cx="4105275" cy="778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50000" b="1">
                <a:solidFill>
                  <a:srgbClr val="CCECFF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058" name="TextBox 12">
            <a:extLst>
              <a:ext uri="{FF2B5EF4-FFF2-40B4-BE49-F238E27FC236}">
                <a16:creationId xmlns:a16="http://schemas.microsoft.com/office/drawing/2014/main" id="{92D45D17-7072-44EE-B456-AC0B6BAE2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862138"/>
            <a:ext cx="67691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sz="6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Telling the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sz="6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Time in Blocks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sz="6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Of 5 Minutes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2B37513-D024-4106-9924-D25E846F31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32700" y="584358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291143-4CD6-427F-B592-E4594DF8D111}"/>
              </a:ext>
            </a:extLst>
          </p:cNvPr>
          <p:cNvSpPr/>
          <p:nvPr/>
        </p:nvSpPr>
        <p:spPr>
          <a:xfrm>
            <a:off x="611188" y="765175"/>
            <a:ext cx="7848600" cy="54721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243" name="Picture 10" descr="Portrait with Footer.png">
            <a:extLst>
              <a:ext uri="{FF2B5EF4-FFF2-40B4-BE49-F238E27FC236}">
                <a16:creationId xmlns:a16="http://schemas.microsoft.com/office/drawing/2014/main" id="{BE93D514-EDD5-4722-9BDD-1949BF77FE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4" name="Group 4">
            <a:extLst>
              <a:ext uri="{FF2B5EF4-FFF2-40B4-BE49-F238E27FC236}">
                <a16:creationId xmlns:a16="http://schemas.microsoft.com/office/drawing/2014/main" id="{F5F4BCA4-26FE-4187-907B-097E35CA9F34}"/>
              </a:ext>
            </a:extLst>
          </p:cNvPr>
          <p:cNvGrpSpPr>
            <a:grpSpLocks/>
          </p:cNvGrpSpPr>
          <p:nvPr/>
        </p:nvGrpSpPr>
        <p:grpSpPr bwMode="auto">
          <a:xfrm>
            <a:off x="2827338" y="1125538"/>
            <a:ext cx="3355975" cy="3355975"/>
            <a:chOff x="2699792" y="1324508"/>
            <a:chExt cx="3355627" cy="3356992"/>
          </a:xfrm>
        </p:grpSpPr>
        <p:pic>
          <p:nvPicPr>
            <p:cNvPr id="10246" name="Picture 1">
              <a:extLst>
                <a:ext uri="{FF2B5EF4-FFF2-40B4-BE49-F238E27FC236}">
                  <a16:creationId xmlns:a16="http://schemas.microsoft.com/office/drawing/2014/main" id="{7FADD4BD-8146-4A39-9E34-F25E2E249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1324508"/>
              <a:ext cx="3355627" cy="3356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E34369D9-A979-42C5-AA36-9E69706CFDCD}"/>
                </a:ext>
              </a:extLst>
            </p:cNvPr>
            <p:cNvCxnSpPr/>
            <p:nvPr/>
          </p:nvCxnSpPr>
          <p:spPr>
            <a:xfrm>
              <a:off x="4377605" y="3015707"/>
              <a:ext cx="642871" cy="1116351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F9E6E5C-3288-40FF-A6D2-0695251FAC98}"/>
                </a:ext>
              </a:extLst>
            </p:cNvPr>
            <p:cNvCxnSpPr/>
            <p:nvPr/>
          </p:nvCxnSpPr>
          <p:spPr>
            <a:xfrm>
              <a:off x="4379193" y="3015707"/>
              <a:ext cx="857161" cy="25248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5" name="Text Box 6">
            <a:extLst>
              <a:ext uri="{FF2B5EF4-FFF2-40B4-BE49-F238E27FC236}">
                <a16:creationId xmlns:a16="http://schemas.microsoft.com/office/drawing/2014/main" id="{3D0792B1-E41D-412D-8AFB-C5D86DED0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4987925"/>
            <a:ext cx="36004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>
                <a:latin typeface="Arial" panose="020B0604020202020204" pitchFamily="34" charset="0"/>
              </a:rPr>
              <a:t>The time is 25 minutes past 3.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F4B1F1D-B0AF-42F9-BBC0-296FDF764F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96336" y="488315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40BA33-0D90-4091-B333-B1FCD953412D}"/>
              </a:ext>
            </a:extLst>
          </p:cNvPr>
          <p:cNvSpPr/>
          <p:nvPr/>
        </p:nvSpPr>
        <p:spPr>
          <a:xfrm>
            <a:off x="611188" y="765175"/>
            <a:ext cx="7848600" cy="54721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1267" name="Picture 10" descr="Portrait with Footer.png">
            <a:extLst>
              <a:ext uri="{FF2B5EF4-FFF2-40B4-BE49-F238E27FC236}">
                <a16:creationId xmlns:a16="http://schemas.microsoft.com/office/drawing/2014/main" id="{D04E243F-0489-411A-9355-664B19FB26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8" name="Group 4">
            <a:extLst>
              <a:ext uri="{FF2B5EF4-FFF2-40B4-BE49-F238E27FC236}">
                <a16:creationId xmlns:a16="http://schemas.microsoft.com/office/drawing/2014/main" id="{76996AB6-611A-421B-8364-270EE6C4A21A}"/>
              </a:ext>
            </a:extLst>
          </p:cNvPr>
          <p:cNvGrpSpPr>
            <a:grpSpLocks/>
          </p:cNvGrpSpPr>
          <p:nvPr/>
        </p:nvGrpSpPr>
        <p:grpSpPr bwMode="auto">
          <a:xfrm>
            <a:off x="2827338" y="1125538"/>
            <a:ext cx="3355975" cy="3355975"/>
            <a:chOff x="2699792" y="1324508"/>
            <a:chExt cx="3355627" cy="3356992"/>
          </a:xfrm>
        </p:grpSpPr>
        <p:pic>
          <p:nvPicPr>
            <p:cNvPr id="11270" name="Picture 1">
              <a:extLst>
                <a:ext uri="{FF2B5EF4-FFF2-40B4-BE49-F238E27FC236}">
                  <a16:creationId xmlns:a16="http://schemas.microsoft.com/office/drawing/2014/main" id="{3E33B8BC-ECFC-4591-A17B-5AF9A33A4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1324508"/>
              <a:ext cx="3355627" cy="3356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94B8971-5C65-4387-97F3-5DC8617FC04E}"/>
                </a:ext>
              </a:extLst>
            </p:cNvPr>
            <p:cNvCxnSpPr/>
            <p:nvPr/>
          </p:nvCxnSpPr>
          <p:spPr>
            <a:xfrm flipV="1">
              <a:off x="4377605" y="3015707"/>
              <a:ext cx="1219074" cy="0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ED3774B-BFB4-4C20-A821-94F6C0547341}"/>
                </a:ext>
              </a:extLst>
            </p:cNvPr>
            <p:cNvCxnSpPr/>
            <p:nvPr/>
          </p:nvCxnSpPr>
          <p:spPr>
            <a:xfrm flipV="1">
              <a:off x="4379193" y="2332875"/>
              <a:ext cx="496835" cy="68283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69" name="TextBox 1">
            <a:extLst>
              <a:ext uri="{FF2B5EF4-FFF2-40B4-BE49-F238E27FC236}">
                <a16:creationId xmlns:a16="http://schemas.microsoft.com/office/drawing/2014/main" id="{8396C133-6002-4974-AAEE-57DA36D64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864100"/>
            <a:ext cx="59769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How many minutes past does the minute hand show?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What is the proper name for this?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7798366-3D9C-4292-A3C9-317DE99FD8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64413" y="388246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C15F919-95FF-4B6C-A74D-E30229B47161}"/>
              </a:ext>
            </a:extLst>
          </p:cNvPr>
          <p:cNvSpPr/>
          <p:nvPr/>
        </p:nvSpPr>
        <p:spPr>
          <a:xfrm>
            <a:off x="611188" y="765175"/>
            <a:ext cx="7848600" cy="54721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2291" name="Picture 10" descr="Portrait with Footer.png">
            <a:extLst>
              <a:ext uri="{FF2B5EF4-FFF2-40B4-BE49-F238E27FC236}">
                <a16:creationId xmlns:a16="http://schemas.microsoft.com/office/drawing/2014/main" id="{D3458BB6-530A-462B-BCD7-1AF458A95D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2" name="Group 4">
            <a:extLst>
              <a:ext uri="{FF2B5EF4-FFF2-40B4-BE49-F238E27FC236}">
                <a16:creationId xmlns:a16="http://schemas.microsoft.com/office/drawing/2014/main" id="{66D62DD8-A400-442E-A235-8973D7FF7B37}"/>
              </a:ext>
            </a:extLst>
          </p:cNvPr>
          <p:cNvGrpSpPr>
            <a:grpSpLocks/>
          </p:cNvGrpSpPr>
          <p:nvPr/>
        </p:nvGrpSpPr>
        <p:grpSpPr bwMode="auto">
          <a:xfrm>
            <a:off x="2827338" y="1125538"/>
            <a:ext cx="3355975" cy="3355975"/>
            <a:chOff x="2699792" y="1324508"/>
            <a:chExt cx="3355627" cy="3356992"/>
          </a:xfrm>
        </p:grpSpPr>
        <p:pic>
          <p:nvPicPr>
            <p:cNvPr id="12294" name="Picture 1">
              <a:extLst>
                <a:ext uri="{FF2B5EF4-FFF2-40B4-BE49-F238E27FC236}">
                  <a16:creationId xmlns:a16="http://schemas.microsoft.com/office/drawing/2014/main" id="{DF1FCBDF-4DDC-4448-A7D8-D058F2250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1324508"/>
              <a:ext cx="3355627" cy="3356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0961236-A64C-469A-92EF-BF4E0F1D9B53}"/>
                </a:ext>
              </a:extLst>
            </p:cNvPr>
            <p:cNvCxnSpPr/>
            <p:nvPr/>
          </p:nvCxnSpPr>
          <p:spPr>
            <a:xfrm flipV="1">
              <a:off x="4377605" y="3015707"/>
              <a:ext cx="1219074" cy="0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AC299E5-DEBD-4168-8CBA-DE88F039D0E2}"/>
                </a:ext>
              </a:extLst>
            </p:cNvPr>
            <p:cNvCxnSpPr/>
            <p:nvPr/>
          </p:nvCxnSpPr>
          <p:spPr>
            <a:xfrm flipV="1">
              <a:off x="4379193" y="2332875"/>
              <a:ext cx="496835" cy="68283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93" name="Text Box 7">
            <a:extLst>
              <a:ext uri="{FF2B5EF4-FFF2-40B4-BE49-F238E27FC236}">
                <a16:creationId xmlns:a16="http://schemas.microsoft.com/office/drawing/2014/main" id="{A75661CB-7C6C-4307-99F9-701EE72BD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0963" y="4992688"/>
            <a:ext cx="3829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The clock is showing quarter past 1.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6409695-F177-490C-945D-0A8BA9D61E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81899" y="438308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4194196-C708-44B9-86B4-E8E3935C054F}"/>
              </a:ext>
            </a:extLst>
          </p:cNvPr>
          <p:cNvSpPr/>
          <p:nvPr/>
        </p:nvSpPr>
        <p:spPr>
          <a:xfrm>
            <a:off x="611188" y="765175"/>
            <a:ext cx="7848600" cy="54721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3315" name="Picture 10" descr="Portrait with Footer.png">
            <a:extLst>
              <a:ext uri="{FF2B5EF4-FFF2-40B4-BE49-F238E27FC236}">
                <a16:creationId xmlns:a16="http://schemas.microsoft.com/office/drawing/2014/main" id="{AF6BB8E0-1AFA-4F53-A5FB-DA4D0556C9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6" name="Group 4">
            <a:extLst>
              <a:ext uri="{FF2B5EF4-FFF2-40B4-BE49-F238E27FC236}">
                <a16:creationId xmlns:a16="http://schemas.microsoft.com/office/drawing/2014/main" id="{B81BE001-925A-484B-AA14-8CC55A3E3549}"/>
              </a:ext>
            </a:extLst>
          </p:cNvPr>
          <p:cNvGrpSpPr>
            <a:grpSpLocks/>
          </p:cNvGrpSpPr>
          <p:nvPr/>
        </p:nvGrpSpPr>
        <p:grpSpPr bwMode="auto">
          <a:xfrm>
            <a:off x="2771775" y="981075"/>
            <a:ext cx="3355975" cy="3355975"/>
            <a:chOff x="2699792" y="1324508"/>
            <a:chExt cx="3355627" cy="3356992"/>
          </a:xfrm>
        </p:grpSpPr>
        <p:pic>
          <p:nvPicPr>
            <p:cNvPr id="13318" name="Picture 1">
              <a:extLst>
                <a:ext uri="{FF2B5EF4-FFF2-40B4-BE49-F238E27FC236}">
                  <a16:creationId xmlns:a16="http://schemas.microsoft.com/office/drawing/2014/main" id="{3CE38F0A-6620-432D-886B-9B9112196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1324508"/>
              <a:ext cx="3355627" cy="3356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070EAB7-1751-4C82-B45D-C491E1BF8DD0}"/>
                </a:ext>
              </a:extLst>
            </p:cNvPr>
            <p:cNvCxnSpPr/>
            <p:nvPr/>
          </p:nvCxnSpPr>
          <p:spPr>
            <a:xfrm>
              <a:off x="4377606" y="3015708"/>
              <a:ext cx="0" cy="1081415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2E40286-FD2F-4FE4-BC5A-C249040F2D52}"/>
                </a:ext>
              </a:extLst>
            </p:cNvPr>
            <p:cNvCxnSpPr/>
            <p:nvPr/>
          </p:nvCxnSpPr>
          <p:spPr>
            <a:xfrm flipH="1" flipV="1">
              <a:off x="3852197" y="2404335"/>
              <a:ext cx="526995" cy="611373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17" name="TextBox 1">
            <a:extLst>
              <a:ext uri="{FF2B5EF4-FFF2-40B4-BE49-F238E27FC236}">
                <a16:creationId xmlns:a16="http://schemas.microsoft.com/office/drawing/2014/main" id="{20F69400-779D-4DFE-A527-39C06A93B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4445000"/>
            <a:ext cx="5976937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How many minutes past is this clock showing?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What is the proper name for this time?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Where is the hour hand pointing to?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258C030-EF2F-428F-BD1B-36C2B9DADC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24750" y="344805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25F5396-95EF-46C9-BD8A-C255AA7FFF39}"/>
              </a:ext>
            </a:extLst>
          </p:cNvPr>
          <p:cNvSpPr/>
          <p:nvPr/>
        </p:nvSpPr>
        <p:spPr>
          <a:xfrm>
            <a:off x="611188" y="765175"/>
            <a:ext cx="7848600" cy="54721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4339" name="Picture 10" descr="Portrait with Footer.png">
            <a:extLst>
              <a:ext uri="{FF2B5EF4-FFF2-40B4-BE49-F238E27FC236}">
                <a16:creationId xmlns:a16="http://schemas.microsoft.com/office/drawing/2014/main" id="{7D2C541F-38D3-474A-BEBE-E403952E33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0" name="Group 4">
            <a:extLst>
              <a:ext uri="{FF2B5EF4-FFF2-40B4-BE49-F238E27FC236}">
                <a16:creationId xmlns:a16="http://schemas.microsoft.com/office/drawing/2014/main" id="{4C0C26D8-87E4-4F12-8B2B-299AC01500C3}"/>
              </a:ext>
            </a:extLst>
          </p:cNvPr>
          <p:cNvGrpSpPr>
            <a:grpSpLocks/>
          </p:cNvGrpSpPr>
          <p:nvPr/>
        </p:nvGrpSpPr>
        <p:grpSpPr bwMode="auto">
          <a:xfrm>
            <a:off x="2771775" y="981075"/>
            <a:ext cx="3355975" cy="3355975"/>
            <a:chOff x="2699792" y="1324508"/>
            <a:chExt cx="3355627" cy="3356992"/>
          </a:xfrm>
        </p:grpSpPr>
        <p:pic>
          <p:nvPicPr>
            <p:cNvPr id="14342" name="Picture 1">
              <a:extLst>
                <a:ext uri="{FF2B5EF4-FFF2-40B4-BE49-F238E27FC236}">
                  <a16:creationId xmlns:a16="http://schemas.microsoft.com/office/drawing/2014/main" id="{552B0745-FD71-4280-B950-2D613142E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1324508"/>
              <a:ext cx="3355627" cy="3356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228DE12-1C78-412A-8EB6-27886A82C69A}"/>
                </a:ext>
              </a:extLst>
            </p:cNvPr>
            <p:cNvCxnSpPr/>
            <p:nvPr/>
          </p:nvCxnSpPr>
          <p:spPr>
            <a:xfrm>
              <a:off x="4377606" y="3015708"/>
              <a:ext cx="0" cy="1081415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8C0B662-335F-4EC3-996A-364C0340E8A4}"/>
                </a:ext>
              </a:extLst>
            </p:cNvPr>
            <p:cNvCxnSpPr/>
            <p:nvPr/>
          </p:nvCxnSpPr>
          <p:spPr>
            <a:xfrm flipH="1" flipV="1">
              <a:off x="3852197" y="2404335"/>
              <a:ext cx="526995" cy="611373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41" name="Text Box 6">
            <a:extLst>
              <a:ext uri="{FF2B5EF4-FFF2-40B4-BE49-F238E27FC236}">
                <a16:creationId xmlns:a16="http://schemas.microsoft.com/office/drawing/2014/main" id="{1E503260-E125-434F-870D-727F1E2E9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575" y="4887913"/>
            <a:ext cx="40179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>
                <a:latin typeface="Arial" panose="020B0604020202020204" pitchFamily="34" charset="0"/>
              </a:rPr>
              <a:t>The clock is showing half past 10.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A8BBECB-C62C-4A3D-85D0-6F657844A4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96336" y="498316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C698FA6-6816-4CB2-9A30-2FE7434C9D6F}"/>
              </a:ext>
            </a:extLst>
          </p:cNvPr>
          <p:cNvSpPr/>
          <p:nvPr/>
        </p:nvSpPr>
        <p:spPr>
          <a:xfrm>
            <a:off x="611188" y="765175"/>
            <a:ext cx="7848600" cy="54721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075" name="Picture 10" descr="Portrait with Footer.png">
            <a:extLst>
              <a:ext uri="{FF2B5EF4-FFF2-40B4-BE49-F238E27FC236}">
                <a16:creationId xmlns:a16="http://schemas.microsoft.com/office/drawing/2014/main" id="{6F750A6C-E757-4B42-A663-0194B9E285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6FCA7BA-07A0-4EBB-BF31-5CCB95F52BD7}"/>
              </a:ext>
            </a:extLst>
          </p:cNvPr>
          <p:cNvSpPr/>
          <p:nvPr/>
        </p:nvSpPr>
        <p:spPr>
          <a:xfrm>
            <a:off x="1116013" y="981075"/>
            <a:ext cx="6985000" cy="431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077" name="Picture 1">
            <a:extLst>
              <a:ext uri="{FF2B5EF4-FFF2-40B4-BE49-F238E27FC236}">
                <a16:creationId xmlns:a16="http://schemas.microsoft.com/office/drawing/2014/main" id="{26BDC0F7-991A-4644-8F6C-433A8C4546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597025"/>
            <a:ext cx="644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1">
            <a:extLst>
              <a:ext uri="{FF2B5EF4-FFF2-40B4-BE49-F238E27FC236}">
                <a16:creationId xmlns:a16="http://schemas.microsoft.com/office/drawing/2014/main" id="{C0FE2297-0F6A-420A-9D67-A3AAB475A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984250"/>
            <a:ext cx="5976937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</a:rPr>
              <a:t>Quiz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8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8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8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8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</a:rPr>
              <a:t>How many seconds are there in a minute?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8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</a:rPr>
              <a:t>How many minutes are there in an hour?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8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</a:rPr>
              <a:t>How many minutes are there in quarter of an hour?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8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</a:rPr>
              <a:t>How many minutes are there in half an hour?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8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</a:rPr>
              <a:t>How many months in a year?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8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</a:rPr>
              <a:t>How many days are there in a year?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8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</a:rPr>
              <a:t>How many days are there in a leap year?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77901B1-C55F-43CF-8949-1999A19CD6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51750" y="562768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C698FA6-6816-4CB2-9A30-2FE7434C9D6F}"/>
              </a:ext>
            </a:extLst>
          </p:cNvPr>
          <p:cNvSpPr/>
          <p:nvPr/>
        </p:nvSpPr>
        <p:spPr>
          <a:xfrm>
            <a:off x="611188" y="765175"/>
            <a:ext cx="7848600" cy="54721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075" name="Picture 10" descr="Portrait with Footer.png">
            <a:extLst>
              <a:ext uri="{FF2B5EF4-FFF2-40B4-BE49-F238E27FC236}">
                <a16:creationId xmlns:a16="http://schemas.microsoft.com/office/drawing/2014/main" id="{6F750A6C-E757-4B42-A663-0194B9E285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6FCA7BA-07A0-4EBB-BF31-5CCB95F52BD7}"/>
              </a:ext>
            </a:extLst>
          </p:cNvPr>
          <p:cNvSpPr/>
          <p:nvPr/>
        </p:nvSpPr>
        <p:spPr>
          <a:xfrm>
            <a:off x="1116013" y="981075"/>
            <a:ext cx="6985000" cy="431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077" name="Picture 1">
            <a:extLst>
              <a:ext uri="{FF2B5EF4-FFF2-40B4-BE49-F238E27FC236}">
                <a16:creationId xmlns:a16="http://schemas.microsoft.com/office/drawing/2014/main" id="{26BDC0F7-991A-4644-8F6C-433A8C4546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597025"/>
            <a:ext cx="644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1">
            <a:extLst>
              <a:ext uri="{FF2B5EF4-FFF2-40B4-BE49-F238E27FC236}">
                <a16:creationId xmlns:a16="http://schemas.microsoft.com/office/drawing/2014/main" id="{C0FE2297-0F6A-420A-9D67-A3AAB475A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984250"/>
            <a:ext cx="5976937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</a:rPr>
              <a:t>Questions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8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8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8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8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</a:rPr>
              <a:t>There are 60 seconds in a minute?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8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</a:rPr>
              <a:t>There are 60 minutes in an hour?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8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</a:rPr>
              <a:t>There are 15 minutes in quarter of an hour?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8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</a:rPr>
              <a:t>There are 30 minutes are there in half an hour?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8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</a:rPr>
              <a:t>There are 12 months in a year?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8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</a:rPr>
              <a:t>There are 365 days in a year?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8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</a:rPr>
              <a:t>There are 366 days in a leap year?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099CBF6-1D19-47FF-9D41-9B4FC99B97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82888" y="5465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8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73819E9-7D56-40D6-B977-99ADCE26FF09}"/>
              </a:ext>
            </a:extLst>
          </p:cNvPr>
          <p:cNvSpPr/>
          <p:nvPr/>
        </p:nvSpPr>
        <p:spPr>
          <a:xfrm>
            <a:off x="611188" y="765175"/>
            <a:ext cx="7848600" cy="54721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099" name="Picture 10" descr="Portrait with Footer.png">
            <a:extLst>
              <a:ext uri="{FF2B5EF4-FFF2-40B4-BE49-F238E27FC236}">
                <a16:creationId xmlns:a16="http://schemas.microsoft.com/office/drawing/2014/main" id="{8B275D21-63BD-4E9A-8107-62198E9EAA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0" name="Group 4">
            <a:extLst>
              <a:ext uri="{FF2B5EF4-FFF2-40B4-BE49-F238E27FC236}">
                <a16:creationId xmlns:a16="http://schemas.microsoft.com/office/drawing/2014/main" id="{634908C8-316A-4A86-9D08-B1E04BC2FBF2}"/>
              </a:ext>
            </a:extLst>
          </p:cNvPr>
          <p:cNvGrpSpPr>
            <a:grpSpLocks/>
          </p:cNvGrpSpPr>
          <p:nvPr/>
        </p:nvGrpSpPr>
        <p:grpSpPr bwMode="auto">
          <a:xfrm>
            <a:off x="2728913" y="981075"/>
            <a:ext cx="3355975" cy="3355975"/>
            <a:chOff x="2699792" y="1324508"/>
            <a:chExt cx="3355627" cy="3356992"/>
          </a:xfrm>
        </p:grpSpPr>
        <p:pic>
          <p:nvPicPr>
            <p:cNvPr id="4102" name="Picture 1">
              <a:extLst>
                <a:ext uri="{FF2B5EF4-FFF2-40B4-BE49-F238E27FC236}">
                  <a16:creationId xmlns:a16="http://schemas.microsoft.com/office/drawing/2014/main" id="{2D5DA2CA-032D-4443-8E7A-F0C099110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1324508"/>
              <a:ext cx="3355627" cy="3356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446BA50-5618-43AC-A0F5-DECF66E8BFFD}"/>
                </a:ext>
              </a:extLst>
            </p:cNvPr>
            <p:cNvCxnSpPr/>
            <p:nvPr/>
          </p:nvCxnSpPr>
          <p:spPr>
            <a:xfrm flipV="1">
              <a:off x="4377605" y="1732620"/>
              <a:ext cx="0" cy="1283089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1C38D62-B675-443C-812C-87735B7EC16D}"/>
                </a:ext>
              </a:extLst>
            </p:cNvPr>
            <p:cNvCxnSpPr/>
            <p:nvPr/>
          </p:nvCxnSpPr>
          <p:spPr>
            <a:xfrm flipH="1" flipV="1">
              <a:off x="4377605" y="2204250"/>
              <a:ext cx="1588" cy="81145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01" name="Text Box 8">
            <a:extLst>
              <a:ext uri="{FF2B5EF4-FFF2-40B4-BE49-F238E27FC236}">
                <a16:creationId xmlns:a16="http://schemas.microsoft.com/office/drawing/2014/main" id="{7FE5CFD2-4556-42F0-A02C-E0E47F9A6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563" y="4652963"/>
            <a:ext cx="718185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</a:rPr>
              <a:t>This clock shows the hours in black on the inside, and the minutes in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</a:rPr>
              <a:t> blue around the outside (most clocks don’t show the minutes).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8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</a:rPr>
              <a:t>Can you see a pattern between the hours on the inside and the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</a:rPr>
              <a:t>minutes on the outside?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B28C294-BB19-45E2-BC32-7CF6C738BE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36296" y="39243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012BBD-61E9-4810-A67F-DF1124AB947B}"/>
              </a:ext>
            </a:extLst>
          </p:cNvPr>
          <p:cNvSpPr/>
          <p:nvPr/>
        </p:nvSpPr>
        <p:spPr>
          <a:xfrm>
            <a:off x="611188" y="765175"/>
            <a:ext cx="7848600" cy="54721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123" name="Picture 10" descr="Portrait with Footer.png">
            <a:extLst>
              <a:ext uri="{FF2B5EF4-FFF2-40B4-BE49-F238E27FC236}">
                <a16:creationId xmlns:a16="http://schemas.microsoft.com/office/drawing/2014/main" id="{6A8710CA-8815-49EA-8751-4034D724A9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4" name="Group 4">
            <a:extLst>
              <a:ext uri="{FF2B5EF4-FFF2-40B4-BE49-F238E27FC236}">
                <a16:creationId xmlns:a16="http://schemas.microsoft.com/office/drawing/2014/main" id="{86736AB3-0C1E-481C-BED6-845E8688DF6D}"/>
              </a:ext>
            </a:extLst>
          </p:cNvPr>
          <p:cNvGrpSpPr>
            <a:grpSpLocks/>
          </p:cNvGrpSpPr>
          <p:nvPr/>
        </p:nvGrpSpPr>
        <p:grpSpPr bwMode="auto">
          <a:xfrm>
            <a:off x="2843213" y="981075"/>
            <a:ext cx="3355975" cy="3355975"/>
            <a:chOff x="2699792" y="1324508"/>
            <a:chExt cx="3355627" cy="3356992"/>
          </a:xfrm>
        </p:grpSpPr>
        <p:pic>
          <p:nvPicPr>
            <p:cNvPr id="5126" name="Picture 1">
              <a:extLst>
                <a:ext uri="{FF2B5EF4-FFF2-40B4-BE49-F238E27FC236}">
                  <a16:creationId xmlns:a16="http://schemas.microsoft.com/office/drawing/2014/main" id="{E78FD4DF-4B12-42A5-81F3-B0E343CF6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1324508"/>
              <a:ext cx="3355627" cy="3356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78961CC-9C6D-4CA9-87D6-4C35CAC7E0E5}"/>
                </a:ext>
              </a:extLst>
            </p:cNvPr>
            <p:cNvCxnSpPr/>
            <p:nvPr/>
          </p:nvCxnSpPr>
          <p:spPr>
            <a:xfrm flipV="1">
              <a:off x="4377605" y="2404335"/>
              <a:ext cx="1130183" cy="611373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5C1A715-1E0D-402C-A7BF-6597E80F38D7}"/>
                </a:ext>
              </a:extLst>
            </p:cNvPr>
            <p:cNvCxnSpPr/>
            <p:nvPr/>
          </p:nvCxnSpPr>
          <p:spPr>
            <a:xfrm flipH="1" flipV="1">
              <a:off x="4377605" y="2204250"/>
              <a:ext cx="1588" cy="81145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5" name="TextBox 6">
            <a:extLst>
              <a:ext uri="{FF2B5EF4-FFF2-40B4-BE49-F238E27FC236}">
                <a16:creationId xmlns:a16="http://schemas.microsoft.com/office/drawing/2014/main" id="{5F145C57-E477-46DD-9862-56451A9CA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4810125"/>
            <a:ext cx="66976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latin typeface="Arial" panose="020B0604020202020204" pitchFamily="34" charset="0"/>
              </a:rPr>
              <a:t>How many minutes past does the </a:t>
            </a:r>
            <a:r>
              <a:rPr lang="en-GB" altLang="en-US" sz="2000">
                <a:solidFill>
                  <a:srgbClr val="FF0000"/>
                </a:solidFill>
                <a:latin typeface="Arial" panose="020B0604020202020204" pitchFamily="34" charset="0"/>
              </a:rPr>
              <a:t>blue hand </a:t>
            </a:r>
            <a:r>
              <a:rPr lang="en-GB" altLang="en-US" sz="2000">
                <a:latin typeface="Arial" panose="020B0604020202020204" pitchFamily="34" charset="0"/>
              </a:rPr>
              <a:t>show?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latin typeface="Arial" panose="020B0604020202020204" pitchFamily="34" charset="0"/>
              </a:rPr>
              <a:t>  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latin typeface="Arial" panose="020B0604020202020204" pitchFamily="34" charset="0"/>
              </a:rPr>
              <a:t>Does it show 2 minutes past or 10 minutes past?</a:t>
            </a:r>
          </a:p>
          <a:p>
            <a:pPr algn="ctr" eaLnBrk="1" hangingPunct="1">
              <a:spcBef>
                <a:spcPct val="0"/>
              </a:spcBef>
            </a:pPr>
            <a:endParaRPr lang="en-GB" altLang="en-US" sz="2000">
              <a:latin typeface="Sassoon Infant Md" panose="02000603050000020003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3DD7309-0ACF-4903-8024-4DB9708E1F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10290" y="356805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B21CF9-78EA-4096-B3A9-E7A0C4EA662C}"/>
              </a:ext>
            </a:extLst>
          </p:cNvPr>
          <p:cNvSpPr/>
          <p:nvPr/>
        </p:nvSpPr>
        <p:spPr>
          <a:xfrm>
            <a:off x="611188" y="765175"/>
            <a:ext cx="7848600" cy="54721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147" name="Picture 10" descr="Portrait with Footer.png">
            <a:extLst>
              <a:ext uri="{FF2B5EF4-FFF2-40B4-BE49-F238E27FC236}">
                <a16:creationId xmlns:a16="http://schemas.microsoft.com/office/drawing/2014/main" id="{8B2D34D4-A81A-4F9B-8E58-9A99F80416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8" name="Group 4">
            <a:extLst>
              <a:ext uri="{FF2B5EF4-FFF2-40B4-BE49-F238E27FC236}">
                <a16:creationId xmlns:a16="http://schemas.microsoft.com/office/drawing/2014/main" id="{2D9B994B-7FE0-4D71-BBB9-FBDF950308E0}"/>
              </a:ext>
            </a:extLst>
          </p:cNvPr>
          <p:cNvGrpSpPr>
            <a:grpSpLocks/>
          </p:cNvGrpSpPr>
          <p:nvPr/>
        </p:nvGrpSpPr>
        <p:grpSpPr bwMode="auto">
          <a:xfrm>
            <a:off x="2843213" y="981075"/>
            <a:ext cx="3355975" cy="3355975"/>
            <a:chOff x="2699792" y="1324508"/>
            <a:chExt cx="3355627" cy="3356992"/>
          </a:xfrm>
        </p:grpSpPr>
        <p:pic>
          <p:nvPicPr>
            <p:cNvPr id="6150" name="Picture 1">
              <a:extLst>
                <a:ext uri="{FF2B5EF4-FFF2-40B4-BE49-F238E27FC236}">
                  <a16:creationId xmlns:a16="http://schemas.microsoft.com/office/drawing/2014/main" id="{20E47B1B-4E50-4198-8AA3-14697D32B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1324508"/>
              <a:ext cx="3355627" cy="3356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53C30ED-8165-4D8A-BC45-6D8D1D2BEA41}"/>
                </a:ext>
              </a:extLst>
            </p:cNvPr>
            <p:cNvCxnSpPr/>
            <p:nvPr/>
          </p:nvCxnSpPr>
          <p:spPr>
            <a:xfrm flipV="1">
              <a:off x="4377605" y="2404335"/>
              <a:ext cx="1130183" cy="611373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A564469-2675-48D0-8EA6-180040A4D666}"/>
                </a:ext>
              </a:extLst>
            </p:cNvPr>
            <p:cNvCxnSpPr/>
            <p:nvPr/>
          </p:nvCxnSpPr>
          <p:spPr>
            <a:xfrm flipH="1" flipV="1">
              <a:off x="4377605" y="2204250"/>
              <a:ext cx="1588" cy="81145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9" name="TextBox 1">
            <a:extLst>
              <a:ext uri="{FF2B5EF4-FFF2-40B4-BE49-F238E27FC236}">
                <a16:creationId xmlns:a16="http://schemas.microsoft.com/office/drawing/2014/main" id="{8296AB38-2AA6-44C9-8CB7-6EEAA003D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548188"/>
            <a:ext cx="72009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Black numbers are the hours and </a:t>
            </a:r>
            <a:r>
              <a:rPr lang="en-GB" altLang="en-US" sz="1800">
                <a:solidFill>
                  <a:schemeClr val="accent1"/>
                </a:solidFill>
                <a:latin typeface="Arial" panose="020B0604020202020204" pitchFamily="34" charset="0"/>
              </a:rPr>
              <a:t>blue</a:t>
            </a:r>
            <a:r>
              <a:rPr lang="en-GB" altLang="en-US" sz="1800">
                <a:latin typeface="Arial" panose="020B0604020202020204" pitchFamily="34" charset="0"/>
              </a:rPr>
              <a:t> numbers are the minutes.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We read the time as ‘minutes </a:t>
            </a:r>
            <a:r>
              <a:rPr lang="en-GB" altLang="en-US" sz="1800" u="sng">
                <a:solidFill>
                  <a:srgbClr val="FF0000"/>
                </a:solidFill>
                <a:latin typeface="Arial" panose="020B0604020202020204" pitchFamily="34" charset="0"/>
              </a:rPr>
              <a:t>past</a:t>
            </a:r>
            <a:r>
              <a:rPr lang="en-GB" altLang="en-US" sz="1800">
                <a:latin typeface="Arial" panose="020B0604020202020204" pitchFamily="34" charset="0"/>
              </a:rPr>
              <a:t> or </a:t>
            </a:r>
            <a:r>
              <a:rPr lang="en-GB" altLang="en-US" sz="1800" u="sng">
                <a:solidFill>
                  <a:srgbClr val="FF0000"/>
                </a:solidFill>
                <a:latin typeface="Arial" panose="020B0604020202020204" pitchFamily="34" charset="0"/>
              </a:rPr>
              <a:t>to</a:t>
            </a:r>
            <a:r>
              <a:rPr lang="en-GB" altLang="en-US" sz="1800">
                <a:latin typeface="Arial" panose="020B0604020202020204" pitchFamily="34" charset="0"/>
              </a:rPr>
              <a:t> the hour’.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Think of it as ‘</a:t>
            </a:r>
            <a:r>
              <a:rPr lang="en-GB" altLang="en-US" sz="1800" b="1">
                <a:solidFill>
                  <a:schemeClr val="accent1"/>
                </a:solidFill>
                <a:latin typeface="Arial" panose="020B0604020202020204" pitchFamily="34" charset="0"/>
              </a:rPr>
              <a:t>blue </a:t>
            </a:r>
            <a:r>
              <a:rPr lang="en-GB" altLang="en-US" sz="1800">
                <a:latin typeface="Arial" panose="020B0604020202020204" pitchFamily="34" charset="0"/>
              </a:rPr>
              <a:t>minutes </a:t>
            </a:r>
            <a:r>
              <a:rPr lang="en-GB" altLang="en-US" sz="1800" u="sng">
                <a:solidFill>
                  <a:srgbClr val="FF0000"/>
                </a:solidFill>
                <a:latin typeface="Arial" panose="020B0604020202020204" pitchFamily="34" charset="0"/>
              </a:rPr>
              <a:t>past</a:t>
            </a:r>
            <a:r>
              <a:rPr lang="en-GB" altLang="en-US" sz="1800">
                <a:latin typeface="Arial" panose="020B0604020202020204" pitchFamily="34" charset="0"/>
              </a:rPr>
              <a:t> or </a:t>
            </a:r>
            <a:r>
              <a:rPr lang="en-GB" altLang="en-US" sz="1800" u="sng">
                <a:solidFill>
                  <a:srgbClr val="FF0000"/>
                </a:solidFill>
                <a:latin typeface="Arial" panose="020B0604020202020204" pitchFamily="34" charset="0"/>
              </a:rPr>
              <a:t>to</a:t>
            </a:r>
            <a:r>
              <a:rPr lang="en-GB" altLang="en-US" sz="1800">
                <a:latin typeface="Arial" panose="020B0604020202020204" pitchFamily="34" charset="0"/>
              </a:rPr>
              <a:t> </a:t>
            </a:r>
            <a:r>
              <a:rPr lang="en-GB" altLang="en-US" sz="1800" b="1">
                <a:latin typeface="Arial" panose="020B0604020202020204" pitchFamily="34" charset="0"/>
              </a:rPr>
              <a:t>black</a:t>
            </a:r>
            <a:r>
              <a:rPr lang="en-GB" altLang="en-US" sz="1800">
                <a:latin typeface="Arial" panose="020B0604020202020204" pitchFamily="34" charset="0"/>
              </a:rPr>
              <a:t>’.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The time is </a:t>
            </a:r>
            <a:r>
              <a:rPr lang="en-GB" altLang="en-US" sz="1800" b="1">
                <a:solidFill>
                  <a:schemeClr val="accent1"/>
                </a:solidFill>
                <a:latin typeface="Arial" panose="020B0604020202020204" pitchFamily="34" charset="0"/>
              </a:rPr>
              <a:t>10 </a:t>
            </a:r>
            <a:r>
              <a:rPr lang="en-GB" altLang="en-US" sz="1800">
                <a:latin typeface="Arial" panose="020B0604020202020204" pitchFamily="34" charset="0"/>
              </a:rPr>
              <a:t>minutes past </a:t>
            </a:r>
            <a:r>
              <a:rPr lang="en-GB" altLang="en-US" sz="1800" b="1">
                <a:latin typeface="Arial" panose="020B0604020202020204" pitchFamily="34" charset="0"/>
              </a:rPr>
              <a:t>12.</a:t>
            </a: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DCFEE24-7ED6-4EB5-9713-C7BD7FE6F4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80130" y="289163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6FCA5A-309B-44DC-A535-1D89BBC7E5A4}"/>
              </a:ext>
            </a:extLst>
          </p:cNvPr>
          <p:cNvSpPr/>
          <p:nvPr/>
        </p:nvSpPr>
        <p:spPr>
          <a:xfrm>
            <a:off x="611188" y="765175"/>
            <a:ext cx="7848600" cy="54721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171" name="Picture 10" descr="Portrait with Footer.png">
            <a:extLst>
              <a:ext uri="{FF2B5EF4-FFF2-40B4-BE49-F238E27FC236}">
                <a16:creationId xmlns:a16="http://schemas.microsoft.com/office/drawing/2014/main" id="{6E56E117-A0AD-4669-984B-C220526453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2" name="Group 4">
            <a:extLst>
              <a:ext uri="{FF2B5EF4-FFF2-40B4-BE49-F238E27FC236}">
                <a16:creationId xmlns:a16="http://schemas.microsoft.com/office/drawing/2014/main" id="{C4434175-8C87-405F-87A3-437BC5C20B7A}"/>
              </a:ext>
            </a:extLst>
          </p:cNvPr>
          <p:cNvGrpSpPr>
            <a:grpSpLocks/>
          </p:cNvGrpSpPr>
          <p:nvPr/>
        </p:nvGrpSpPr>
        <p:grpSpPr bwMode="auto">
          <a:xfrm>
            <a:off x="2843213" y="981075"/>
            <a:ext cx="3355975" cy="3355975"/>
            <a:chOff x="2699792" y="1324508"/>
            <a:chExt cx="3355627" cy="3356992"/>
          </a:xfrm>
        </p:grpSpPr>
        <p:pic>
          <p:nvPicPr>
            <p:cNvPr id="7174" name="Picture 1">
              <a:extLst>
                <a:ext uri="{FF2B5EF4-FFF2-40B4-BE49-F238E27FC236}">
                  <a16:creationId xmlns:a16="http://schemas.microsoft.com/office/drawing/2014/main" id="{39E38B8E-5DED-4202-942B-17872005D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1324508"/>
              <a:ext cx="3355627" cy="3356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557A8EE-5010-4C18-AD75-C24D4DB4DA90}"/>
                </a:ext>
              </a:extLst>
            </p:cNvPr>
            <p:cNvCxnSpPr/>
            <p:nvPr/>
          </p:nvCxnSpPr>
          <p:spPr>
            <a:xfrm>
              <a:off x="4377605" y="3015708"/>
              <a:ext cx="1058753" cy="612961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1D4FAE2-5D54-4C92-AE19-1C2DFE7F9C85}"/>
                </a:ext>
              </a:extLst>
            </p:cNvPr>
            <p:cNvCxnSpPr/>
            <p:nvPr/>
          </p:nvCxnSpPr>
          <p:spPr>
            <a:xfrm flipV="1">
              <a:off x="4379193" y="2404335"/>
              <a:ext cx="696840" cy="611373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73" name="TextBox 1">
            <a:extLst>
              <a:ext uri="{FF2B5EF4-FFF2-40B4-BE49-F238E27FC236}">
                <a16:creationId xmlns:a16="http://schemas.microsoft.com/office/drawing/2014/main" id="{EEC1B667-C459-4894-B9B0-B47F2672B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692650"/>
            <a:ext cx="597693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How many minutes </a:t>
            </a:r>
            <a:r>
              <a:rPr lang="en-GB" altLang="en-US" sz="1800">
                <a:solidFill>
                  <a:srgbClr val="FF0000"/>
                </a:solidFill>
                <a:latin typeface="Arial" panose="020B0604020202020204" pitchFamily="34" charset="0"/>
              </a:rPr>
              <a:t>past</a:t>
            </a:r>
            <a:r>
              <a:rPr lang="en-GB" altLang="en-US" sz="1800">
                <a:latin typeface="Arial" panose="020B0604020202020204" pitchFamily="34" charset="0"/>
              </a:rPr>
              <a:t> is the minute hand pointing to?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What time does the clock show?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(hint – </a:t>
            </a:r>
            <a:r>
              <a:rPr lang="en-GB" altLang="en-US" sz="1800" b="1">
                <a:solidFill>
                  <a:schemeClr val="accent1"/>
                </a:solidFill>
                <a:latin typeface="Arial" panose="020B0604020202020204" pitchFamily="34" charset="0"/>
              </a:rPr>
              <a:t>blue </a:t>
            </a:r>
            <a:r>
              <a:rPr lang="en-GB" altLang="en-US" sz="1800" u="sng">
                <a:latin typeface="Arial" panose="020B0604020202020204" pitchFamily="34" charset="0"/>
              </a:rPr>
              <a:t>past</a:t>
            </a:r>
            <a:r>
              <a:rPr lang="en-GB" altLang="en-US" sz="1800">
                <a:latin typeface="Arial" panose="020B0604020202020204" pitchFamily="34" charset="0"/>
              </a:rPr>
              <a:t> </a:t>
            </a:r>
            <a:r>
              <a:rPr lang="en-GB" altLang="en-US" sz="1800" b="1">
                <a:latin typeface="Arial" panose="020B0604020202020204" pitchFamily="34" charset="0"/>
              </a:rPr>
              <a:t>black </a:t>
            </a:r>
            <a:r>
              <a:rPr lang="en-GB" altLang="en-US" sz="1800">
                <a:latin typeface="Arial" panose="020B0604020202020204" pitchFamily="34" charset="0"/>
              </a:rPr>
              <a:t>) 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21F3275-294C-43FE-B750-2D343B7992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96188" y="516812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64545B-DACD-47E7-BA14-5A6A6B2EB0A9}"/>
              </a:ext>
            </a:extLst>
          </p:cNvPr>
          <p:cNvSpPr/>
          <p:nvPr/>
        </p:nvSpPr>
        <p:spPr>
          <a:xfrm>
            <a:off x="611188" y="765175"/>
            <a:ext cx="7848600" cy="54721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8195" name="Picture 10" descr="Portrait with Footer.png">
            <a:extLst>
              <a:ext uri="{FF2B5EF4-FFF2-40B4-BE49-F238E27FC236}">
                <a16:creationId xmlns:a16="http://schemas.microsoft.com/office/drawing/2014/main" id="{DF8A1207-5B75-419D-974D-AB7F4AA3EE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6" name="Group 4">
            <a:extLst>
              <a:ext uri="{FF2B5EF4-FFF2-40B4-BE49-F238E27FC236}">
                <a16:creationId xmlns:a16="http://schemas.microsoft.com/office/drawing/2014/main" id="{597003F8-71CC-4A81-937A-D441B91DD9F3}"/>
              </a:ext>
            </a:extLst>
          </p:cNvPr>
          <p:cNvGrpSpPr>
            <a:grpSpLocks/>
          </p:cNvGrpSpPr>
          <p:nvPr/>
        </p:nvGrpSpPr>
        <p:grpSpPr bwMode="auto">
          <a:xfrm>
            <a:off x="2827338" y="1125538"/>
            <a:ext cx="3355975" cy="3355975"/>
            <a:chOff x="2699792" y="1324508"/>
            <a:chExt cx="3355627" cy="3356992"/>
          </a:xfrm>
        </p:grpSpPr>
        <p:pic>
          <p:nvPicPr>
            <p:cNvPr id="8198" name="Picture 1">
              <a:extLst>
                <a:ext uri="{FF2B5EF4-FFF2-40B4-BE49-F238E27FC236}">
                  <a16:creationId xmlns:a16="http://schemas.microsoft.com/office/drawing/2014/main" id="{B937CF47-99D5-404A-AE1B-812A5ADB6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1324508"/>
              <a:ext cx="3355627" cy="3356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12307D3-72ED-4E93-A2EB-058E63BB51AC}"/>
                </a:ext>
              </a:extLst>
            </p:cNvPr>
            <p:cNvCxnSpPr/>
            <p:nvPr/>
          </p:nvCxnSpPr>
          <p:spPr>
            <a:xfrm>
              <a:off x="4377605" y="3015707"/>
              <a:ext cx="1058753" cy="612961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030770B-AC67-42B6-9F82-55501915C55B}"/>
                </a:ext>
              </a:extLst>
            </p:cNvPr>
            <p:cNvCxnSpPr/>
            <p:nvPr/>
          </p:nvCxnSpPr>
          <p:spPr>
            <a:xfrm flipV="1">
              <a:off x="4379193" y="2404335"/>
              <a:ext cx="696840" cy="61137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97" name="Text Box 6">
            <a:extLst>
              <a:ext uri="{FF2B5EF4-FFF2-40B4-BE49-F238E27FC236}">
                <a16:creationId xmlns:a16="http://schemas.microsoft.com/office/drawing/2014/main" id="{F5A1D911-BDA2-48AA-9990-B975B0870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5059363"/>
            <a:ext cx="36718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>
                <a:latin typeface="Arial" panose="020B0604020202020204" pitchFamily="34" charset="0"/>
              </a:rPr>
              <a:t>The time is 20 minutes past 1.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BF5BBFC-879D-4BA6-8452-81DA27CFB2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52320" y="515461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8388A5E-6FFA-470D-9177-AE465AAD635F}"/>
              </a:ext>
            </a:extLst>
          </p:cNvPr>
          <p:cNvSpPr/>
          <p:nvPr/>
        </p:nvSpPr>
        <p:spPr>
          <a:xfrm>
            <a:off x="611188" y="765175"/>
            <a:ext cx="7848600" cy="54721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9219" name="Picture 10" descr="Portrait with Footer.png">
            <a:extLst>
              <a:ext uri="{FF2B5EF4-FFF2-40B4-BE49-F238E27FC236}">
                <a16:creationId xmlns:a16="http://schemas.microsoft.com/office/drawing/2014/main" id="{D4ABAA99-1918-4D13-BADF-2B0E7B9794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0" name="Group 4">
            <a:extLst>
              <a:ext uri="{FF2B5EF4-FFF2-40B4-BE49-F238E27FC236}">
                <a16:creationId xmlns:a16="http://schemas.microsoft.com/office/drawing/2014/main" id="{563AE15C-7EB2-490A-809B-22BA792FD556}"/>
              </a:ext>
            </a:extLst>
          </p:cNvPr>
          <p:cNvGrpSpPr>
            <a:grpSpLocks/>
          </p:cNvGrpSpPr>
          <p:nvPr/>
        </p:nvGrpSpPr>
        <p:grpSpPr bwMode="auto">
          <a:xfrm>
            <a:off x="2827338" y="1125538"/>
            <a:ext cx="3355975" cy="3355975"/>
            <a:chOff x="2699792" y="1324508"/>
            <a:chExt cx="3355627" cy="3356992"/>
          </a:xfrm>
        </p:grpSpPr>
        <p:pic>
          <p:nvPicPr>
            <p:cNvPr id="9222" name="Picture 1">
              <a:extLst>
                <a:ext uri="{FF2B5EF4-FFF2-40B4-BE49-F238E27FC236}">
                  <a16:creationId xmlns:a16="http://schemas.microsoft.com/office/drawing/2014/main" id="{89A6F1F2-7F13-41D4-A06E-5BF1D285B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1324508"/>
              <a:ext cx="3355627" cy="3356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84DB1AA-4ED7-44D8-94AC-BB025C66638A}"/>
                </a:ext>
              </a:extLst>
            </p:cNvPr>
            <p:cNvCxnSpPr/>
            <p:nvPr/>
          </p:nvCxnSpPr>
          <p:spPr>
            <a:xfrm>
              <a:off x="4377605" y="3015707"/>
              <a:ext cx="642871" cy="1116351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D5DDE77-85BE-46C4-B775-D86EEFD41BDB}"/>
                </a:ext>
              </a:extLst>
            </p:cNvPr>
            <p:cNvCxnSpPr/>
            <p:nvPr/>
          </p:nvCxnSpPr>
          <p:spPr>
            <a:xfrm>
              <a:off x="4379193" y="3015707"/>
              <a:ext cx="857161" cy="25248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21" name="TextBox 1">
            <a:extLst>
              <a:ext uri="{FF2B5EF4-FFF2-40B4-BE49-F238E27FC236}">
                <a16:creationId xmlns:a16="http://schemas.microsoft.com/office/drawing/2014/main" id="{3E092555-B018-49D0-A5A5-0302EA9D3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5121275"/>
            <a:ext cx="4860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>
                <a:latin typeface="Arial" panose="020B0604020202020204" pitchFamily="34" charset="0"/>
              </a:rPr>
              <a:t>What time is this clock showing us?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FBF0FCC-077D-41EC-B68F-BDB27A8885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59004" y="470968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664</TotalTime>
  <Words>360</Words>
  <Application>Microsoft Office PowerPoint</Application>
  <PresentationFormat>On-screen Show (4:3)</PresentationFormat>
  <Paragraphs>70</Paragraphs>
  <Slides>14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Sassoon Infant Md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Harris, Nikki</cp:lastModifiedBy>
  <cp:revision>211</cp:revision>
  <dcterms:created xsi:type="dcterms:W3CDTF">2012-11-21T10:26:22Z</dcterms:created>
  <dcterms:modified xsi:type="dcterms:W3CDTF">2021-01-13T17:23:56Z</dcterms:modified>
</cp:coreProperties>
</file>