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5" r:id="rId4"/>
    <p:sldId id="266" r:id="rId5"/>
    <p:sldId id="264" r:id="rId6"/>
    <p:sldId id="25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0035C93-626B-4BC8-BA44-D90B7579C1E4}"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2856771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035C93-626B-4BC8-BA44-D90B7579C1E4}"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3727669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035C93-626B-4BC8-BA44-D90B7579C1E4}"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3274804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035C93-626B-4BC8-BA44-D90B7579C1E4}"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1074197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035C93-626B-4BC8-BA44-D90B7579C1E4}"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3936932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0035C93-626B-4BC8-BA44-D90B7579C1E4}" type="datetimeFigureOut">
              <a:rPr lang="en-GB" smtClean="0"/>
              <a:t>02/02/2021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259351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0035C93-626B-4BC8-BA44-D90B7579C1E4}" type="datetimeFigureOut">
              <a:rPr lang="en-GB" smtClean="0"/>
              <a:t>02/02/2021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4027658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0035C93-626B-4BC8-BA44-D90B7579C1E4}" type="datetimeFigureOut">
              <a:rPr lang="en-GB" smtClean="0"/>
              <a:t>02/02/2021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2124585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035C93-626B-4BC8-BA44-D90B7579C1E4}" type="datetimeFigureOut">
              <a:rPr lang="en-GB" smtClean="0"/>
              <a:t>02/02/2021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382147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035C93-626B-4BC8-BA44-D90B7579C1E4}" type="datetimeFigureOut">
              <a:rPr lang="en-GB" smtClean="0"/>
              <a:t>02/02/2021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3235784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035C93-626B-4BC8-BA44-D90B7579C1E4}" type="datetimeFigureOut">
              <a:rPr lang="en-GB" smtClean="0"/>
              <a:t>02/02/2021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1592988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035C93-626B-4BC8-BA44-D90B7579C1E4}" type="datetimeFigureOut">
              <a:rPr lang="en-GB" smtClean="0"/>
              <a:t>02/02/2021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875314-8469-4A69-9957-34F07FD9B00D}" type="slidenum">
              <a:rPr lang="en-GB" smtClean="0"/>
              <a:t>‹#›</a:t>
            </a:fld>
            <a:endParaRPr lang="en-GB"/>
          </a:p>
        </p:txBody>
      </p:sp>
    </p:spTree>
    <p:extLst>
      <p:ext uri="{BB962C8B-B14F-4D97-AF65-F5344CB8AC3E}">
        <p14:creationId xmlns:p14="http://schemas.microsoft.com/office/powerpoint/2010/main" val="2898105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9.png"/><Relationship Id="rId5" Type="http://schemas.openxmlformats.org/officeDocument/2006/relationships/image" Target="../media/image4.png"/><Relationship Id="rId10" Type="http://schemas.openxmlformats.org/officeDocument/2006/relationships/image" Target="../media/image8.png"/><Relationship Id="rId4" Type="http://schemas.openxmlformats.org/officeDocument/2006/relationships/image" Target="../media/image3.png"/><Relationship Id="rId9"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u="sng" dirty="0" smtClean="0">
                <a:latin typeface="Arial" panose="020B0604020202020204" pitchFamily="34" charset="0"/>
                <a:cs typeface="Arial" panose="020B0604020202020204" pitchFamily="34" charset="0"/>
              </a:rPr>
              <a:t>Thursday 4</a:t>
            </a:r>
            <a:r>
              <a:rPr lang="en-GB" u="sng" baseline="30000" dirty="0" smtClean="0">
                <a:latin typeface="Arial" panose="020B0604020202020204" pitchFamily="34" charset="0"/>
                <a:cs typeface="Arial" panose="020B0604020202020204" pitchFamily="34" charset="0"/>
              </a:rPr>
              <a:t>th</a:t>
            </a:r>
            <a:r>
              <a:rPr lang="en-GB" u="sng" dirty="0" smtClean="0">
                <a:latin typeface="Arial" panose="020B0604020202020204" pitchFamily="34" charset="0"/>
                <a:cs typeface="Arial" panose="020B0604020202020204" pitchFamily="34" charset="0"/>
              </a:rPr>
              <a:t>  </a:t>
            </a:r>
            <a:r>
              <a:rPr lang="en-GB" u="sng" dirty="0" smtClean="0">
                <a:latin typeface="Arial" panose="020B0604020202020204" pitchFamily="34" charset="0"/>
                <a:cs typeface="Arial" panose="020B0604020202020204" pitchFamily="34" charset="0"/>
              </a:rPr>
              <a:t>February </a:t>
            </a:r>
            <a:br>
              <a:rPr lang="en-GB" u="sng" dirty="0" smtClean="0">
                <a:latin typeface="Arial" panose="020B0604020202020204" pitchFamily="34" charset="0"/>
                <a:cs typeface="Arial" panose="020B0604020202020204" pitchFamily="34" charset="0"/>
              </a:rPr>
            </a:br>
            <a:r>
              <a:rPr lang="en-GB" u="sng" dirty="0">
                <a:latin typeface="Arial" panose="020B0604020202020204" pitchFamily="34" charset="0"/>
                <a:cs typeface="Arial" panose="020B0604020202020204" pitchFamily="34" charset="0"/>
              </a:rPr>
              <a:t/>
            </a:r>
            <a:br>
              <a:rPr lang="en-GB" u="sng" dirty="0">
                <a:latin typeface="Arial" panose="020B0604020202020204" pitchFamily="34" charset="0"/>
                <a:cs typeface="Arial" panose="020B0604020202020204" pitchFamily="34" charset="0"/>
              </a:rPr>
            </a:br>
            <a:r>
              <a:rPr lang="en-GB" u="sng" dirty="0" smtClean="0">
                <a:latin typeface="Arial" panose="020B0604020202020204" pitchFamily="34" charset="0"/>
                <a:cs typeface="Arial" panose="020B0604020202020204" pitchFamily="34" charset="0"/>
              </a:rPr>
              <a:t>Learning intention: </a:t>
            </a:r>
            <a:r>
              <a:rPr lang="en-GB" u="sng" dirty="0" smtClean="0">
                <a:latin typeface="Arial" panose="020B0604020202020204" pitchFamily="34" charset="0"/>
                <a:cs typeface="Arial" panose="020B0604020202020204" pitchFamily="34" charset="0"/>
              </a:rPr>
              <a:t>Use speech with expression</a:t>
            </a:r>
            <a:endParaRPr lang="en-GB"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1841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u="sng" dirty="0" smtClean="0">
                <a:latin typeface="Arial" panose="020B0604020202020204" pitchFamily="34" charset="0"/>
                <a:cs typeface="Arial" panose="020B0604020202020204" pitchFamily="34" charset="0"/>
              </a:rPr>
              <a:t>Chapter 7- We’ll never let him go </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0" indent="0">
              <a:buNone/>
            </a:pPr>
            <a:r>
              <a:rPr lang="en-GB" dirty="0" smtClean="0">
                <a:latin typeface="Arial" panose="020B0604020202020204" pitchFamily="34" charset="0"/>
                <a:cs typeface="Arial" panose="020B0604020202020204" pitchFamily="34" charset="0"/>
              </a:rPr>
              <a:t>Re read chapter 7 of Fantastic Mr fox- can you point out where the speech is in the text? </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Remember: Speech is something that has been spoken. It could be conversation between characters or the expression of thoughts.</a:t>
            </a:r>
          </a:p>
          <a:p>
            <a:pPr marL="0" indent="0">
              <a:buNone/>
            </a:pPr>
            <a:endParaRPr lang="en-GB" dirty="0"/>
          </a:p>
        </p:txBody>
      </p:sp>
    </p:spTree>
    <p:extLst>
      <p:ext uri="{BB962C8B-B14F-4D97-AF65-F5344CB8AC3E}">
        <p14:creationId xmlns:p14="http://schemas.microsoft.com/office/powerpoint/2010/main" val="3306866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latin typeface="Arial" panose="020B0604020202020204" pitchFamily="34" charset="0"/>
                <a:cs typeface="Arial" panose="020B0604020202020204" pitchFamily="34" charset="0"/>
              </a:rPr>
              <a:t>Using expression</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600200"/>
            <a:ext cx="5554960" cy="4525963"/>
          </a:xfrm>
        </p:spPr>
        <p:txBody>
          <a:bodyPr>
            <a:noAutofit/>
          </a:bodyPr>
          <a:lstStyle/>
          <a:p>
            <a:pPr marL="0" indent="0">
              <a:buNone/>
            </a:pPr>
            <a:r>
              <a:rPr lang="en-GB" sz="2400" dirty="0" smtClean="0">
                <a:latin typeface="Arial" panose="020B0604020202020204" pitchFamily="34" charset="0"/>
                <a:cs typeface="Arial" panose="020B0604020202020204" pitchFamily="34" charset="0"/>
              </a:rPr>
              <a:t>Now we are going to use our voices again but we are going to try and use </a:t>
            </a:r>
            <a:r>
              <a:rPr lang="en-GB" sz="2400" b="1" dirty="0" smtClean="0">
                <a:latin typeface="Arial" panose="020B0604020202020204" pitchFamily="34" charset="0"/>
                <a:cs typeface="Arial" panose="020B0604020202020204" pitchFamily="34" charset="0"/>
              </a:rPr>
              <a:t>expression</a:t>
            </a:r>
            <a:r>
              <a:rPr lang="en-GB" sz="2400" dirty="0" smtClean="0">
                <a:latin typeface="Arial" panose="020B0604020202020204" pitchFamily="34" charset="0"/>
                <a:cs typeface="Arial" panose="020B0604020202020204" pitchFamily="34" charset="0"/>
              </a:rPr>
              <a:t>.</a:t>
            </a:r>
          </a:p>
          <a:p>
            <a:pPr marL="0" indent="0">
              <a:buNone/>
            </a:pPr>
            <a:endParaRPr lang="en-GB" sz="2400" dirty="0">
              <a:latin typeface="Arial" panose="020B0604020202020204" pitchFamily="34" charset="0"/>
              <a:cs typeface="Arial" panose="020B0604020202020204" pitchFamily="34" charset="0"/>
            </a:endParaRPr>
          </a:p>
          <a:p>
            <a:pPr marL="0" indent="0">
              <a:buNone/>
            </a:pPr>
            <a:r>
              <a:rPr lang="en-GB" sz="2400" dirty="0" smtClean="0">
                <a:latin typeface="Arial" panose="020B0604020202020204" pitchFamily="34" charset="0"/>
                <a:cs typeface="Arial" panose="020B0604020202020204" pitchFamily="34" charset="0"/>
              </a:rPr>
              <a:t>What is expression?</a:t>
            </a:r>
          </a:p>
          <a:p>
            <a:pPr marL="0" indent="0">
              <a:buNone/>
            </a:pPr>
            <a:endParaRPr lang="en-GB" sz="2400" dirty="0">
              <a:latin typeface="Arial" panose="020B0604020202020204" pitchFamily="34" charset="0"/>
              <a:cs typeface="Arial" panose="020B0604020202020204" pitchFamily="34" charset="0"/>
            </a:endParaRPr>
          </a:p>
          <a:p>
            <a:pPr marL="0" indent="0">
              <a:buNone/>
            </a:pPr>
            <a:r>
              <a:rPr lang="en-GB" sz="2400" dirty="0" smtClean="0">
                <a:latin typeface="Arial" panose="020B0604020202020204" pitchFamily="34" charset="0"/>
                <a:cs typeface="Arial" panose="020B0604020202020204" pitchFamily="34" charset="0"/>
              </a:rPr>
              <a:t>Expression is the way that something is said. </a:t>
            </a:r>
          </a:p>
          <a:p>
            <a:pPr marL="0" indent="0">
              <a:buNone/>
            </a:pPr>
            <a:r>
              <a:rPr lang="en-GB" sz="2400" dirty="0" smtClean="0">
                <a:latin typeface="Arial" panose="020B0604020202020204" pitchFamily="34" charset="0"/>
                <a:cs typeface="Arial" panose="020B0604020202020204" pitchFamily="34" charset="0"/>
              </a:rPr>
              <a:t>You express your feelings through speaking.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4595370"/>
            <a:ext cx="2352675" cy="1943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9641" y="2132856"/>
            <a:ext cx="2181225" cy="2095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46172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u="sng" dirty="0" smtClean="0">
                <a:latin typeface="Arial" panose="020B0604020202020204" pitchFamily="34" charset="0"/>
                <a:cs typeface="Arial" panose="020B0604020202020204" pitchFamily="34" charset="0"/>
              </a:rPr>
              <a:t>Using expression</a:t>
            </a:r>
            <a:br>
              <a:rPr lang="en-GB" u="sng" dirty="0" smtClean="0">
                <a:latin typeface="Arial" panose="020B0604020202020204" pitchFamily="34" charset="0"/>
                <a:cs typeface="Arial" panose="020B0604020202020204" pitchFamily="34" charset="0"/>
              </a:rPr>
            </a:br>
            <a:r>
              <a:rPr lang="en-GB" sz="2200" dirty="0" smtClean="0">
                <a:latin typeface="Arial" panose="020B0604020202020204" pitchFamily="34" charset="0"/>
                <a:cs typeface="Arial" panose="020B0604020202020204" pitchFamily="34" charset="0"/>
              </a:rPr>
              <a:t>What expression do each of these pictures show?</a:t>
            </a:r>
            <a:br>
              <a:rPr lang="en-GB" sz="2200" dirty="0" smtClean="0">
                <a:latin typeface="Arial" panose="020B0604020202020204" pitchFamily="34" charset="0"/>
                <a:cs typeface="Arial" panose="020B0604020202020204" pitchFamily="34" charset="0"/>
              </a:rPr>
            </a:br>
            <a:r>
              <a:rPr lang="en-GB" sz="2200" dirty="0" smtClean="0">
                <a:latin typeface="Arial" panose="020B0604020202020204" pitchFamily="34" charset="0"/>
                <a:cs typeface="Arial" panose="020B0604020202020204" pitchFamily="34" charset="0"/>
              </a:rPr>
              <a:t>Discuss it with someone at home and match the words to the picture.</a:t>
            </a:r>
            <a:endParaRPr lang="en-GB" sz="2200" u="sng" dirty="0">
              <a:latin typeface="Arial" panose="020B0604020202020204" pitchFamily="34" charset="0"/>
              <a:cs typeface="Arial" panose="020B0604020202020204" pitchFamily="34" charset="0"/>
            </a:endParaRP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1700808"/>
            <a:ext cx="1440160" cy="1383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6383" y="3354646"/>
            <a:ext cx="1727879" cy="14270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26274" y="1564284"/>
            <a:ext cx="1439847" cy="151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rotWithShape="1">
          <a:blip r:embed="rId5">
            <a:extLst>
              <a:ext uri="{28A0092B-C50C-407E-A947-70E740481C1C}">
                <a14:useLocalDpi xmlns:a14="http://schemas.microsoft.com/office/drawing/2010/main" val="0"/>
              </a:ext>
            </a:extLst>
          </a:blip>
          <a:srcRect b="11065"/>
          <a:stretch/>
        </p:blipFill>
        <p:spPr bwMode="auto">
          <a:xfrm>
            <a:off x="251520" y="3347184"/>
            <a:ext cx="1458063" cy="13987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4" name="Picture 6"/>
          <p:cNvPicPr>
            <a:picLocks noChangeAspect="1" noChangeArrowheads="1"/>
          </p:cNvPicPr>
          <p:nvPr/>
        </p:nvPicPr>
        <p:blipFill>
          <a:blip r:embed="rId6" cstate="print">
            <a:extLst>
              <a:ext uri="{BEBA8EAE-BF5A-486C-A8C5-ECC9F3942E4B}">
                <a14:imgProps xmlns:a14="http://schemas.microsoft.com/office/drawing/2010/main">
                  <a14:imgLayer r:embed="rId7">
                    <a14:imgEffect>
                      <a14:backgroundRemoval t="336" b="86913" l="0" r="99805"/>
                    </a14:imgEffect>
                  </a14:imgLayer>
                </a14:imgProps>
              </a:ext>
              <a:ext uri="{28A0092B-C50C-407E-A947-70E740481C1C}">
                <a14:useLocalDpi xmlns:a14="http://schemas.microsoft.com/office/drawing/2010/main" val="0"/>
              </a:ext>
            </a:extLst>
          </a:blip>
          <a:srcRect/>
          <a:stretch>
            <a:fillRect/>
          </a:stretch>
        </p:blipFill>
        <p:spPr bwMode="auto">
          <a:xfrm>
            <a:off x="2121705" y="1531768"/>
            <a:ext cx="1565962" cy="18228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5"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922" y="3103507"/>
            <a:ext cx="1555768" cy="1678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0707" y="5228354"/>
            <a:ext cx="1454372" cy="15274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255432" y="5228354"/>
            <a:ext cx="1434258" cy="14300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rotWithShape="1">
          <a:blip r:embed="rId11">
            <a:extLst>
              <a:ext uri="{28A0092B-C50C-407E-A947-70E740481C1C}">
                <a14:useLocalDpi xmlns:a14="http://schemas.microsoft.com/office/drawing/2010/main" val="0"/>
              </a:ext>
            </a:extLst>
          </a:blip>
          <a:srcRect b="6765"/>
          <a:stretch/>
        </p:blipFill>
        <p:spPr bwMode="auto">
          <a:xfrm>
            <a:off x="4026274" y="4928525"/>
            <a:ext cx="1527737" cy="18272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5878716" y="2320368"/>
            <a:ext cx="1845377" cy="523220"/>
          </a:xfrm>
          <a:prstGeom prst="rect">
            <a:avLst/>
          </a:prstGeom>
          <a:noFill/>
        </p:spPr>
        <p:txBody>
          <a:bodyPr wrap="none" rtlCol="0">
            <a:spAutoFit/>
          </a:bodyPr>
          <a:lstStyle/>
          <a:p>
            <a:r>
              <a:rPr lang="en-GB" sz="2800" dirty="0" smtClean="0">
                <a:latin typeface="Arial" panose="020B0604020202020204" pitchFamily="34" charset="0"/>
                <a:cs typeface="Arial" panose="020B0604020202020204" pitchFamily="34" charset="0"/>
              </a:rPr>
              <a:t>exhausted</a:t>
            </a:r>
            <a:endParaRPr lang="en-GB" dirty="0">
              <a:latin typeface="Arial" panose="020B0604020202020204" pitchFamily="34" charset="0"/>
              <a:cs typeface="Arial" panose="020B0604020202020204" pitchFamily="34" charset="0"/>
            </a:endParaRPr>
          </a:p>
        </p:txBody>
      </p:sp>
      <p:sp>
        <p:nvSpPr>
          <p:cNvPr id="13" name="TextBox 12"/>
          <p:cNvSpPr txBox="1"/>
          <p:nvPr/>
        </p:nvSpPr>
        <p:spPr>
          <a:xfrm>
            <a:off x="6639871" y="3419393"/>
            <a:ext cx="1524776" cy="523220"/>
          </a:xfrm>
          <a:prstGeom prst="rect">
            <a:avLst/>
          </a:prstGeom>
          <a:noFill/>
        </p:spPr>
        <p:txBody>
          <a:bodyPr wrap="none" rtlCol="0">
            <a:spAutoFit/>
          </a:bodyPr>
          <a:lstStyle/>
          <a:p>
            <a:r>
              <a:rPr lang="en-GB" sz="2800" dirty="0" smtClean="0">
                <a:latin typeface="Arial" panose="020B0604020202020204" pitchFamily="34" charset="0"/>
                <a:cs typeface="Arial" panose="020B0604020202020204" pitchFamily="34" charset="0"/>
              </a:rPr>
              <a:t>shocked</a:t>
            </a:r>
            <a:endParaRPr lang="en-GB" dirty="0">
              <a:latin typeface="Arial" panose="020B0604020202020204" pitchFamily="34" charset="0"/>
              <a:cs typeface="Arial" panose="020B0604020202020204" pitchFamily="34" charset="0"/>
            </a:endParaRPr>
          </a:p>
        </p:txBody>
      </p:sp>
      <p:sp>
        <p:nvSpPr>
          <p:cNvPr id="14" name="TextBox 13"/>
          <p:cNvSpPr txBox="1"/>
          <p:nvPr/>
        </p:nvSpPr>
        <p:spPr>
          <a:xfrm>
            <a:off x="6218553" y="4415492"/>
            <a:ext cx="1402948" cy="523220"/>
          </a:xfrm>
          <a:prstGeom prst="rect">
            <a:avLst/>
          </a:prstGeom>
          <a:noFill/>
        </p:spPr>
        <p:txBody>
          <a:bodyPr wrap="none" rtlCol="0">
            <a:spAutoFit/>
          </a:bodyPr>
          <a:lstStyle/>
          <a:p>
            <a:r>
              <a:rPr lang="en-GB" sz="2800" dirty="0" smtClean="0">
                <a:latin typeface="Arial" panose="020B0604020202020204" pitchFamily="34" charset="0"/>
                <a:cs typeface="Arial" panose="020B0604020202020204" pitchFamily="34" charset="0"/>
              </a:rPr>
              <a:t>ecstatic</a:t>
            </a:r>
            <a:endParaRPr lang="en-GB" dirty="0">
              <a:latin typeface="Arial" panose="020B0604020202020204" pitchFamily="34" charset="0"/>
              <a:cs typeface="Arial" panose="020B0604020202020204" pitchFamily="34" charset="0"/>
            </a:endParaRPr>
          </a:p>
        </p:txBody>
      </p:sp>
      <p:sp>
        <p:nvSpPr>
          <p:cNvPr id="15" name="TextBox 14"/>
          <p:cNvSpPr txBox="1"/>
          <p:nvPr/>
        </p:nvSpPr>
        <p:spPr>
          <a:xfrm>
            <a:off x="7322108" y="1797148"/>
            <a:ext cx="1366080" cy="523220"/>
          </a:xfrm>
          <a:prstGeom prst="rect">
            <a:avLst/>
          </a:prstGeom>
          <a:noFill/>
        </p:spPr>
        <p:txBody>
          <a:bodyPr wrap="none" rtlCol="0">
            <a:spAutoFit/>
          </a:bodyPr>
          <a:lstStyle/>
          <a:p>
            <a:r>
              <a:rPr lang="en-GB" sz="2800" dirty="0" smtClean="0">
                <a:latin typeface="Arial" panose="020B0604020202020204" pitchFamily="34" charset="0"/>
                <a:cs typeface="Arial" panose="020B0604020202020204" pitchFamily="34" charset="0"/>
              </a:rPr>
              <a:t>relaxed</a:t>
            </a:r>
            <a:endParaRPr lang="en-GB" dirty="0">
              <a:latin typeface="Arial" panose="020B0604020202020204" pitchFamily="34" charset="0"/>
              <a:cs typeface="Arial" panose="020B0604020202020204" pitchFamily="34" charset="0"/>
            </a:endParaRPr>
          </a:p>
        </p:txBody>
      </p:sp>
      <p:sp>
        <p:nvSpPr>
          <p:cNvPr id="16" name="TextBox 15"/>
          <p:cNvSpPr txBox="1"/>
          <p:nvPr/>
        </p:nvSpPr>
        <p:spPr>
          <a:xfrm>
            <a:off x="7500582" y="5950020"/>
            <a:ext cx="1024639" cy="523220"/>
          </a:xfrm>
          <a:prstGeom prst="rect">
            <a:avLst/>
          </a:prstGeom>
          <a:noFill/>
        </p:spPr>
        <p:txBody>
          <a:bodyPr wrap="none" rtlCol="0">
            <a:spAutoFit/>
          </a:bodyPr>
          <a:lstStyle/>
          <a:p>
            <a:r>
              <a:rPr lang="en-GB" sz="2800" dirty="0" smtClean="0">
                <a:latin typeface="Arial" panose="020B0604020202020204" pitchFamily="34" charset="0"/>
                <a:cs typeface="Arial" panose="020B0604020202020204" pitchFamily="34" charset="0"/>
              </a:rPr>
              <a:t>joyful</a:t>
            </a:r>
            <a:endParaRPr lang="en-GB" dirty="0">
              <a:latin typeface="Arial" panose="020B0604020202020204" pitchFamily="34" charset="0"/>
              <a:cs typeface="Arial" panose="020B0604020202020204" pitchFamily="34" charset="0"/>
            </a:endParaRPr>
          </a:p>
        </p:txBody>
      </p:sp>
      <p:sp>
        <p:nvSpPr>
          <p:cNvPr id="17" name="TextBox 16"/>
          <p:cNvSpPr txBox="1"/>
          <p:nvPr/>
        </p:nvSpPr>
        <p:spPr>
          <a:xfrm>
            <a:off x="7739430" y="4150354"/>
            <a:ext cx="1265090" cy="523220"/>
          </a:xfrm>
          <a:prstGeom prst="rect">
            <a:avLst/>
          </a:prstGeom>
          <a:noFill/>
        </p:spPr>
        <p:txBody>
          <a:bodyPr wrap="none" rtlCol="0">
            <a:spAutoFit/>
          </a:bodyPr>
          <a:lstStyle/>
          <a:p>
            <a:r>
              <a:rPr lang="en-GB" sz="2800" dirty="0" smtClean="0">
                <a:latin typeface="Arial" panose="020B0604020202020204" pitchFamily="34" charset="0"/>
                <a:cs typeface="Arial" panose="020B0604020202020204" pitchFamily="34" charset="0"/>
              </a:rPr>
              <a:t>furious</a:t>
            </a:r>
            <a:endParaRPr lang="en-GB" dirty="0">
              <a:latin typeface="Arial" panose="020B0604020202020204" pitchFamily="34" charset="0"/>
              <a:cs typeface="Arial" panose="020B0604020202020204" pitchFamily="34" charset="0"/>
            </a:endParaRPr>
          </a:p>
        </p:txBody>
      </p:sp>
      <p:sp>
        <p:nvSpPr>
          <p:cNvPr id="18" name="TextBox 17"/>
          <p:cNvSpPr txBox="1"/>
          <p:nvPr/>
        </p:nvSpPr>
        <p:spPr>
          <a:xfrm>
            <a:off x="7623473" y="4966744"/>
            <a:ext cx="1064715" cy="523220"/>
          </a:xfrm>
          <a:prstGeom prst="rect">
            <a:avLst/>
          </a:prstGeom>
          <a:noFill/>
        </p:spPr>
        <p:txBody>
          <a:bodyPr wrap="none" rtlCol="0">
            <a:spAutoFit/>
          </a:bodyPr>
          <a:lstStyle/>
          <a:p>
            <a:r>
              <a:rPr lang="en-GB" sz="2800" dirty="0" smtClean="0">
                <a:latin typeface="Arial" panose="020B0604020202020204" pitchFamily="34" charset="0"/>
                <a:cs typeface="Arial" panose="020B0604020202020204" pitchFamily="34" charset="0"/>
              </a:rPr>
              <a:t>upset</a:t>
            </a:r>
            <a:endParaRPr lang="en-GB" dirty="0">
              <a:latin typeface="Arial" panose="020B0604020202020204" pitchFamily="34" charset="0"/>
              <a:cs typeface="Arial" panose="020B0604020202020204" pitchFamily="34" charset="0"/>
            </a:endParaRPr>
          </a:p>
        </p:txBody>
      </p:sp>
      <p:sp>
        <p:nvSpPr>
          <p:cNvPr id="19" name="TextBox 18"/>
          <p:cNvSpPr txBox="1"/>
          <p:nvPr/>
        </p:nvSpPr>
        <p:spPr>
          <a:xfrm>
            <a:off x="7359518" y="2625911"/>
            <a:ext cx="1465466" cy="523220"/>
          </a:xfrm>
          <a:prstGeom prst="rect">
            <a:avLst/>
          </a:prstGeom>
          <a:noFill/>
        </p:spPr>
        <p:txBody>
          <a:bodyPr wrap="none" rtlCol="0">
            <a:spAutoFit/>
          </a:bodyPr>
          <a:lstStyle/>
          <a:p>
            <a:r>
              <a:rPr lang="en-GB" sz="2800" dirty="0" smtClean="0">
                <a:latin typeface="Arial" panose="020B0604020202020204" pitchFamily="34" charset="0"/>
                <a:cs typeface="Arial" panose="020B0604020202020204" pitchFamily="34" charset="0"/>
              </a:rPr>
              <a:t>petrified</a:t>
            </a:r>
            <a:endParaRPr lang="en-GB" dirty="0">
              <a:latin typeface="Arial" panose="020B0604020202020204" pitchFamily="34" charset="0"/>
              <a:cs typeface="Arial" panose="020B0604020202020204" pitchFamily="34" charset="0"/>
            </a:endParaRPr>
          </a:p>
        </p:txBody>
      </p:sp>
      <p:sp>
        <p:nvSpPr>
          <p:cNvPr id="20" name="TextBox 19"/>
          <p:cNvSpPr txBox="1"/>
          <p:nvPr/>
        </p:nvSpPr>
        <p:spPr>
          <a:xfrm>
            <a:off x="5880204" y="5518455"/>
            <a:ext cx="1944763" cy="523220"/>
          </a:xfrm>
          <a:prstGeom prst="rect">
            <a:avLst/>
          </a:prstGeom>
          <a:noFill/>
        </p:spPr>
        <p:txBody>
          <a:bodyPr wrap="none" rtlCol="0">
            <a:spAutoFit/>
          </a:bodyPr>
          <a:lstStyle/>
          <a:p>
            <a:r>
              <a:rPr lang="en-GB" sz="2800" dirty="0" smtClean="0">
                <a:latin typeface="Arial" panose="020B0604020202020204" pitchFamily="34" charset="0"/>
                <a:cs typeface="Arial" panose="020B0604020202020204" pitchFamily="34" charset="0"/>
              </a:rPr>
              <a:t>devastated</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3936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panose="020B0604020202020204" pitchFamily="34" charset="0"/>
                <a:cs typeface="Arial" panose="020B0604020202020204" pitchFamily="34" charset="0"/>
              </a:rPr>
              <a:t>Task</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7544" y="1124744"/>
            <a:ext cx="8229600" cy="5256584"/>
          </a:xfrm>
        </p:spPr>
        <p:txBody>
          <a:bodyPr>
            <a:normAutofit fontScale="92500" lnSpcReduction="20000"/>
          </a:bodyPr>
          <a:lstStyle/>
          <a:p>
            <a:pPr marL="0" indent="0">
              <a:buNone/>
            </a:pPr>
            <a:r>
              <a:rPr lang="en-GB" sz="2400" dirty="0" smtClean="0">
                <a:latin typeface="Arial" panose="020B0604020202020204" pitchFamily="34" charset="0"/>
                <a:cs typeface="Arial" panose="020B0604020202020204" pitchFamily="34" charset="0"/>
              </a:rPr>
              <a:t>Now find the sheet attached and read it </a:t>
            </a:r>
            <a:r>
              <a:rPr lang="en-GB" sz="2400" dirty="0" smtClean="0">
                <a:latin typeface="Arial" panose="020B0604020202020204" pitchFamily="34" charset="0"/>
                <a:cs typeface="Arial" panose="020B0604020202020204" pitchFamily="34" charset="0"/>
              </a:rPr>
              <a:t>again with </a:t>
            </a:r>
            <a:r>
              <a:rPr lang="en-GB" sz="2400" dirty="0" smtClean="0">
                <a:latin typeface="Arial" panose="020B0604020202020204" pitchFamily="34" charset="0"/>
                <a:cs typeface="Arial" panose="020B0604020202020204" pitchFamily="34" charset="0"/>
              </a:rPr>
              <a:t>two other people at home. </a:t>
            </a:r>
          </a:p>
          <a:p>
            <a:pPr marL="0" indent="0">
              <a:buNone/>
            </a:pPr>
            <a:r>
              <a:rPr lang="en-GB" sz="2400" dirty="0" smtClean="0">
                <a:latin typeface="Arial" panose="020B0604020202020204" pitchFamily="34" charset="0"/>
                <a:cs typeface="Arial" panose="020B0604020202020204" pitchFamily="34" charset="0"/>
              </a:rPr>
              <a:t>Remember it is speech so each person should role play a different character:</a:t>
            </a:r>
          </a:p>
          <a:p>
            <a:pPr marL="0" indent="0">
              <a:buNone/>
            </a:pPr>
            <a:r>
              <a:rPr lang="en-GB" sz="2400" b="1" dirty="0" err="1" smtClean="0">
                <a:latin typeface="Arial" panose="020B0604020202020204" pitchFamily="34" charset="0"/>
                <a:cs typeface="Arial" panose="020B0604020202020204" pitchFamily="34" charset="0"/>
              </a:rPr>
              <a:t>Boggis</a:t>
            </a:r>
            <a:r>
              <a:rPr lang="en-GB" sz="2400" b="1" dirty="0" smtClean="0">
                <a:latin typeface="Arial" panose="020B0604020202020204" pitchFamily="34" charset="0"/>
                <a:cs typeface="Arial" panose="020B0604020202020204" pitchFamily="34" charset="0"/>
              </a:rPr>
              <a:t>, Bunce and Bean</a:t>
            </a:r>
          </a:p>
          <a:p>
            <a:pPr marL="0" indent="0">
              <a:buNone/>
            </a:pPr>
            <a:endParaRPr lang="en-GB" sz="2800" dirty="0" smtClean="0">
              <a:latin typeface="Arial" panose="020B0604020202020204" pitchFamily="34" charset="0"/>
              <a:cs typeface="Arial" panose="020B0604020202020204" pitchFamily="34" charset="0"/>
            </a:endParaRPr>
          </a:p>
          <a:p>
            <a:pPr marL="0" indent="0">
              <a:buNone/>
            </a:pPr>
            <a:r>
              <a:rPr lang="en-GB" sz="2800" dirty="0" smtClean="0">
                <a:latin typeface="Arial" panose="020B0604020202020204" pitchFamily="34" charset="0"/>
                <a:cs typeface="Arial" panose="020B0604020202020204" pitchFamily="34" charset="0"/>
              </a:rPr>
              <a:t>Read the speech for your character, acting it out and use </a:t>
            </a:r>
            <a:r>
              <a:rPr lang="en-GB" sz="2800" b="1" dirty="0" smtClean="0">
                <a:latin typeface="Arial" panose="020B0604020202020204" pitchFamily="34" charset="0"/>
                <a:cs typeface="Arial" panose="020B0604020202020204" pitchFamily="34" charset="0"/>
              </a:rPr>
              <a:t>expression</a:t>
            </a:r>
            <a:r>
              <a:rPr lang="en-GB" sz="2800" dirty="0" smtClean="0">
                <a:latin typeface="Arial" panose="020B0604020202020204" pitchFamily="34" charset="0"/>
                <a:cs typeface="Arial" panose="020B0604020202020204" pitchFamily="34" charset="0"/>
              </a:rPr>
              <a:t> in different ways to read the different sentences. </a:t>
            </a:r>
          </a:p>
          <a:p>
            <a:pPr marL="0" indent="0">
              <a:buNone/>
            </a:pPr>
            <a:r>
              <a:rPr lang="en-GB" sz="2800" dirty="0" smtClean="0">
                <a:latin typeface="Arial" panose="020B0604020202020204" pitchFamily="34" charset="0"/>
                <a:cs typeface="Arial" panose="020B0604020202020204" pitchFamily="34" charset="0"/>
              </a:rPr>
              <a:t>How many different ways can you read the text?</a:t>
            </a:r>
          </a:p>
          <a:p>
            <a:pPr marL="0" indent="0">
              <a:buNone/>
            </a:pPr>
            <a:r>
              <a:rPr lang="en-GB" sz="2800" dirty="0" smtClean="0">
                <a:latin typeface="Arial" panose="020B0604020202020204" pitchFamily="34" charset="0"/>
                <a:cs typeface="Arial" panose="020B0604020202020204" pitchFamily="34" charset="0"/>
              </a:rPr>
              <a:t>What effect does reading with expression have?</a:t>
            </a:r>
          </a:p>
          <a:p>
            <a:pPr marL="0" indent="0">
              <a:buNone/>
            </a:pPr>
            <a:r>
              <a:rPr lang="en-GB" sz="2800" dirty="0" smtClean="0">
                <a:latin typeface="Arial" panose="020B0604020202020204" pitchFamily="34" charset="0"/>
                <a:cs typeface="Arial" panose="020B0604020202020204" pitchFamily="34" charset="0"/>
              </a:rPr>
              <a:t>Try to read the text with no expression, then read it with expression. </a:t>
            </a:r>
          </a:p>
          <a:p>
            <a:pPr marL="0" indent="0">
              <a:buNone/>
            </a:pPr>
            <a:r>
              <a:rPr lang="en-GB" sz="2800" dirty="0" smtClean="0">
                <a:latin typeface="Arial" panose="020B0604020202020204" pitchFamily="34" charset="0"/>
                <a:cs typeface="Arial" panose="020B0604020202020204" pitchFamily="34" charset="0"/>
              </a:rPr>
              <a:t>What is the difference? Why does reading with expression sound better?</a:t>
            </a:r>
          </a:p>
          <a:p>
            <a:pPr marL="0" indent="0">
              <a:buNone/>
            </a:pPr>
            <a:endParaRPr lang="en-GB" sz="2800" dirty="0" smtClean="0">
              <a:latin typeface="Arial" panose="020B0604020202020204" pitchFamily="34" charset="0"/>
              <a:cs typeface="Arial" panose="020B0604020202020204" pitchFamily="34" charset="0"/>
            </a:endParaRPr>
          </a:p>
          <a:p>
            <a:pPr marL="0" indent="0">
              <a:buNone/>
            </a:pPr>
            <a:endParaRPr lang="en-GB" sz="2800" dirty="0" smtClean="0">
              <a:latin typeface="Arial" panose="020B0604020202020204" pitchFamily="34" charset="0"/>
              <a:cs typeface="Arial" panose="020B0604020202020204" pitchFamily="34" charset="0"/>
            </a:endParaRPr>
          </a:p>
          <a:p>
            <a:pPr marL="0" indent="0">
              <a:buNone/>
            </a:pPr>
            <a:endParaRPr lang="en-GB" sz="2800" dirty="0" smtClean="0">
              <a:latin typeface="Arial" panose="020B0604020202020204" pitchFamily="34" charset="0"/>
              <a:cs typeface="Arial" panose="020B0604020202020204" pitchFamily="34" charset="0"/>
            </a:endParaRPr>
          </a:p>
          <a:p>
            <a:pPr marL="0" indent="0">
              <a:buNone/>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6647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u="sng" dirty="0" smtClean="0">
                <a:latin typeface="Arial" panose="020B0604020202020204" pitchFamily="34" charset="0"/>
                <a:cs typeface="Arial" panose="020B0604020202020204" pitchFamily="34" charset="0"/>
              </a:rPr>
              <a:t>Chapter 7- We’ll never let him go</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62500" lnSpcReduction="20000"/>
          </a:bodyPr>
          <a:lstStyle/>
          <a:p>
            <a:pPr marL="0" indent="0">
              <a:buNone/>
            </a:pPr>
            <a:r>
              <a:rPr lang="en-GB" dirty="0">
                <a:latin typeface="Arial" panose="020B0604020202020204" pitchFamily="34" charset="0"/>
                <a:cs typeface="Arial" panose="020B0604020202020204" pitchFamily="34" charset="0"/>
              </a:rPr>
              <a:t>‘Dang and blast that filthy stinking fox!’ he said. ‘What the heck do we do now?’</a:t>
            </a:r>
          </a:p>
          <a:p>
            <a:pPr marL="0" indent="0">
              <a:buNone/>
            </a:pPr>
            <a:r>
              <a:rPr lang="en-GB" dirty="0">
                <a:latin typeface="Arial" panose="020B0604020202020204" pitchFamily="34" charset="0"/>
                <a:cs typeface="Arial" panose="020B0604020202020204" pitchFamily="34" charset="0"/>
              </a:rPr>
              <a:t>‘I’ll tell you what we </a:t>
            </a:r>
            <a:r>
              <a:rPr lang="en-GB" i="1" dirty="0">
                <a:latin typeface="Arial" panose="020B0604020202020204" pitchFamily="34" charset="0"/>
                <a:cs typeface="Arial" panose="020B0604020202020204" pitchFamily="34" charset="0"/>
              </a:rPr>
              <a:t>don’t</a:t>
            </a:r>
            <a:r>
              <a:rPr lang="en-GB" dirty="0">
                <a:latin typeface="Arial" panose="020B0604020202020204" pitchFamily="34" charset="0"/>
                <a:cs typeface="Arial" panose="020B0604020202020204" pitchFamily="34" charset="0"/>
              </a:rPr>
              <a:t> do,’ Bean said. ‘We don’t let him go!’</a:t>
            </a:r>
          </a:p>
          <a:p>
            <a:pPr marL="0" indent="0">
              <a:buNone/>
            </a:pPr>
            <a:r>
              <a:rPr lang="en-GB" dirty="0">
                <a:latin typeface="Arial" panose="020B0604020202020204" pitchFamily="34" charset="0"/>
                <a:cs typeface="Arial" panose="020B0604020202020204" pitchFamily="34" charset="0"/>
              </a:rPr>
              <a:t>‘We’ll never let him go!’ Bunce declared.</a:t>
            </a:r>
          </a:p>
          <a:p>
            <a:pPr marL="0" indent="0">
              <a:buNone/>
            </a:pPr>
            <a:r>
              <a:rPr lang="en-GB" dirty="0">
                <a:latin typeface="Arial" panose="020B0604020202020204" pitchFamily="34" charset="0"/>
                <a:cs typeface="Arial" panose="020B0604020202020204" pitchFamily="34" charset="0"/>
              </a:rPr>
              <a:t>‘Never </a:t>
            </a:r>
            <a:r>
              <a:rPr lang="en-GB" dirty="0" err="1">
                <a:latin typeface="Arial" panose="020B0604020202020204" pitchFamily="34" charset="0"/>
                <a:cs typeface="Arial" panose="020B0604020202020204" pitchFamily="34" charset="0"/>
              </a:rPr>
              <a:t>never</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never</a:t>
            </a:r>
            <a:r>
              <a:rPr lang="en-GB" dirty="0">
                <a:latin typeface="Arial" panose="020B0604020202020204" pitchFamily="34" charset="0"/>
                <a:cs typeface="Arial" panose="020B0604020202020204" pitchFamily="34" charset="0"/>
              </a:rPr>
              <a:t>!’ cried </a:t>
            </a:r>
            <a:r>
              <a:rPr lang="en-GB" dirty="0" err="1">
                <a:latin typeface="Arial" panose="020B0604020202020204" pitchFamily="34" charset="0"/>
                <a:cs typeface="Arial" panose="020B0604020202020204" pitchFamily="34" charset="0"/>
              </a:rPr>
              <a:t>Boggis</a:t>
            </a:r>
            <a:r>
              <a:rPr lang="en-GB" dirty="0">
                <a:latin typeface="Arial" panose="020B0604020202020204" pitchFamily="34" charset="0"/>
                <a:cs typeface="Arial" panose="020B0604020202020204" pitchFamily="34" charset="0"/>
              </a:rPr>
              <a:t>.</a:t>
            </a:r>
          </a:p>
          <a:p>
            <a:pPr marL="0" indent="0">
              <a:buNone/>
            </a:pPr>
            <a:r>
              <a:rPr lang="en-GB" dirty="0">
                <a:latin typeface="Arial" panose="020B0604020202020204" pitchFamily="34" charset="0"/>
                <a:cs typeface="Arial" panose="020B0604020202020204" pitchFamily="34" charset="0"/>
              </a:rPr>
              <a:t>‘Did you hear that, Mr Fox!’ yelled </a:t>
            </a:r>
            <a:r>
              <a:rPr lang="en-GB" dirty="0" smtClean="0">
                <a:latin typeface="Arial" panose="020B0604020202020204" pitchFamily="34" charset="0"/>
                <a:cs typeface="Arial" panose="020B0604020202020204" pitchFamily="34" charset="0"/>
              </a:rPr>
              <a:t>Bean.</a:t>
            </a:r>
          </a:p>
          <a:p>
            <a:pPr marL="0" indent="0">
              <a:buNone/>
            </a:pPr>
            <a:r>
              <a:rPr lang="en-GB" dirty="0" smtClean="0">
                <a:latin typeface="Arial" panose="020B0604020202020204" pitchFamily="34" charset="0"/>
                <a:cs typeface="Arial" panose="020B0604020202020204" pitchFamily="34" charset="0"/>
              </a:rPr>
              <a:t>‘</a:t>
            </a:r>
            <a:r>
              <a:rPr lang="en-GB" dirty="0">
                <a:latin typeface="Arial" panose="020B0604020202020204" pitchFamily="34" charset="0"/>
                <a:cs typeface="Arial" panose="020B0604020202020204" pitchFamily="34" charset="0"/>
              </a:rPr>
              <a:t>It’s not over yet, Mr Fox! We’re not going home till we’ve strung you up dead as a dingbat</a:t>
            </a:r>
            <a:r>
              <a:rPr lang="en-GB" dirty="0" smtClean="0">
                <a:latin typeface="Arial" panose="020B0604020202020204" pitchFamily="34" charset="0"/>
                <a:cs typeface="Arial" panose="020B0604020202020204" pitchFamily="34" charset="0"/>
              </a:rPr>
              <a:t>!’</a:t>
            </a:r>
          </a:p>
          <a:p>
            <a:pPr marL="0" indent="0">
              <a:buNone/>
            </a:pPr>
            <a:r>
              <a:rPr lang="en-GB" dirty="0">
                <a:latin typeface="Arial" panose="020B0604020202020204" pitchFamily="34" charset="0"/>
                <a:cs typeface="Arial" panose="020B0604020202020204" pitchFamily="34" charset="0"/>
              </a:rPr>
              <a:t>‘What’s the next move?’ asked Bunce, the pot-bellied dwarf.</a:t>
            </a:r>
          </a:p>
          <a:p>
            <a:pPr marL="0" indent="0">
              <a:buNone/>
            </a:pPr>
            <a:r>
              <a:rPr lang="en-GB" dirty="0">
                <a:latin typeface="Arial" panose="020B0604020202020204" pitchFamily="34" charset="0"/>
                <a:cs typeface="Arial" panose="020B0604020202020204" pitchFamily="34" charset="0"/>
              </a:rPr>
              <a:t>‘We’re sending you down the hole to fetch him up,’ said Bean. ‘Down you go, you miserable midget!’</a:t>
            </a:r>
          </a:p>
          <a:p>
            <a:pPr marL="0" indent="0">
              <a:buNone/>
            </a:pPr>
            <a:r>
              <a:rPr lang="en-GB" dirty="0">
                <a:latin typeface="Arial" panose="020B0604020202020204" pitchFamily="34" charset="0"/>
                <a:cs typeface="Arial" panose="020B0604020202020204" pitchFamily="34" charset="0"/>
              </a:rPr>
              <a:t>‘Not me!’ screamed Bunce, running away.</a:t>
            </a:r>
          </a:p>
          <a:p>
            <a:pPr marL="0" indent="0">
              <a:buNone/>
            </a:pPr>
            <a:r>
              <a:rPr lang="en-GB" dirty="0" smtClean="0">
                <a:latin typeface="Arial" panose="020B0604020202020204" pitchFamily="34" charset="0"/>
                <a:cs typeface="Arial" panose="020B0604020202020204" pitchFamily="34" charset="0"/>
              </a:rPr>
              <a:t>‘</a:t>
            </a:r>
            <a:r>
              <a:rPr lang="en-GB" dirty="0">
                <a:latin typeface="Arial" panose="020B0604020202020204" pitchFamily="34" charset="0"/>
                <a:cs typeface="Arial" panose="020B0604020202020204" pitchFamily="34" charset="0"/>
              </a:rPr>
              <a:t>Then there’s only one thing to do,’ he said. ‘We starve him out. We camp here day and night watching the hole. He’ll come out in the end. He’ll have to</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278658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242</Words>
  <Application>Microsoft Office PowerPoint</Application>
  <PresentationFormat>On-screen Show (4:3)</PresentationFormat>
  <Paragraphs>45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Thursday 4th  February   Learning intention: Use speech with expression</vt:lpstr>
      <vt:lpstr>Chapter 7- We’ll never let him go </vt:lpstr>
      <vt:lpstr>Using expression</vt:lpstr>
      <vt:lpstr>Using expression What expression do each of these pictures show? Discuss it with someone at home and match the words to the picture.</vt:lpstr>
      <vt:lpstr>Task</vt:lpstr>
      <vt:lpstr>Chapter 7- We’ll never let him go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speech</dc:title>
  <dc:creator>Craggs, Charlotte</dc:creator>
  <cp:lastModifiedBy>Craggs, Charlotte</cp:lastModifiedBy>
  <cp:revision>7</cp:revision>
  <dcterms:created xsi:type="dcterms:W3CDTF">2021-02-02T10:26:04Z</dcterms:created>
  <dcterms:modified xsi:type="dcterms:W3CDTF">2021-02-02T14:58:24Z</dcterms:modified>
</cp:coreProperties>
</file>