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63" r:id="rId3"/>
    <p:sldId id="264" r:id="rId4"/>
    <p:sldId id="265" r:id="rId5"/>
    <p:sldId id="257" r:id="rId6"/>
    <p:sldId id="266" r:id="rId7"/>
    <p:sldId id="260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D199A-0B0F-4BC5-AB36-5FB58D7E7EAC}" v="1525" dt="2021-01-11T16:56:48.268"/>
    <p1510:client id="{5F12FC88-006D-45F7-9636-0E23C99B77AD}" v="436" dt="2021-01-11T18:31:17.537"/>
    <p1510:client id="{B56A8054-AFA0-49A5-BE26-022E776EEA19}" v="1368" dt="2021-01-11T13:48:15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4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89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1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8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5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9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9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1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Adding two digit numbers using column addition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31C6D39C-21A9-472D-AC50-DDCFE5E26D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63" r="28220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31" name="Straight Connector 10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21E606-3BCF-40C7-B226-28ABC35109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3178" y="5268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4440-C7A0-4FD5-ABE8-F99ED4193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a digit?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D7481-FF5B-4927-9190-310A50543BCF}"/>
              </a:ext>
            </a:extLst>
          </p:cNvPr>
          <p:cNvSpPr txBox="1"/>
          <p:nvPr/>
        </p:nvSpPr>
        <p:spPr>
          <a:xfrm>
            <a:off x="1914525" y="1737360"/>
            <a:ext cx="9048749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200" b="1" dirty="0">
                <a:solidFill>
                  <a:schemeClr val="accent4">
                    <a:lumMod val="75000"/>
                  </a:schemeClr>
                </a:solidFill>
              </a:rPr>
              <a:t>1 </a:t>
            </a:r>
            <a:r>
              <a:rPr lang="en-GB" sz="7200" b="1" dirty="0"/>
              <a:t>                  </a:t>
            </a:r>
            <a:r>
              <a:rPr lang="en-GB" sz="7200" b="1" dirty="0">
                <a:solidFill>
                  <a:srgbClr val="FF0000"/>
                </a:solidFill>
              </a:rPr>
              <a:t>8                 </a:t>
            </a:r>
            <a:r>
              <a:rPr lang="en-GB" sz="7200" b="1" dirty="0">
                <a:solidFill>
                  <a:srgbClr val="C00000"/>
                </a:solidFill>
              </a:rPr>
              <a:t>3</a:t>
            </a:r>
            <a:endParaRPr lang="en-US" sz="7200" b="1" dirty="0">
              <a:solidFill>
                <a:srgbClr val="C00000"/>
              </a:solidFill>
              <a:cs typeface="Calibri"/>
            </a:endParaRPr>
          </a:p>
          <a:p>
            <a:r>
              <a:rPr lang="en-GB" sz="7200" b="1" dirty="0">
                <a:cs typeface="Calibri"/>
              </a:rPr>
              <a:t>        </a:t>
            </a:r>
            <a:r>
              <a:rPr lang="en-GB" sz="7200" b="1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4                   </a:t>
            </a:r>
            <a:r>
              <a:rPr lang="en-GB" sz="7200" b="1" dirty="0">
                <a:solidFill>
                  <a:schemeClr val="accent4"/>
                </a:solidFill>
                <a:cs typeface="Calibri"/>
              </a:rPr>
              <a:t> 2</a:t>
            </a:r>
          </a:p>
          <a:p>
            <a:r>
              <a:rPr lang="en-GB" sz="7200" b="1" dirty="0">
                <a:solidFill>
                  <a:srgbClr val="3EFA19"/>
                </a:solidFill>
                <a:cs typeface="Calibri"/>
              </a:rPr>
              <a:t>9 </a:t>
            </a:r>
            <a:r>
              <a:rPr lang="en-GB" sz="7200" b="1" dirty="0">
                <a:cs typeface="Calibri"/>
              </a:rPr>
              <a:t>                   </a:t>
            </a:r>
            <a:r>
              <a:rPr lang="en-GB" sz="7200" b="1" dirty="0">
                <a:solidFill>
                  <a:srgbClr val="0070C0"/>
                </a:solidFill>
                <a:cs typeface="Calibri"/>
              </a:rPr>
              <a:t>7  </a:t>
            </a:r>
            <a:r>
              <a:rPr lang="en-GB" sz="7200" b="1" dirty="0">
                <a:cs typeface="Calibri"/>
              </a:rPr>
              <a:t>           </a:t>
            </a:r>
            <a:r>
              <a:rPr lang="en-GB" sz="72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 5</a:t>
            </a:r>
          </a:p>
          <a:p>
            <a:r>
              <a:rPr lang="en-GB" sz="7200" b="1" dirty="0">
                <a:cs typeface="Calibri"/>
              </a:rPr>
              <a:t>              </a:t>
            </a:r>
            <a:r>
              <a:rPr lang="en-GB" sz="7200" b="1" dirty="0">
                <a:solidFill>
                  <a:srgbClr val="7030A0"/>
                </a:solidFill>
                <a:cs typeface="Calibri"/>
              </a:rPr>
              <a:t>0</a:t>
            </a:r>
            <a:r>
              <a:rPr lang="en-GB" sz="7200" b="1" dirty="0">
                <a:cs typeface="Calibri"/>
              </a:rPr>
              <a:t>                 </a:t>
            </a:r>
            <a:r>
              <a:rPr lang="en-GB" sz="7200" b="1" dirty="0">
                <a:solidFill>
                  <a:schemeClr val="tx2">
                    <a:lumMod val="40000"/>
                    <a:lumOff val="60000"/>
                  </a:schemeClr>
                </a:solidFill>
                <a:cs typeface="Calibri"/>
              </a:rPr>
              <a:t>6</a:t>
            </a:r>
          </a:p>
        </p:txBody>
      </p:sp>
      <p:pic>
        <p:nvPicPr>
          <p:cNvPr id="5" name="slide 2">
            <a:hlinkClick r:id="" action="ppaction://media"/>
            <a:extLst>
              <a:ext uri="{FF2B5EF4-FFF2-40B4-BE49-F238E27FC236}">
                <a16:creationId xmlns:a16="http://schemas.microsoft.com/office/drawing/2014/main" id="{14CE4DFB-95CF-4ABC-87AB-1FB86F9E1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9760" y="596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B56FE-388C-48FD-882D-C0E4626DCDAA}"/>
              </a:ext>
            </a:extLst>
          </p:cNvPr>
          <p:cNvSpPr txBox="1"/>
          <p:nvPr/>
        </p:nvSpPr>
        <p:spPr>
          <a:xfrm>
            <a:off x="1259958" y="1127051"/>
            <a:ext cx="931287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Can you remember the place value columns?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17F3D07-C64A-4C61-835B-B350E05F7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56127"/>
              </p:ext>
            </p:extLst>
          </p:nvPr>
        </p:nvGraphicFramePr>
        <p:xfrm>
          <a:off x="3181864" y="2358080"/>
          <a:ext cx="6057385" cy="188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253">
                  <a:extLst>
                    <a:ext uri="{9D8B030D-6E8A-4147-A177-3AD203B41FA5}">
                      <a16:colId xmlns:a16="http://schemas.microsoft.com/office/drawing/2014/main" val="1633978328"/>
                    </a:ext>
                  </a:extLst>
                </a:gridCol>
                <a:gridCol w="2099647">
                  <a:extLst>
                    <a:ext uri="{9D8B030D-6E8A-4147-A177-3AD203B41FA5}">
                      <a16:colId xmlns:a16="http://schemas.microsoft.com/office/drawing/2014/main" val="3197189243"/>
                    </a:ext>
                  </a:extLst>
                </a:gridCol>
                <a:gridCol w="2062485">
                  <a:extLst>
                    <a:ext uri="{9D8B030D-6E8A-4147-A177-3AD203B41FA5}">
                      <a16:colId xmlns:a16="http://schemas.microsoft.com/office/drawing/2014/main" val="3427784456"/>
                    </a:ext>
                  </a:extLst>
                </a:gridCol>
              </a:tblGrid>
              <a:tr h="78516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00152"/>
                  </a:ext>
                </a:extLst>
              </a:tr>
              <a:tr h="1069503">
                <a:tc>
                  <a:txBody>
                    <a:bodyPr/>
                    <a:lstStyle/>
                    <a:p>
                      <a:pPr algn="ctr"/>
                      <a:r>
                        <a:rPr lang="en-GB" sz="6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378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C2B14A-B8F6-4DBC-B349-4356FD105B59}"/>
              </a:ext>
            </a:extLst>
          </p:cNvPr>
          <p:cNvSpPr txBox="1"/>
          <p:nvPr/>
        </p:nvSpPr>
        <p:spPr>
          <a:xfrm>
            <a:off x="2232454" y="4765589"/>
            <a:ext cx="857146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So, 642 has 6 hundreds, 4 tens and 2 ones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472BB-1B4D-4847-A1A3-94170C095156}"/>
              </a:ext>
            </a:extLst>
          </p:cNvPr>
          <p:cNvSpPr txBox="1"/>
          <p:nvPr/>
        </p:nvSpPr>
        <p:spPr>
          <a:xfrm>
            <a:off x="471616" y="399534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de 3">
            <a:hlinkClick r:id="" action="ppaction://media"/>
            <a:extLst>
              <a:ext uri="{FF2B5EF4-FFF2-40B4-BE49-F238E27FC236}">
                <a16:creationId xmlns:a16="http://schemas.microsoft.com/office/drawing/2014/main" id="{BA6C8C6A-6502-45D9-8A99-CC73B3BB0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3984" y="3995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4D75-0D47-4CED-BBD0-E2A68F06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Adding two, two digit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6F90E-BD5B-46BC-9BD6-94428B312701}"/>
              </a:ext>
            </a:extLst>
          </p:cNvPr>
          <p:cNvSpPr txBox="1"/>
          <p:nvPr/>
        </p:nvSpPr>
        <p:spPr>
          <a:xfrm>
            <a:off x="688889" y="2397947"/>
            <a:ext cx="635755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There are 42 cars in a car park.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23 more arrive. 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many cars are there altogether?</a:t>
            </a:r>
          </a:p>
        </p:txBody>
      </p:sp>
      <p:pic>
        <p:nvPicPr>
          <p:cNvPr id="5" name="Picture 5" descr="A picture containing indoor, building, sitting, sink&#10;&#10;Description automatically generated">
            <a:extLst>
              <a:ext uri="{FF2B5EF4-FFF2-40B4-BE49-F238E27FC236}">
                <a16:creationId xmlns:a16="http://schemas.microsoft.com/office/drawing/2014/main" id="{4D87337B-5C9F-4C4B-8F12-57D75BF5D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0805" y="1834978"/>
            <a:ext cx="4782064" cy="3188042"/>
          </a:xfrm>
          <a:prstGeom prst="rect">
            <a:avLst/>
          </a:prstGeom>
        </p:spPr>
      </p:pic>
      <p:pic>
        <p:nvPicPr>
          <p:cNvPr id="6" name="slide 4">
            <a:hlinkClick r:id="" action="ppaction://media"/>
            <a:extLst>
              <a:ext uri="{FF2B5EF4-FFF2-40B4-BE49-F238E27FC236}">
                <a16:creationId xmlns:a16="http://schemas.microsoft.com/office/drawing/2014/main" id="{2043D181-3E0F-4035-A0BA-CB664D6B64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31200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1A74BA-7B18-4A04-A850-AF030777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51063"/>
              </p:ext>
            </p:extLst>
          </p:nvPr>
        </p:nvGraphicFramePr>
        <p:xfrm>
          <a:off x="1153297" y="1287162"/>
          <a:ext cx="3372364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82">
                  <a:extLst>
                    <a:ext uri="{9D8B030D-6E8A-4147-A177-3AD203B41FA5}">
                      <a16:colId xmlns:a16="http://schemas.microsoft.com/office/drawing/2014/main" val="857345310"/>
                    </a:ext>
                  </a:extLst>
                </a:gridCol>
                <a:gridCol w="1686182">
                  <a:extLst>
                    <a:ext uri="{9D8B030D-6E8A-4147-A177-3AD203B41FA5}">
                      <a16:colId xmlns:a16="http://schemas.microsoft.com/office/drawing/2014/main" val="39566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</a:rPr>
                        <a:t>tens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</a:rPr>
                        <a:t>ones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8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6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1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100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A8470D-38A0-4956-9ACD-49532196E625}"/>
              </a:ext>
            </a:extLst>
          </p:cNvPr>
          <p:cNvSpPr txBox="1"/>
          <p:nvPr/>
        </p:nvSpPr>
        <p:spPr>
          <a:xfrm>
            <a:off x="5146589" y="2252532"/>
            <a:ext cx="681063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Start by adding the ones column digits.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2 + 3 = 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(5 ones – 5)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the ones column place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CBBCB-ABFA-4238-9149-ECCF49AE8571}"/>
              </a:ext>
            </a:extLst>
          </p:cNvPr>
          <p:cNvSpPr txBox="1"/>
          <p:nvPr/>
        </p:nvSpPr>
        <p:spPr>
          <a:xfrm>
            <a:off x="5146589" y="4342812"/>
            <a:ext cx="658409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Now add the digits in the tens places.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4 + 2 = 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(6 tens – 60)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the tens column place.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F0809-B444-4D4E-B9BF-A7EFBA23B5E2}"/>
              </a:ext>
            </a:extLst>
          </p:cNvPr>
          <p:cNvSpPr txBox="1"/>
          <p:nvPr/>
        </p:nvSpPr>
        <p:spPr>
          <a:xfrm>
            <a:off x="3415356" y="4156760"/>
            <a:ext cx="89998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5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3F7FC-DA7A-481E-B8D0-5D3C4996F11D}"/>
              </a:ext>
            </a:extLst>
          </p:cNvPr>
          <p:cNvCxnSpPr>
            <a:cxnSpLocks/>
          </p:cNvCxnSpPr>
          <p:nvPr/>
        </p:nvCxnSpPr>
        <p:spPr>
          <a:xfrm flipV="1">
            <a:off x="1156901" y="5150075"/>
            <a:ext cx="3379253" cy="10732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22845E-50A7-4DFE-9C63-2DB71DB287BB}"/>
              </a:ext>
            </a:extLst>
          </p:cNvPr>
          <p:cNvCxnSpPr>
            <a:cxnSpLocks/>
          </p:cNvCxnSpPr>
          <p:nvPr/>
        </p:nvCxnSpPr>
        <p:spPr>
          <a:xfrm>
            <a:off x="1156901" y="4153413"/>
            <a:ext cx="3379253" cy="0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C3A312-0EF8-40B5-A258-C55F8C3032A5}"/>
              </a:ext>
            </a:extLst>
          </p:cNvPr>
          <p:cNvSpPr txBox="1"/>
          <p:nvPr/>
        </p:nvSpPr>
        <p:spPr>
          <a:xfrm>
            <a:off x="1683351" y="4101473"/>
            <a:ext cx="899983" cy="1097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6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8CC16-81C0-4CE4-A5B2-E433A1306817}"/>
              </a:ext>
            </a:extLst>
          </p:cNvPr>
          <p:cNvSpPr txBox="1"/>
          <p:nvPr/>
        </p:nvSpPr>
        <p:spPr>
          <a:xfrm>
            <a:off x="358347" y="2829696"/>
            <a:ext cx="27431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 dirty="0"/>
              <a:t>+</a:t>
            </a:r>
            <a:endParaRPr lang="en-US" sz="96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87B9E-39B5-4FEC-BECD-0E556A2FD273}"/>
              </a:ext>
            </a:extLst>
          </p:cNvPr>
          <p:cNvSpPr txBox="1"/>
          <p:nvPr/>
        </p:nvSpPr>
        <p:spPr>
          <a:xfrm>
            <a:off x="622300" y="5463605"/>
            <a:ext cx="36930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 </a:t>
            </a:r>
            <a:r>
              <a:rPr lang="en-GB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+ 23 = 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F88BA-5462-4D7D-B30A-EC5E08C948D7}"/>
              </a:ext>
            </a:extLst>
          </p:cNvPr>
          <p:cNvSpPr txBox="1"/>
          <p:nvPr/>
        </p:nvSpPr>
        <p:spPr>
          <a:xfrm>
            <a:off x="6048289" y="743980"/>
            <a:ext cx="668706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ones and 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tens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ones and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4EF6AB-0B54-42AC-A49B-A11F0DAEC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1050" y="7439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2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1A74BA-7B18-4A04-A850-AF030777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557406"/>
              </p:ext>
            </p:extLst>
          </p:nvPr>
        </p:nvGraphicFramePr>
        <p:xfrm>
          <a:off x="1153297" y="1287162"/>
          <a:ext cx="3372364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6182">
                  <a:extLst>
                    <a:ext uri="{9D8B030D-6E8A-4147-A177-3AD203B41FA5}">
                      <a16:colId xmlns:a16="http://schemas.microsoft.com/office/drawing/2014/main" val="857345310"/>
                    </a:ext>
                  </a:extLst>
                </a:gridCol>
                <a:gridCol w="1686182">
                  <a:extLst>
                    <a:ext uri="{9D8B030D-6E8A-4147-A177-3AD203B41FA5}">
                      <a16:colId xmlns:a16="http://schemas.microsoft.com/office/drawing/2014/main" val="3956676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</a:rPr>
                        <a:t>tens</a:t>
                      </a:r>
                    </a:p>
                  </a:txBody>
                  <a:tcPr>
                    <a:solidFill>
                      <a:srgbClr val="3EFA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800" dirty="0">
                          <a:solidFill>
                            <a:schemeClr val="tx1"/>
                          </a:solidFill>
                        </a:rPr>
                        <a:t>ones</a:t>
                      </a:r>
                    </a:p>
                  </a:txBody>
                  <a:tcPr>
                    <a:solidFill>
                      <a:srgbClr val="3EFA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8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588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6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513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9100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A8470D-38A0-4956-9ACD-49532196E625}"/>
              </a:ext>
            </a:extLst>
          </p:cNvPr>
          <p:cNvSpPr txBox="1"/>
          <p:nvPr/>
        </p:nvSpPr>
        <p:spPr>
          <a:xfrm>
            <a:off x="5084806" y="2119182"/>
            <a:ext cx="681063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Start by adding the ones column digits.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3 + 1 = 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(4 ones – 4)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the ones column place</a:t>
            </a:r>
            <a:r>
              <a:rPr lang="en-GB" sz="2800" dirty="0">
                <a:cs typeface="Calibri"/>
              </a:rPr>
              <a:t>.</a:t>
            </a:r>
            <a:endParaRPr lang="en-US" sz="28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CBBCB-ABFA-4238-9149-ECCF49AE8571}"/>
              </a:ext>
            </a:extLst>
          </p:cNvPr>
          <p:cNvSpPr txBox="1"/>
          <p:nvPr/>
        </p:nvSpPr>
        <p:spPr>
          <a:xfrm>
            <a:off x="5084806" y="4237453"/>
            <a:ext cx="641006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Now add the digits in the tens places.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5 + 3 = 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 tens – 80)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Put the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in the tens column place.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F0809-B444-4D4E-B9BF-A7EFBA23B5E2}"/>
              </a:ext>
            </a:extLst>
          </p:cNvPr>
          <p:cNvSpPr txBox="1"/>
          <p:nvPr/>
        </p:nvSpPr>
        <p:spPr>
          <a:xfrm>
            <a:off x="3415356" y="4156760"/>
            <a:ext cx="89998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4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43F7FC-DA7A-481E-B8D0-5D3C4996F11D}"/>
              </a:ext>
            </a:extLst>
          </p:cNvPr>
          <p:cNvCxnSpPr>
            <a:cxnSpLocks/>
          </p:cNvCxnSpPr>
          <p:nvPr/>
        </p:nvCxnSpPr>
        <p:spPr>
          <a:xfrm flipV="1">
            <a:off x="1156901" y="5150075"/>
            <a:ext cx="3379253" cy="10732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22845E-50A7-4DFE-9C63-2DB71DB287BB}"/>
              </a:ext>
            </a:extLst>
          </p:cNvPr>
          <p:cNvCxnSpPr>
            <a:cxnSpLocks/>
          </p:cNvCxnSpPr>
          <p:nvPr/>
        </p:nvCxnSpPr>
        <p:spPr>
          <a:xfrm>
            <a:off x="1156901" y="4153413"/>
            <a:ext cx="3379253" cy="0"/>
          </a:xfrm>
          <a:prstGeom prst="straightConnector1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C3A312-0EF8-40B5-A258-C55F8C3032A5}"/>
              </a:ext>
            </a:extLst>
          </p:cNvPr>
          <p:cNvSpPr txBox="1"/>
          <p:nvPr/>
        </p:nvSpPr>
        <p:spPr>
          <a:xfrm>
            <a:off x="1683351" y="4101473"/>
            <a:ext cx="899983" cy="10976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600" dirty="0">
                <a:solidFill>
                  <a:srgbClr val="FF0000"/>
                </a:solidFill>
              </a:rPr>
              <a:t>8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8CC16-81C0-4CE4-A5B2-E433A1306817}"/>
              </a:ext>
            </a:extLst>
          </p:cNvPr>
          <p:cNvSpPr txBox="1"/>
          <p:nvPr/>
        </p:nvSpPr>
        <p:spPr>
          <a:xfrm>
            <a:off x="358347" y="2829696"/>
            <a:ext cx="104414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9600" dirty="0"/>
              <a:t>+</a:t>
            </a:r>
            <a:endParaRPr lang="en-US" sz="96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87B9E-39B5-4FEC-BECD-0E556A2FD273}"/>
              </a:ext>
            </a:extLst>
          </p:cNvPr>
          <p:cNvSpPr txBox="1"/>
          <p:nvPr/>
        </p:nvSpPr>
        <p:spPr>
          <a:xfrm>
            <a:off x="752475" y="5527589"/>
            <a:ext cx="35641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 </a:t>
            </a:r>
            <a:r>
              <a:rPr lang="en-GB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+ 31 = 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F88BA-5462-4D7D-B30A-EC5E08C948D7}"/>
              </a:ext>
            </a:extLst>
          </p:cNvPr>
          <p:cNvSpPr txBox="1"/>
          <p:nvPr/>
        </p:nvSpPr>
        <p:spPr>
          <a:xfrm>
            <a:off x="5146589" y="801130"/>
            <a:ext cx="668706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ones and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tens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one and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 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</a:p>
        </p:txBody>
      </p:sp>
      <p:pic>
        <p:nvPicPr>
          <p:cNvPr id="4" name="slide 6">
            <a:hlinkClick r:id="" action="ppaction://media"/>
            <a:extLst>
              <a:ext uri="{FF2B5EF4-FFF2-40B4-BE49-F238E27FC236}">
                <a16:creationId xmlns:a16="http://schemas.microsoft.com/office/drawing/2014/main" id="{0A6176F2-D579-4BA6-B068-D1C981994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1500" y="7302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55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C417-0FEE-451C-B3FF-ED465D1C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Your turn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109140D-5112-44B7-8D8F-6FB3E43FA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93041"/>
              </p:ext>
            </p:extLst>
          </p:nvPr>
        </p:nvGraphicFramePr>
        <p:xfrm>
          <a:off x="652916" y="2175014"/>
          <a:ext cx="1570336" cy="254147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5D0DB6-2D1F-4F61-B24E-369233121F54}"/>
              </a:ext>
            </a:extLst>
          </p:cNvPr>
          <p:cNvCxnSpPr/>
          <p:nvPr/>
        </p:nvCxnSpPr>
        <p:spPr>
          <a:xfrm flipV="1">
            <a:off x="6657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EB451A-C6C9-404E-9159-0CF949B57F89}"/>
              </a:ext>
            </a:extLst>
          </p:cNvPr>
          <p:cNvCxnSpPr>
            <a:cxnSpLocks/>
          </p:cNvCxnSpPr>
          <p:nvPr/>
        </p:nvCxnSpPr>
        <p:spPr>
          <a:xfrm flipV="1">
            <a:off x="6529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004DEE-FEB3-4B2A-8BA8-CDCE7D06144D}"/>
              </a:ext>
            </a:extLst>
          </p:cNvPr>
          <p:cNvSpPr txBox="1"/>
          <p:nvPr/>
        </p:nvSpPr>
        <p:spPr>
          <a:xfrm>
            <a:off x="125524" y="3277085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80BBD9E9-FF5F-489E-B58C-556F4219E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263345"/>
              </p:ext>
            </p:extLst>
          </p:nvPr>
        </p:nvGraphicFramePr>
        <p:xfrm>
          <a:off x="2900816" y="2175014"/>
          <a:ext cx="1570336" cy="254147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4808F7-FCA6-42D7-97CD-2CECD5BEEE5C}"/>
              </a:ext>
            </a:extLst>
          </p:cNvPr>
          <p:cNvCxnSpPr/>
          <p:nvPr/>
        </p:nvCxnSpPr>
        <p:spPr>
          <a:xfrm flipV="1">
            <a:off x="29136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F4DBCD8-8448-4C8F-8F8E-1C6BA70255C0}"/>
              </a:ext>
            </a:extLst>
          </p:cNvPr>
          <p:cNvCxnSpPr>
            <a:cxnSpLocks/>
          </p:cNvCxnSpPr>
          <p:nvPr/>
        </p:nvCxnSpPr>
        <p:spPr>
          <a:xfrm flipV="1">
            <a:off x="29008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1B0E9A-ABAB-4E9F-8C1B-69BE7DE40EF5}"/>
              </a:ext>
            </a:extLst>
          </p:cNvPr>
          <p:cNvSpPr txBox="1"/>
          <p:nvPr/>
        </p:nvSpPr>
        <p:spPr>
          <a:xfrm>
            <a:off x="2439443" y="3277085"/>
            <a:ext cx="5709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989D7139-BA11-4475-88F6-493E68E18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03194"/>
              </p:ext>
            </p:extLst>
          </p:nvPr>
        </p:nvGraphicFramePr>
        <p:xfrm>
          <a:off x="5135845" y="2175014"/>
          <a:ext cx="1570336" cy="254147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081DDA-E136-4DF2-9365-BA08BA029623}"/>
              </a:ext>
            </a:extLst>
          </p:cNvPr>
          <p:cNvCxnSpPr/>
          <p:nvPr/>
        </p:nvCxnSpPr>
        <p:spPr>
          <a:xfrm flipV="1">
            <a:off x="51615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55BBDD-7EAD-42E4-992C-CA7504661B7E}"/>
              </a:ext>
            </a:extLst>
          </p:cNvPr>
          <p:cNvCxnSpPr>
            <a:cxnSpLocks/>
          </p:cNvCxnSpPr>
          <p:nvPr/>
        </p:nvCxnSpPr>
        <p:spPr>
          <a:xfrm flipV="1">
            <a:off x="51487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48F1ADC-5AF2-4CCD-85B6-78C891C5DDA5}"/>
              </a:ext>
            </a:extLst>
          </p:cNvPr>
          <p:cNvSpPr txBox="1"/>
          <p:nvPr/>
        </p:nvSpPr>
        <p:spPr>
          <a:xfrm>
            <a:off x="4621324" y="3277085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788C18AC-A722-48A8-A65D-53058F5A5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55295"/>
              </p:ext>
            </p:extLst>
          </p:nvPr>
        </p:nvGraphicFramePr>
        <p:xfrm>
          <a:off x="7396616" y="2175014"/>
          <a:ext cx="1570336" cy="254147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A632A7-8FE6-4500-B4F4-160A22DE94BC}"/>
              </a:ext>
            </a:extLst>
          </p:cNvPr>
          <p:cNvCxnSpPr/>
          <p:nvPr/>
        </p:nvCxnSpPr>
        <p:spPr>
          <a:xfrm flipV="1">
            <a:off x="74094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0140514-7F93-4182-8E67-2944F66884E6}"/>
              </a:ext>
            </a:extLst>
          </p:cNvPr>
          <p:cNvCxnSpPr>
            <a:cxnSpLocks/>
          </p:cNvCxnSpPr>
          <p:nvPr/>
        </p:nvCxnSpPr>
        <p:spPr>
          <a:xfrm flipV="1">
            <a:off x="73966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A37540-249D-4B55-A61E-574212832595}"/>
              </a:ext>
            </a:extLst>
          </p:cNvPr>
          <p:cNvSpPr txBox="1"/>
          <p:nvPr/>
        </p:nvSpPr>
        <p:spPr>
          <a:xfrm>
            <a:off x="6869224" y="3277085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3071C285-A504-4DAB-92FE-A401699A0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58705"/>
              </p:ext>
            </p:extLst>
          </p:nvPr>
        </p:nvGraphicFramePr>
        <p:xfrm>
          <a:off x="9644516" y="2175014"/>
          <a:ext cx="1570336" cy="2541475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018922-EDCE-4069-9EBD-A9ADE2F53DA7}"/>
              </a:ext>
            </a:extLst>
          </p:cNvPr>
          <p:cNvCxnSpPr/>
          <p:nvPr/>
        </p:nvCxnSpPr>
        <p:spPr>
          <a:xfrm flipV="1">
            <a:off x="96573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E7F92A-BF15-4C1A-B0A6-FF83A538F86A}"/>
              </a:ext>
            </a:extLst>
          </p:cNvPr>
          <p:cNvCxnSpPr>
            <a:cxnSpLocks/>
          </p:cNvCxnSpPr>
          <p:nvPr/>
        </p:nvCxnSpPr>
        <p:spPr>
          <a:xfrm flipV="1">
            <a:off x="96445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36C36F8-03EE-4691-8B21-13CBAE0EF3CA}"/>
              </a:ext>
            </a:extLst>
          </p:cNvPr>
          <p:cNvSpPr txBox="1"/>
          <p:nvPr/>
        </p:nvSpPr>
        <p:spPr>
          <a:xfrm>
            <a:off x="9117124" y="3277085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74B8C-130C-44E1-A92E-5FC2364C5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15040" y="5030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0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C417-0FEE-451C-B3FF-ED465D1C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109140D-5112-44B7-8D8F-6FB3E43FA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79015"/>
              </p:ext>
            </p:extLst>
          </p:nvPr>
        </p:nvGraphicFramePr>
        <p:xfrm>
          <a:off x="661293" y="2175014"/>
          <a:ext cx="1570336" cy="25603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5D0DB6-2D1F-4F61-B24E-369233121F54}"/>
              </a:ext>
            </a:extLst>
          </p:cNvPr>
          <p:cNvCxnSpPr/>
          <p:nvPr/>
        </p:nvCxnSpPr>
        <p:spPr>
          <a:xfrm flipV="1">
            <a:off x="6657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EB451A-C6C9-404E-9159-0CF949B57F89}"/>
              </a:ext>
            </a:extLst>
          </p:cNvPr>
          <p:cNvCxnSpPr>
            <a:cxnSpLocks/>
          </p:cNvCxnSpPr>
          <p:nvPr/>
        </p:nvCxnSpPr>
        <p:spPr>
          <a:xfrm flipV="1">
            <a:off x="6529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5004DEE-FEB3-4B2A-8BA8-CDCE7D06144D}"/>
              </a:ext>
            </a:extLst>
          </p:cNvPr>
          <p:cNvSpPr txBox="1"/>
          <p:nvPr/>
        </p:nvSpPr>
        <p:spPr>
          <a:xfrm>
            <a:off x="164121" y="3279972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80BBD9E9-FF5F-489E-B58C-556F4219E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38186"/>
              </p:ext>
            </p:extLst>
          </p:nvPr>
        </p:nvGraphicFramePr>
        <p:xfrm>
          <a:off x="2900816" y="2175014"/>
          <a:ext cx="1570336" cy="25603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4808F7-FCA6-42D7-97CD-2CECD5BEEE5C}"/>
              </a:ext>
            </a:extLst>
          </p:cNvPr>
          <p:cNvCxnSpPr/>
          <p:nvPr/>
        </p:nvCxnSpPr>
        <p:spPr>
          <a:xfrm flipV="1">
            <a:off x="29136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F4DBCD8-8448-4C8F-8F8E-1C6BA70255C0}"/>
              </a:ext>
            </a:extLst>
          </p:cNvPr>
          <p:cNvCxnSpPr>
            <a:cxnSpLocks/>
          </p:cNvCxnSpPr>
          <p:nvPr/>
        </p:nvCxnSpPr>
        <p:spPr>
          <a:xfrm flipV="1">
            <a:off x="29008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61B0E9A-ABAB-4E9F-8C1B-69BE7DE40EF5}"/>
              </a:ext>
            </a:extLst>
          </p:cNvPr>
          <p:cNvSpPr txBox="1"/>
          <p:nvPr/>
        </p:nvSpPr>
        <p:spPr>
          <a:xfrm>
            <a:off x="2439443" y="3277085"/>
            <a:ext cx="57091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989D7139-BA11-4475-88F6-493E68E18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96506"/>
              </p:ext>
            </p:extLst>
          </p:nvPr>
        </p:nvGraphicFramePr>
        <p:xfrm>
          <a:off x="5135845" y="2175014"/>
          <a:ext cx="1570336" cy="25603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8081DDA-E136-4DF2-9365-BA08BA029623}"/>
              </a:ext>
            </a:extLst>
          </p:cNvPr>
          <p:cNvCxnSpPr/>
          <p:nvPr/>
        </p:nvCxnSpPr>
        <p:spPr>
          <a:xfrm flipV="1">
            <a:off x="51615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55BBDD-7EAD-42E4-992C-CA7504661B7E}"/>
              </a:ext>
            </a:extLst>
          </p:cNvPr>
          <p:cNvCxnSpPr>
            <a:cxnSpLocks/>
          </p:cNvCxnSpPr>
          <p:nvPr/>
        </p:nvCxnSpPr>
        <p:spPr>
          <a:xfrm flipV="1">
            <a:off x="51487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48F1ADC-5AF2-4CCD-85B6-78C891C5DDA5}"/>
              </a:ext>
            </a:extLst>
          </p:cNvPr>
          <p:cNvSpPr txBox="1"/>
          <p:nvPr/>
        </p:nvSpPr>
        <p:spPr>
          <a:xfrm>
            <a:off x="4621324" y="3277085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graphicFrame>
        <p:nvGraphicFramePr>
          <p:cNvPr id="33" name="Table 3">
            <a:extLst>
              <a:ext uri="{FF2B5EF4-FFF2-40B4-BE49-F238E27FC236}">
                <a16:creationId xmlns:a16="http://schemas.microsoft.com/office/drawing/2014/main" id="{788C18AC-A722-48A8-A65D-53058F5A5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604590"/>
              </p:ext>
            </p:extLst>
          </p:nvPr>
        </p:nvGraphicFramePr>
        <p:xfrm>
          <a:off x="7396616" y="2175014"/>
          <a:ext cx="1570336" cy="25603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A632A7-8FE6-4500-B4F4-160A22DE94BC}"/>
              </a:ext>
            </a:extLst>
          </p:cNvPr>
          <p:cNvCxnSpPr/>
          <p:nvPr/>
        </p:nvCxnSpPr>
        <p:spPr>
          <a:xfrm flipV="1">
            <a:off x="74094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0140514-7F93-4182-8E67-2944F66884E6}"/>
              </a:ext>
            </a:extLst>
          </p:cNvPr>
          <p:cNvCxnSpPr>
            <a:cxnSpLocks/>
          </p:cNvCxnSpPr>
          <p:nvPr/>
        </p:nvCxnSpPr>
        <p:spPr>
          <a:xfrm flipV="1">
            <a:off x="73966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0A37540-249D-4B55-A61E-574212832595}"/>
              </a:ext>
            </a:extLst>
          </p:cNvPr>
          <p:cNvSpPr txBox="1"/>
          <p:nvPr/>
        </p:nvSpPr>
        <p:spPr>
          <a:xfrm>
            <a:off x="6869224" y="3277085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graphicFrame>
        <p:nvGraphicFramePr>
          <p:cNvPr id="41" name="Table 3">
            <a:extLst>
              <a:ext uri="{FF2B5EF4-FFF2-40B4-BE49-F238E27FC236}">
                <a16:creationId xmlns:a16="http://schemas.microsoft.com/office/drawing/2014/main" id="{3071C285-A504-4DAB-92FE-A401699A0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762702"/>
              </p:ext>
            </p:extLst>
          </p:nvPr>
        </p:nvGraphicFramePr>
        <p:xfrm>
          <a:off x="9644516" y="2175014"/>
          <a:ext cx="1570336" cy="25603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772296">
                  <a:extLst>
                    <a:ext uri="{9D8B030D-6E8A-4147-A177-3AD203B41FA5}">
                      <a16:colId xmlns:a16="http://schemas.microsoft.com/office/drawing/2014/main" val="3264420609"/>
                    </a:ext>
                  </a:extLst>
                </a:gridCol>
                <a:gridCol w="798040">
                  <a:extLst>
                    <a:ext uri="{9D8B030D-6E8A-4147-A177-3AD203B41FA5}">
                      <a16:colId xmlns:a16="http://schemas.microsoft.com/office/drawing/2014/main" val="3947999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384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00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02538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58048"/>
                  </a:ext>
                </a:extLst>
              </a:tr>
            </a:tbl>
          </a:graphicData>
        </a:graphic>
      </p:graphicFrame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018922-EDCE-4069-9EBD-A9ADE2F53DA7}"/>
              </a:ext>
            </a:extLst>
          </p:cNvPr>
          <p:cNvCxnSpPr/>
          <p:nvPr/>
        </p:nvCxnSpPr>
        <p:spPr>
          <a:xfrm flipV="1">
            <a:off x="9657387" y="4706193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6E7F92A-BF15-4C1A-B0A6-FF83A538F86A}"/>
              </a:ext>
            </a:extLst>
          </p:cNvPr>
          <p:cNvCxnSpPr>
            <a:cxnSpLocks/>
          </p:cNvCxnSpPr>
          <p:nvPr/>
        </p:nvCxnSpPr>
        <p:spPr>
          <a:xfrm flipV="1">
            <a:off x="9644516" y="4029157"/>
            <a:ext cx="1544594" cy="10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36C36F8-03EE-4691-8B21-13CBAE0EF3CA}"/>
              </a:ext>
            </a:extLst>
          </p:cNvPr>
          <p:cNvSpPr txBox="1"/>
          <p:nvPr/>
        </p:nvSpPr>
        <p:spPr>
          <a:xfrm>
            <a:off x="9117124" y="3277085"/>
            <a:ext cx="797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 dirty="0"/>
              <a:t>+</a:t>
            </a:r>
            <a:endParaRPr lang="en-US" sz="5400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CB0A8-F42E-4D5D-9686-C2C46D4D095B}"/>
              </a:ext>
            </a:extLst>
          </p:cNvPr>
          <p:cNvSpPr/>
          <p:nvPr/>
        </p:nvSpPr>
        <p:spPr>
          <a:xfrm>
            <a:off x="594900" y="4039453"/>
            <a:ext cx="10652226" cy="706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55B431-B93A-4BDF-8101-67FF62D502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4720" y="4195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01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9E91-4995-4F13-8F93-C4F4FF75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41" y="2253627"/>
            <a:ext cx="5380075" cy="1450757"/>
          </a:xfrm>
        </p:spPr>
        <p:txBody>
          <a:bodyPr>
            <a:normAutofit fontScale="90000"/>
          </a:bodyPr>
          <a:lstStyle/>
          <a:p>
            <a:r>
              <a:rPr lang="en-GB" sz="8800" b="1" dirty="0">
                <a:solidFill>
                  <a:srgbClr val="3EFA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done!</a:t>
            </a:r>
          </a:p>
        </p:txBody>
      </p:sp>
    </p:spTree>
    <p:extLst>
      <p:ext uri="{BB962C8B-B14F-4D97-AF65-F5344CB8AC3E}">
        <p14:creationId xmlns:p14="http://schemas.microsoft.com/office/powerpoint/2010/main" val="13949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468</Words>
  <Application>Microsoft Office PowerPoint</Application>
  <PresentationFormat>Widescreen</PresentationFormat>
  <Paragraphs>139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Adding two digit numbers using column addition</vt:lpstr>
      <vt:lpstr>What is a digit?</vt:lpstr>
      <vt:lpstr>PowerPoint Presentation</vt:lpstr>
      <vt:lpstr>Adding two, two digit numbers</vt:lpstr>
      <vt:lpstr>PowerPoint Presentation</vt:lpstr>
      <vt:lpstr>PowerPoint Presentation</vt:lpstr>
      <vt:lpstr>Your turn</vt:lpstr>
      <vt:lpstr>Answers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two digit numbers using column addition</dc:title>
  <dc:creator>Wilkinson, Sean</dc:creator>
  <cp:lastModifiedBy>Craggs, Charlotte</cp:lastModifiedBy>
  <cp:revision>4</cp:revision>
  <dcterms:created xsi:type="dcterms:W3CDTF">2021-01-11T17:23:54Z</dcterms:created>
  <dcterms:modified xsi:type="dcterms:W3CDTF">2021-01-12T11:47:56Z</dcterms:modified>
</cp:coreProperties>
</file>