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39DA6-0A84-4155-9999-D2E3DF188BB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1844785625"/>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39DA6-0A84-4155-9999-D2E3DF188BB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238907080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39DA6-0A84-4155-9999-D2E3DF188BB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36598013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39DA6-0A84-4155-9999-D2E3DF188BB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411429850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39DA6-0A84-4155-9999-D2E3DF188BB3}"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118972696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39DA6-0A84-4155-9999-D2E3DF188BB3}"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46152680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39DA6-0A84-4155-9999-D2E3DF188BB3}"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418579472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39DA6-0A84-4155-9999-D2E3DF188BB3}"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22511633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9DA6-0A84-4155-9999-D2E3DF188BB3}"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393935634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39DA6-0A84-4155-9999-D2E3DF188BB3}"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124987236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39DA6-0A84-4155-9999-D2E3DF188BB3}"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B0A5CB-7B2E-42CC-9B9D-1AECAA694809}" type="slidenum">
              <a:rPr lang="en-GB" smtClean="0"/>
              <a:t>‹#›</a:t>
            </a:fld>
            <a:endParaRPr lang="en-GB"/>
          </a:p>
        </p:txBody>
      </p:sp>
    </p:spTree>
    <p:extLst>
      <p:ext uri="{BB962C8B-B14F-4D97-AF65-F5344CB8AC3E}">
        <p14:creationId xmlns:p14="http://schemas.microsoft.com/office/powerpoint/2010/main" val="38124735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9DA6-0A84-4155-9999-D2E3DF188BB3}"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0A5CB-7B2E-42CC-9B9D-1AECAA694809}" type="slidenum">
              <a:rPr lang="en-GB" smtClean="0"/>
              <a:t>‹#›</a:t>
            </a:fld>
            <a:endParaRPr lang="en-GB"/>
          </a:p>
        </p:txBody>
      </p:sp>
    </p:spTree>
    <p:extLst>
      <p:ext uri="{BB962C8B-B14F-4D97-AF65-F5344CB8AC3E}">
        <p14:creationId xmlns:p14="http://schemas.microsoft.com/office/powerpoint/2010/main" val="1297398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hyperlink" Target="https://kids.kiddle.co/Pablo_Picasso"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kids.kiddle.co/Hope"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kids.kiddle.co/Spanish_language" TargetMode="External"/><Relationship Id="rId5" Type="http://schemas.openxmlformats.org/officeDocument/2006/relationships/hyperlink" Target="https://kids.kiddle.co/Spear" TargetMode="External"/><Relationship Id="rId4" Type="http://schemas.openxmlformats.org/officeDocument/2006/relationships/hyperlink" Target="https://kids.kiddle.co/Bull" TargetMode="Externa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79AF-611E-44B3-97C0-CF90741A86EB}"/>
              </a:ext>
            </a:extLst>
          </p:cNvPr>
          <p:cNvSpPr>
            <a:spLocks noGrp="1"/>
          </p:cNvSpPr>
          <p:nvPr>
            <p:ph type="ctrTitle"/>
          </p:nvPr>
        </p:nvSpPr>
        <p:spPr>
          <a:xfrm>
            <a:off x="838199" y="1120676"/>
            <a:ext cx="5800726" cy="2308324"/>
          </a:xfrm>
        </p:spPr>
        <p:txBody>
          <a:bodyPr>
            <a:normAutofit/>
          </a:bodyPr>
          <a:lstStyle/>
          <a:p>
            <a:pPr algn="l"/>
            <a:r>
              <a:rPr lang="en-GB" sz="7200" dirty="0">
                <a:solidFill>
                  <a:srgbClr val="0070C0"/>
                </a:solidFill>
                <a:latin typeface="Arial" panose="020B0604020202020204" pitchFamily="34" charset="0"/>
                <a:cs typeface="Arial" panose="020B0604020202020204" pitchFamily="34" charset="0"/>
              </a:rPr>
              <a:t>Who is Pablo Picasso?</a:t>
            </a:r>
          </a:p>
        </p:txBody>
      </p:sp>
      <p:sp>
        <p:nvSpPr>
          <p:cNvPr id="3" name="Subtitle 2">
            <a:extLst>
              <a:ext uri="{FF2B5EF4-FFF2-40B4-BE49-F238E27FC236}">
                <a16:creationId xmlns:a16="http://schemas.microsoft.com/office/drawing/2014/main" id="{7F8C2AA7-CDA8-4863-92A7-8C5760E88C64}"/>
              </a:ext>
            </a:extLst>
          </p:cNvPr>
          <p:cNvSpPr>
            <a:spLocks noGrp="1"/>
          </p:cNvSpPr>
          <p:nvPr>
            <p:ph type="subTitle" idx="1"/>
          </p:nvPr>
        </p:nvSpPr>
        <p:spPr>
          <a:xfrm>
            <a:off x="838199" y="3752848"/>
            <a:ext cx="5170908" cy="2533651"/>
          </a:xfrm>
        </p:spPr>
        <p:txBody>
          <a:bodyPr>
            <a:normAutofit/>
          </a:bodyPr>
          <a:lstStyle/>
          <a:p>
            <a:r>
              <a:rPr lang="en-GB" sz="3600" dirty="0">
                <a:solidFill>
                  <a:srgbClr val="0070C0"/>
                </a:solidFill>
              </a:rPr>
              <a:t>A footballer?        </a:t>
            </a:r>
          </a:p>
          <a:p>
            <a:r>
              <a:rPr lang="en-GB" sz="3600" dirty="0">
                <a:solidFill>
                  <a:srgbClr val="0070C0"/>
                </a:solidFill>
              </a:rPr>
              <a:t>An artist?        </a:t>
            </a:r>
          </a:p>
          <a:p>
            <a:r>
              <a:rPr lang="en-GB" sz="3600" dirty="0">
                <a:solidFill>
                  <a:srgbClr val="0070C0"/>
                </a:solidFill>
              </a:rPr>
              <a:t> A president?</a:t>
            </a:r>
          </a:p>
          <a:p>
            <a:r>
              <a:rPr lang="en-GB" sz="3600" dirty="0">
                <a:solidFill>
                  <a:srgbClr val="0070C0"/>
                </a:solidFill>
              </a:rPr>
              <a:t>         A cartoon character?</a:t>
            </a:r>
          </a:p>
        </p:txBody>
      </p:sp>
      <p:pic>
        <p:nvPicPr>
          <p:cNvPr id="5" name="Picture 4">
            <a:extLst>
              <a:ext uri="{FF2B5EF4-FFF2-40B4-BE49-F238E27FC236}">
                <a16:creationId xmlns:a16="http://schemas.microsoft.com/office/drawing/2014/main" id="{25C537EE-7F23-48F3-A643-A7142ED97036}"/>
              </a:ext>
            </a:extLst>
          </p:cNvPr>
          <p:cNvPicPr>
            <a:picLocks noChangeAspect="1"/>
          </p:cNvPicPr>
          <p:nvPr/>
        </p:nvPicPr>
        <p:blipFill>
          <a:blip r:embed="rId4"/>
          <a:stretch>
            <a:fillRect/>
          </a:stretch>
        </p:blipFill>
        <p:spPr>
          <a:xfrm>
            <a:off x="7119516" y="10592"/>
            <a:ext cx="5170908" cy="6836815"/>
          </a:xfrm>
          <a:prstGeom prst="rect">
            <a:avLst/>
          </a:prstGeom>
        </p:spPr>
      </p:pic>
      <p:sp>
        <p:nvSpPr>
          <p:cNvPr id="6" name="TextBox 5">
            <a:extLst>
              <a:ext uri="{FF2B5EF4-FFF2-40B4-BE49-F238E27FC236}">
                <a16:creationId xmlns:a16="http://schemas.microsoft.com/office/drawing/2014/main" id="{D326F13C-1EA7-4FE3-AAD1-D8A6BF028498}"/>
              </a:ext>
            </a:extLst>
          </p:cNvPr>
          <p:cNvSpPr txBox="1"/>
          <p:nvPr/>
        </p:nvSpPr>
        <p:spPr>
          <a:xfrm>
            <a:off x="8142711" y="520511"/>
            <a:ext cx="3449214" cy="1200329"/>
          </a:xfrm>
          <a:prstGeom prst="rect">
            <a:avLst/>
          </a:prstGeom>
          <a:noFill/>
        </p:spPr>
        <p:txBody>
          <a:bodyPr wrap="none" rtlCol="0">
            <a:spAutoFit/>
          </a:bodyPr>
          <a:lstStyle/>
          <a:p>
            <a:r>
              <a:rPr lang="en-GB" sz="7200" dirty="0">
                <a:solidFill>
                  <a:srgbClr val="FFFF00"/>
                </a:solidFill>
              </a:rPr>
              <a:t>An Artist</a:t>
            </a:r>
          </a:p>
        </p:txBody>
      </p:sp>
      <p:pic>
        <p:nvPicPr>
          <p:cNvPr id="7" name="Recorded Sound">
            <a:hlinkClick r:id="" action="ppaction://media"/>
            <a:extLst>
              <a:ext uri="{FF2B5EF4-FFF2-40B4-BE49-F238E27FC236}">
                <a16:creationId xmlns:a16="http://schemas.microsoft.com/office/drawing/2014/main" id="{4CBE7C06-1496-47CF-B407-9C25B31D0A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95811" y="262474"/>
            <a:ext cx="487363" cy="487363"/>
          </a:xfrm>
          <a:prstGeom prst="rect">
            <a:avLst/>
          </a:prstGeom>
        </p:spPr>
      </p:pic>
    </p:spTree>
    <p:extLst>
      <p:ext uri="{BB962C8B-B14F-4D97-AF65-F5344CB8AC3E}">
        <p14:creationId xmlns:p14="http://schemas.microsoft.com/office/powerpoint/2010/main" val="27736561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315" fill="hold"/>
                                        <p:tgtEl>
                                          <p:spTgt spid="7"/>
                                        </p:tgtEl>
                                      </p:cBhvr>
                                    </p:cmd>
                                  </p:childTnLst>
                                </p:cTn>
                              </p:par>
                              <p:par>
                                <p:cTn id="7" presetID="10" presetClass="entr" presetSubtype="0" fill="hold" nodeType="withEffect">
                                  <p:stCondLst>
                                    <p:cond delay="14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14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0C18-759B-444A-81B6-2F941CB7D4D9}"/>
              </a:ext>
            </a:extLst>
          </p:cNvPr>
          <p:cNvSpPr>
            <a:spLocks noGrp="1"/>
          </p:cNvSpPr>
          <p:nvPr>
            <p:ph type="title"/>
          </p:nvPr>
        </p:nvSpPr>
        <p:spPr>
          <a:xfrm>
            <a:off x="804672" y="361950"/>
            <a:ext cx="10970768" cy="6781800"/>
          </a:xfrm>
        </p:spPr>
        <p:txBody>
          <a:bodyPr vert="horz" lIns="91440" tIns="45720" rIns="91440" bIns="45720" rtlCol="0" anchor="ctr">
            <a:normAutofit/>
          </a:bodyPr>
          <a:lstStyle/>
          <a:p>
            <a:r>
              <a:rPr lang="en-US" sz="3600" kern="1200" dirty="0">
                <a:solidFill>
                  <a:srgbClr val="0070C0"/>
                </a:solidFill>
                <a:latin typeface="+mj-lt"/>
                <a:ea typeface="+mj-ea"/>
                <a:cs typeface="+mj-cs"/>
              </a:rPr>
              <a:t>Look at the painting on the following slide. It is one of Picassos most famous paintings.</a:t>
            </a:r>
            <a:br>
              <a:rPr lang="en-US" sz="3600" kern="1200" dirty="0">
                <a:solidFill>
                  <a:srgbClr val="0070C0"/>
                </a:solidFill>
                <a:latin typeface="+mj-lt"/>
                <a:ea typeface="+mj-ea"/>
                <a:cs typeface="+mj-cs"/>
              </a:rPr>
            </a:br>
            <a:r>
              <a:rPr lang="en-US" sz="3600" kern="1200" dirty="0">
                <a:solidFill>
                  <a:srgbClr val="0070C0"/>
                </a:solidFill>
                <a:latin typeface="+mj-lt"/>
                <a:ea typeface="+mj-ea"/>
                <a:cs typeface="+mj-cs"/>
              </a:rPr>
              <a:t>It was painted in 1937 and is 3.5m tall and 25.5m wide, so huge! </a:t>
            </a:r>
            <a:br>
              <a:rPr lang="en-US" sz="3600" kern="1200" dirty="0">
                <a:solidFill>
                  <a:srgbClr val="0070C0"/>
                </a:solidFill>
                <a:latin typeface="+mj-lt"/>
                <a:ea typeface="+mj-ea"/>
                <a:cs typeface="+mj-cs"/>
              </a:rPr>
            </a:br>
            <a:br>
              <a:rPr lang="en-US" sz="3600" kern="1200" dirty="0">
                <a:solidFill>
                  <a:schemeClr val="tx2"/>
                </a:solidFill>
                <a:latin typeface="+mj-lt"/>
                <a:ea typeface="+mj-ea"/>
                <a:cs typeface="+mj-cs"/>
              </a:rPr>
            </a:br>
            <a:r>
              <a:rPr lang="en-US" sz="3600" b="1" kern="1200" dirty="0">
                <a:solidFill>
                  <a:schemeClr val="tx2"/>
                </a:solidFill>
                <a:latin typeface="+mj-lt"/>
                <a:ea typeface="+mj-ea"/>
                <a:cs typeface="+mj-cs"/>
              </a:rPr>
              <a:t>As you look at it ask these questions.</a:t>
            </a:r>
            <a:br>
              <a:rPr lang="en-US" sz="3600" b="1" kern="1200" dirty="0">
                <a:solidFill>
                  <a:schemeClr val="tx2"/>
                </a:solidFill>
                <a:latin typeface="+mj-lt"/>
                <a:ea typeface="+mj-ea"/>
                <a:cs typeface="+mj-cs"/>
              </a:rPr>
            </a:br>
            <a:r>
              <a:rPr lang="en-US" sz="3600" b="1" kern="1200" dirty="0">
                <a:solidFill>
                  <a:schemeClr val="tx2"/>
                </a:solidFill>
                <a:latin typeface="+mj-lt"/>
                <a:ea typeface="+mj-ea"/>
                <a:cs typeface="+mj-cs"/>
              </a:rPr>
              <a:t>- What do you think it shows? </a:t>
            </a:r>
            <a:br>
              <a:rPr lang="en-US" sz="3600" b="1" kern="1200" dirty="0">
                <a:solidFill>
                  <a:schemeClr val="tx2"/>
                </a:solidFill>
                <a:latin typeface="+mj-lt"/>
                <a:ea typeface="+mj-ea"/>
                <a:cs typeface="+mj-cs"/>
              </a:rPr>
            </a:br>
            <a:r>
              <a:rPr lang="en-US" sz="3600" b="1" kern="1200" dirty="0">
                <a:solidFill>
                  <a:schemeClr val="tx2"/>
                </a:solidFill>
                <a:latin typeface="+mj-lt"/>
                <a:ea typeface="+mj-ea"/>
                <a:cs typeface="+mj-cs"/>
              </a:rPr>
              <a:t>- </a:t>
            </a:r>
            <a:r>
              <a:rPr lang="en-US" sz="3600" b="1" dirty="0">
                <a:solidFill>
                  <a:schemeClr val="tx2"/>
                </a:solidFill>
              </a:rPr>
              <a:t>How do the people and animals in the picture feel?</a:t>
            </a:r>
            <a:br>
              <a:rPr lang="en-US" sz="3600" b="1" kern="1200" dirty="0">
                <a:solidFill>
                  <a:schemeClr val="tx2"/>
                </a:solidFill>
                <a:latin typeface="+mj-lt"/>
                <a:ea typeface="+mj-ea"/>
                <a:cs typeface="+mj-cs"/>
              </a:rPr>
            </a:br>
            <a:r>
              <a:rPr lang="en-US" sz="3600" b="1" kern="1200" dirty="0">
                <a:solidFill>
                  <a:schemeClr val="tx2"/>
                </a:solidFill>
                <a:latin typeface="+mj-lt"/>
                <a:ea typeface="+mj-ea"/>
                <a:cs typeface="+mj-cs"/>
              </a:rPr>
              <a:t>- How does it make you feel? </a:t>
            </a:r>
            <a:br>
              <a:rPr lang="en-US" sz="3600" b="1" kern="1200" dirty="0">
                <a:solidFill>
                  <a:schemeClr val="tx2"/>
                </a:solidFill>
                <a:latin typeface="+mj-lt"/>
                <a:ea typeface="+mj-ea"/>
                <a:cs typeface="+mj-cs"/>
              </a:rPr>
            </a:br>
            <a:r>
              <a:rPr lang="en-US" sz="3600" b="1" kern="1200" dirty="0">
                <a:solidFill>
                  <a:schemeClr val="tx2"/>
                </a:solidFill>
                <a:latin typeface="+mj-lt"/>
                <a:ea typeface="+mj-ea"/>
                <a:cs typeface="+mj-cs"/>
              </a:rPr>
              <a:t>- Why do you think Picasso chose the </a:t>
            </a:r>
            <a:r>
              <a:rPr lang="en-US" sz="3600" b="1" kern="1200" dirty="0" err="1">
                <a:solidFill>
                  <a:schemeClr val="tx2"/>
                </a:solidFill>
                <a:latin typeface="+mj-lt"/>
                <a:ea typeface="+mj-ea"/>
                <a:cs typeface="+mj-cs"/>
              </a:rPr>
              <a:t>colours</a:t>
            </a:r>
            <a:r>
              <a:rPr lang="en-US" sz="3600" b="1" kern="1200" dirty="0">
                <a:solidFill>
                  <a:schemeClr val="tx2"/>
                </a:solidFill>
                <a:latin typeface="+mj-lt"/>
                <a:ea typeface="+mj-ea"/>
                <a:cs typeface="+mj-cs"/>
              </a:rPr>
              <a:t> he chose to                paint it?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3600" b="1" kern="1200" dirty="0">
              <a:solidFill>
                <a:schemeClr val="tx2"/>
              </a:solidFill>
              <a:latin typeface="+mj-lt"/>
              <a:ea typeface="+mj-ea"/>
              <a:cs typeface="+mj-cs"/>
            </a:endParaRPr>
          </a:p>
        </p:txBody>
      </p:sp>
      <p:pic>
        <p:nvPicPr>
          <p:cNvPr id="4" name="Recorded Sound">
            <a:hlinkClick r:id="" action="ppaction://media"/>
            <a:extLst>
              <a:ext uri="{FF2B5EF4-FFF2-40B4-BE49-F238E27FC236}">
                <a16:creationId xmlns:a16="http://schemas.microsoft.com/office/drawing/2014/main" id="{03A84E3E-694D-48C4-B6E1-DFFCBEF9DD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87328" y="361950"/>
            <a:ext cx="487363" cy="487363"/>
          </a:xfrm>
          <a:prstGeom prst="rect">
            <a:avLst/>
          </a:prstGeom>
        </p:spPr>
      </p:pic>
    </p:spTree>
    <p:extLst>
      <p:ext uri="{BB962C8B-B14F-4D97-AF65-F5344CB8AC3E}">
        <p14:creationId xmlns:p14="http://schemas.microsoft.com/office/powerpoint/2010/main" val="17719645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AA9D0-154D-4A71-AF50-3F9FCB22450D}"/>
              </a:ext>
            </a:extLst>
          </p:cNvPr>
          <p:cNvPicPr>
            <a:picLocks noChangeAspect="1"/>
          </p:cNvPicPr>
          <p:nvPr/>
        </p:nvPicPr>
        <p:blipFill>
          <a:blip r:embed="rId2"/>
          <a:stretch>
            <a:fillRect/>
          </a:stretch>
        </p:blipFill>
        <p:spPr>
          <a:xfrm>
            <a:off x="0" y="1141008"/>
            <a:ext cx="12192000" cy="4575984"/>
          </a:xfrm>
          <a:prstGeom prst="rect">
            <a:avLst/>
          </a:prstGeom>
        </p:spPr>
      </p:pic>
    </p:spTree>
    <p:extLst>
      <p:ext uri="{BB962C8B-B14F-4D97-AF65-F5344CB8AC3E}">
        <p14:creationId xmlns:p14="http://schemas.microsoft.com/office/powerpoint/2010/main" val="4242402054"/>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1816-1AD0-44CA-8248-5F03F21D5F5D}"/>
              </a:ext>
            </a:extLst>
          </p:cNvPr>
          <p:cNvSpPr>
            <a:spLocks noGrp="1"/>
          </p:cNvSpPr>
          <p:nvPr>
            <p:ph type="title"/>
          </p:nvPr>
        </p:nvSpPr>
        <p:spPr/>
        <p:txBody>
          <a:bodyPr/>
          <a:lstStyle/>
          <a:p>
            <a:r>
              <a:rPr lang="en-GB" dirty="0"/>
              <a:t>Guernica - </a:t>
            </a:r>
          </a:p>
        </p:txBody>
      </p:sp>
      <p:sp>
        <p:nvSpPr>
          <p:cNvPr id="3" name="Content Placeholder 2">
            <a:extLst>
              <a:ext uri="{FF2B5EF4-FFF2-40B4-BE49-F238E27FC236}">
                <a16:creationId xmlns:a16="http://schemas.microsoft.com/office/drawing/2014/main" id="{5EDA4D91-9F1D-4D54-A356-6F08CBB7087F}"/>
              </a:ext>
            </a:extLst>
          </p:cNvPr>
          <p:cNvSpPr>
            <a:spLocks noGrp="1"/>
          </p:cNvSpPr>
          <p:nvPr>
            <p:ph idx="1"/>
          </p:nvPr>
        </p:nvSpPr>
        <p:spPr/>
        <p:txBody>
          <a:bodyPr>
            <a:normAutofit/>
          </a:bodyPr>
          <a:lstStyle/>
          <a:p>
            <a:pPr algn="l" fontAlgn="base"/>
            <a:r>
              <a:rPr lang="en-GB" b="1" i="1" dirty="0">
                <a:solidFill>
                  <a:schemeClr val="bg2">
                    <a:lumMod val="25000"/>
                  </a:schemeClr>
                </a:solidFill>
                <a:effectLst/>
                <a:latin typeface="Arial" panose="020B0604020202020204" pitchFamily="34" charset="0"/>
                <a:cs typeface="Arial" panose="020B0604020202020204" pitchFamily="34" charset="0"/>
              </a:rPr>
              <a:t>Guernica</a:t>
            </a:r>
            <a:r>
              <a:rPr lang="en-GB" b="0" i="0" dirty="0">
                <a:solidFill>
                  <a:schemeClr val="bg2">
                    <a:lumMod val="25000"/>
                  </a:schemeClr>
                </a:solidFill>
                <a:effectLst/>
                <a:latin typeface="Arial" panose="020B0604020202020204" pitchFamily="34" charset="0"/>
                <a:cs typeface="Arial" panose="020B0604020202020204" pitchFamily="34" charset="0"/>
              </a:rPr>
              <a:t> is a world-famous painting by </a:t>
            </a:r>
            <a:r>
              <a:rPr lang="en-GB" b="0" i="0" strike="noStrike" dirty="0">
                <a:solidFill>
                  <a:schemeClr val="bg2">
                    <a:lumMod val="25000"/>
                  </a:schemeClr>
                </a:solidFill>
                <a:effectLst/>
                <a:latin typeface="Arial" panose="020B0604020202020204" pitchFamily="34" charset="0"/>
                <a:cs typeface="Arial" panose="020B0604020202020204" pitchFamily="34" charset="0"/>
                <a:hlinkClick r:id="rId4" tooltip="Pablo Picasso">
                  <a:extLst>
                    <a:ext uri="{A12FA001-AC4F-418D-AE19-62706E023703}">
                      <ahyp:hlinkClr xmlns:ahyp="http://schemas.microsoft.com/office/drawing/2018/hyperlinkcolor" val="tx"/>
                    </a:ext>
                  </a:extLst>
                </a:hlinkClick>
              </a:rPr>
              <a:t>Pablo Picasso</a:t>
            </a:r>
            <a:r>
              <a:rPr lang="en-GB" b="0" i="0" dirty="0">
                <a:solidFill>
                  <a:schemeClr val="bg2">
                    <a:lumMod val="25000"/>
                  </a:schemeClr>
                </a:solidFill>
                <a:effectLst/>
                <a:latin typeface="Arial" panose="020B0604020202020204" pitchFamily="34" charset="0"/>
                <a:cs typeface="Arial" panose="020B0604020202020204" pitchFamily="34" charset="0"/>
              </a:rPr>
              <a:t>. It is one of the world's greatest </a:t>
            </a:r>
            <a:r>
              <a:rPr lang="en-GB" b="1" i="0" dirty="0">
                <a:solidFill>
                  <a:schemeClr val="bg2">
                    <a:lumMod val="25000"/>
                  </a:schemeClr>
                </a:solidFill>
                <a:effectLst/>
                <a:latin typeface="Arial" panose="020B0604020202020204" pitchFamily="34" charset="0"/>
                <a:cs typeface="Arial" panose="020B0604020202020204" pitchFamily="34" charset="0"/>
              </a:rPr>
              <a:t>anti-war</a:t>
            </a:r>
            <a:r>
              <a:rPr lang="en-GB" b="0" i="0" dirty="0">
                <a:solidFill>
                  <a:schemeClr val="bg2">
                    <a:lumMod val="25000"/>
                  </a:schemeClr>
                </a:solidFill>
                <a:effectLst/>
                <a:latin typeface="Arial" panose="020B0604020202020204" pitchFamily="34" charset="0"/>
                <a:cs typeface="Arial" panose="020B0604020202020204" pitchFamily="34" charset="0"/>
              </a:rPr>
              <a:t> paintings. It is a very large painting which shows the bombing of the Spanish town of </a:t>
            </a:r>
            <a:r>
              <a:rPr lang="en-GB" b="1" i="0" dirty="0">
                <a:solidFill>
                  <a:schemeClr val="bg2">
                    <a:lumMod val="25000"/>
                  </a:schemeClr>
                </a:solidFill>
                <a:effectLst/>
                <a:latin typeface="Arial" panose="020B0604020202020204" pitchFamily="34" charset="0"/>
                <a:cs typeface="Arial" panose="020B0604020202020204" pitchFamily="34" charset="0"/>
              </a:rPr>
              <a:t>Guernica</a:t>
            </a:r>
            <a:r>
              <a:rPr lang="en-GB" b="0" i="0" dirty="0">
                <a:solidFill>
                  <a:schemeClr val="bg2">
                    <a:lumMod val="25000"/>
                  </a:schemeClr>
                </a:solidFill>
                <a:effectLst/>
                <a:latin typeface="Arial" panose="020B0604020202020204" pitchFamily="34" charset="0"/>
                <a:cs typeface="Arial" panose="020B0604020202020204" pitchFamily="34" charset="0"/>
              </a:rPr>
              <a:t> in 1937 during the </a:t>
            </a:r>
            <a:r>
              <a:rPr lang="en-GB" b="1" i="0" dirty="0">
                <a:solidFill>
                  <a:schemeClr val="bg2">
                    <a:lumMod val="25000"/>
                  </a:schemeClr>
                </a:solidFill>
                <a:effectLst/>
                <a:latin typeface="Arial" panose="020B0604020202020204" pitchFamily="34" charset="0"/>
                <a:cs typeface="Arial" panose="020B0604020202020204" pitchFamily="34" charset="0"/>
              </a:rPr>
              <a:t>Spanish Civil </a:t>
            </a:r>
            <a:r>
              <a:rPr lang="en-GB" b="1" dirty="0">
                <a:solidFill>
                  <a:schemeClr val="bg2">
                    <a:lumMod val="25000"/>
                  </a:schemeClr>
                </a:solidFill>
                <a:latin typeface="Arial" panose="020B0604020202020204" pitchFamily="34" charset="0"/>
                <a:cs typeface="Arial" panose="020B0604020202020204" pitchFamily="34" charset="0"/>
              </a:rPr>
              <a:t>W</a:t>
            </a:r>
            <a:r>
              <a:rPr lang="en-GB" b="1" i="0" dirty="0">
                <a:solidFill>
                  <a:schemeClr val="bg2">
                    <a:lumMod val="25000"/>
                  </a:schemeClr>
                </a:solidFill>
                <a:effectLst/>
                <a:latin typeface="Arial" panose="020B0604020202020204" pitchFamily="34" charset="0"/>
                <a:cs typeface="Arial" panose="020B0604020202020204" pitchFamily="34" charset="0"/>
              </a:rPr>
              <a:t>ar.</a:t>
            </a:r>
          </a:p>
          <a:p>
            <a:pPr algn="l" fontAlgn="base"/>
            <a:r>
              <a:rPr lang="en-GB" b="0" i="0" dirty="0">
                <a:solidFill>
                  <a:schemeClr val="bg2">
                    <a:lumMod val="25000"/>
                  </a:schemeClr>
                </a:solidFill>
                <a:effectLst/>
                <a:latin typeface="Arial" panose="020B0604020202020204" pitchFamily="34" charset="0"/>
                <a:cs typeface="Arial" panose="020B0604020202020204" pitchFamily="34" charset="0"/>
              </a:rPr>
              <a:t>The </a:t>
            </a:r>
            <a:r>
              <a:rPr lang="en-GB" b="1" i="0" dirty="0">
                <a:solidFill>
                  <a:schemeClr val="bg2">
                    <a:lumMod val="25000"/>
                  </a:schemeClr>
                </a:solidFill>
                <a:effectLst/>
                <a:latin typeface="Arial" panose="020B0604020202020204" pitchFamily="34" charset="0"/>
                <a:cs typeface="Arial" panose="020B0604020202020204" pitchFamily="34" charset="0"/>
              </a:rPr>
              <a:t>Spanish Republican government </a:t>
            </a:r>
            <a:r>
              <a:rPr lang="en-GB" b="0" i="0" dirty="0">
                <a:solidFill>
                  <a:schemeClr val="bg2">
                    <a:lumMod val="25000"/>
                  </a:schemeClr>
                </a:solidFill>
                <a:effectLst/>
                <a:latin typeface="Arial" panose="020B0604020202020204" pitchFamily="34" charset="0"/>
                <a:cs typeface="Arial" panose="020B0604020202020204" pitchFamily="34" charset="0"/>
              </a:rPr>
              <a:t>asked Picasso to paint a large painting for an </a:t>
            </a:r>
            <a:r>
              <a:rPr lang="en-GB" b="1" i="0" dirty="0">
                <a:solidFill>
                  <a:schemeClr val="bg2">
                    <a:lumMod val="25000"/>
                  </a:schemeClr>
                </a:solidFill>
                <a:effectLst/>
                <a:latin typeface="Arial" panose="020B0604020202020204" pitchFamily="34" charset="0"/>
                <a:cs typeface="Arial" panose="020B0604020202020204" pitchFamily="34" charset="0"/>
              </a:rPr>
              <a:t>art exhibition in Paris</a:t>
            </a:r>
            <a:r>
              <a:rPr lang="en-GB" b="0" i="0" dirty="0">
                <a:solidFill>
                  <a:schemeClr val="bg2">
                    <a:lumMod val="25000"/>
                  </a:schemeClr>
                </a:solidFill>
                <a:effectLst/>
                <a:latin typeface="Arial" panose="020B0604020202020204" pitchFamily="34" charset="0"/>
                <a:cs typeface="Arial" panose="020B0604020202020204" pitchFamily="34" charset="0"/>
              </a:rPr>
              <a:t>. It shows how people, as well as animals, all suffer because of war. The painting soon became so </a:t>
            </a:r>
            <a:r>
              <a:rPr lang="en-GB" b="1" i="0" dirty="0">
                <a:solidFill>
                  <a:schemeClr val="bg2">
                    <a:lumMod val="25000"/>
                  </a:schemeClr>
                </a:solidFill>
                <a:effectLst/>
                <a:latin typeface="Arial" panose="020B0604020202020204" pitchFamily="34" charset="0"/>
                <a:cs typeface="Arial" panose="020B0604020202020204" pitchFamily="34" charset="0"/>
              </a:rPr>
              <a:t>famous</a:t>
            </a:r>
            <a:r>
              <a:rPr lang="en-GB" b="0" i="0" dirty="0">
                <a:solidFill>
                  <a:schemeClr val="bg2">
                    <a:lumMod val="25000"/>
                  </a:schemeClr>
                </a:solidFill>
                <a:effectLst/>
                <a:latin typeface="Arial" panose="020B0604020202020204" pitchFamily="34" charset="0"/>
                <a:cs typeface="Arial" panose="020B0604020202020204" pitchFamily="34" charset="0"/>
              </a:rPr>
              <a:t> that it was seen as a world symbol for peace. The fame of the painting helped to bring the </a:t>
            </a:r>
            <a:r>
              <a:rPr lang="en-GB" b="1" i="0" dirty="0">
                <a:solidFill>
                  <a:schemeClr val="bg2">
                    <a:lumMod val="25000"/>
                  </a:schemeClr>
                </a:solidFill>
                <a:effectLst/>
                <a:latin typeface="Arial" panose="020B0604020202020204" pitchFamily="34" charset="0"/>
                <a:cs typeface="Arial" panose="020B0604020202020204" pitchFamily="34" charset="0"/>
              </a:rPr>
              <a:t>Spanish Civil War to an end</a:t>
            </a:r>
            <a:r>
              <a:rPr lang="en-GB" b="0" i="0" dirty="0">
                <a:solidFill>
                  <a:schemeClr val="bg2">
                    <a:lumMod val="25000"/>
                  </a:schemeClr>
                </a:solidFill>
                <a:effectLst/>
                <a:latin typeface="Arial" panose="020B0604020202020204" pitchFamily="34" charset="0"/>
                <a:cs typeface="Arial" panose="020B0604020202020204" pitchFamily="34" charset="0"/>
              </a:rPr>
              <a:t>.</a:t>
            </a:r>
          </a:p>
          <a:p>
            <a:endParaRPr lang="en-GB" dirty="0">
              <a:solidFill>
                <a:schemeClr val="bg2">
                  <a:lumMod val="25000"/>
                </a:schemeClr>
              </a:solidFill>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A9457567-81A6-4015-9A86-5C7EA1E2EA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7548031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9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7524-9564-4D27-99E7-4B765471033E}"/>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dirty="0"/>
              <a:t>The Real Guernica after it had been bombed</a:t>
            </a:r>
          </a:p>
        </p:txBody>
      </p:sp>
      <p:pic>
        <p:nvPicPr>
          <p:cNvPr id="5" name="Content Placeholder 4">
            <a:extLst>
              <a:ext uri="{FF2B5EF4-FFF2-40B4-BE49-F238E27FC236}">
                <a16:creationId xmlns:a16="http://schemas.microsoft.com/office/drawing/2014/main" id="{C67E698E-BDD4-4371-B3E3-638126D5DB85}"/>
              </a:ext>
            </a:extLst>
          </p:cNvPr>
          <p:cNvPicPr>
            <a:picLocks noGrp="1" noChangeAspect="1"/>
          </p:cNvPicPr>
          <p:nvPr>
            <p:ph idx="1"/>
          </p:nvPr>
        </p:nvPicPr>
        <p:blipFill rotWithShape="1">
          <a:blip r:embed="rId4"/>
          <a:srcRect t="27517" r="1" b="6078"/>
          <a:stretch/>
        </p:blipFill>
        <p:spPr>
          <a:xfrm>
            <a:off x="640080" y="640080"/>
            <a:ext cx="10911840" cy="4836795"/>
          </a:xfrm>
          <a:prstGeom prst="rect">
            <a:avLst/>
          </a:prstGeom>
          <a:ln w="19050">
            <a:solidFill>
              <a:schemeClr val="tx1"/>
            </a:solidFill>
            <a:miter lim="800000"/>
          </a:ln>
        </p:spPr>
      </p:pic>
      <p:pic>
        <p:nvPicPr>
          <p:cNvPr id="3" name="Recorded Sound">
            <a:hlinkClick r:id="" action="ppaction://media"/>
            <a:extLst>
              <a:ext uri="{FF2B5EF4-FFF2-40B4-BE49-F238E27FC236}">
                <a16:creationId xmlns:a16="http://schemas.microsoft.com/office/drawing/2014/main" id="{DC9A2E5B-DFE7-43F7-99CD-DEE1CF53FC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9285" y="52705"/>
            <a:ext cx="487363" cy="487363"/>
          </a:xfrm>
          <a:prstGeom prst="rect">
            <a:avLst/>
          </a:prstGeom>
        </p:spPr>
      </p:pic>
    </p:spTree>
    <p:extLst>
      <p:ext uri="{BB962C8B-B14F-4D97-AF65-F5344CB8AC3E}">
        <p14:creationId xmlns:p14="http://schemas.microsoft.com/office/powerpoint/2010/main" val="2423375730"/>
      </p:ext>
    </p:extLst>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7533-7D9F-4071-BDFF-4DB025CE2174}"/>
              </a:ext>
            </a:extLst>
          </p:cNvPr>
          <p:cNvSpPr>
            <a:spLocks noGrp="1"/>
          </p:cNvSpPr>
          <p:nvPr>
            <p:ph type="title"/>
          </p:nvPr>
        </p:nvSpPr>
        <p:spPr>
          <a:xfrm>
            <a:off x="838200" y="365125"/>
            <a:ext cx="10515600" cy="2492375"/>
          </a:xfrm>
        </p:spPr>
        <p:txBody>
          <a:bodyPr>
            <a:noAutofit/>
          </a:bodyPr>
          <a:lstStyle/>
          <a:p>
            <a:pPr fontAlgn="base"/>
            <a:r>
              <a:rPr lang="en-GB" sz="2000" b="1" i="0" dirty="0">
                <a:solidFill>
                  <a:srgbClr val="222222"/>
                </a:solidFill>
                <a:effectLst/>
                <a:latin typeface="inherit"/>
              </a:rPr>
              <a:t>Description of the painting</a:t>
            </a:r>
            <a:br>
              <a:rPr lang="en-GB" sz="2000" b="1" i="0" dirty="0">
                <a:solidFill>
                  <a:srgbClr val="222222"/>
                </a:solidFill>
                <a:effectLst/>
                <a:latin typeface="inherit"/>
              </a:rPr>
            </a:br>
            <a:br>
              <a:rPr lang="en-GB" sz="2000" b="1" i="0" dirty="0">
                <a:solidFill>
                  <a:srgbClr val="222222"/>
                </a:solidFill>
                <a:effectLst/>
                <a:latin typeface="Linux Libertine"/>
              </a:rPr>
            </a:br>
            <a:r>
              <a:rPr lang="en-GB" sz="2000" b="0" i="0" dirty="0">
                <a:solidFill>
                  <a:srgbClr val="222222"/>
                </a:solidFill>
                <a:effectLst/>
                <a:latin typeface="Helvetica Neue"/>
              </a:rPr>
              <a:t>Guernica shows a large, open room with people and animals who are suffering.</a:t>
            </a:r>
            <a:br>
              <a:rPr lang="en-GB" sz="2000" b="0" i="0" dirty="0">
                <a:solidFill>
                  <a:srgbClr val="222222"/>
                </a:solidFill>
                <a:effectLst/>
                <a:latin typeface="Helvetica Neue"/>
              </a:rPr>
            </a:br>
            <a:r>
              <a:rPr lang="en-GB" sz="2000" b="0" i="0" dirty="0">
                <a:solidFill>
                  <a:srgbClr val="222222"/>
                </a:solidFill>
                <a:effectLst/>
                <a:latin typeface="Helvetica Neue"/>
              </a:rPr>
              <a:t>A </a:t>
            </a:r>
            <a:r>
              <a:rPr lang="en-GB" sz="2000" b="0" i="0" u="none" strike="noStrike" dirty="0">
                <a:solidFill>
                  <a:srgbClr val="5A3696"/>
                </a:solidFill>
                <a:effectLst/>
                <a:latin typeface="inherit"/>
                <a:hlinkClick r:id="rId4" tooltip="Bull"/>
              </a:rPr>
              <a:t>bull</a:t>
            </a:r>
            <a:r>
              <a:rPr lang="en-GB" sz="2000" b="0" i="0" dirty="0">
                <a:solidFill>
                  <a:srgbClr val="222222"/>
                </a:solidFill>
                <a:effectLst/>
                <a:latin typeface="Helvetica Neue"/>
              </a:rPr>
              <a:t> stands over a woman crying over a dead child in her arms. </a:t>
            </a:r>
            <a:br>
              <a:rPr lang="en-GB" sz="2000" b="0" i="0" dirty="0">
                <a:solidFill>
                  <a:srgbClr val="222222"/>
                </a:solidFill>
                <a:effectLst/>
                <a:latin typeface="Helvetica Neue"/>
              </a:rPr>
            </a:br>
            <a:r>
              <a:rPr lang="en-GB" sz="2000" b="0" i="0" dirty="0">
                <a:solidFill>
                  <a:srgbClr val="222222"/>
                </a:solidFill>
                <a:effectLst/>
                <a:latin typeface="Helvetica Neue"/>
              </a:rPr>
              <a:t>A horse falls in terrible pain as it dies after being run through with a </a:t>
            </a:r>
            <a:r>
              <a:rPr lang="en-GB" sz="2000" b="0" i="0" u="none" strike="noStrike" dirty="0">
                <a:solidFill>
                  <a:srgbClr val="5A3696"/>
                </a:solidFill>
                <a:effectLst/>
                <a:latin typeface="inherit"/>
                <a:hlinkClick r:id="rId5" tooltip="Spear"/>
              </a:rPr>
              <a:t>spear</a:t>
            </a:r>
            <a:r>
              <a:rPr lang="en-GB" sz="2000" b="0" i="0" dirty="0">
                <a:solidFill>
                  <a:srgbClr val="222222"/>
                </a:solidFill>
                <a:effectLst/>
                <a:latin typeface="Helvetica Neue"/>
              </a:rPr>
              <a:t>. </a:t>
            </a:r>
            <a:br>
              <a:rPr lang="en-GB" sz="2000" b="0" i="0" dirty="0">
                <a:solidFill>
                  <a:srgbClr val="222222"/>
                </a:solidFill>
                <a:effectLst/>
                <a:latin typeface="Helvetica Neue"/>
              </a:rPr>
            </a:br>
            <a:r>
              <a:rPr lang="en-GB" sz="2000" b="0" i="0" dirty="0">
                <a:solidFill>
                  <a:srgbClr val="222222"/>
                </a:solidFill>
                <a:effectLst/>
                <a:latin typeface="Helvetica Neue"/>
              </a:rPr>
              <a:t>A dead soldier lies under the horse, his arm has been chopped off, but the hand grasps a shattered sword from which a flower grows. </a:t>
            </a:r>
            <a:br>
              <a:rPr lang="en-GB" sz="2000" b="0" i="0" dirty="0">
                <a:solidFill>
                  <a:srgbClr val="222222"/>
                </a:solidFill>
                <a:effectLst/>
                <a:latin typeface="Helvetica Neue"/>
              </a:rPr>
            </a:br>
            <a:r>
              <a:rPr lang="en-GB" sz="2000" b="0" i="0" dirty="0">
                <a:solidFill>
                  <a:srgbClr val="222222"/>
                </a:solidFill>
                <a:effectLst/>
                <a:latin typeface="Helvetica Neue"/>
              </a:rPr>
              <a:t>A light bulb shines strongly like an evil eye (the </a:t>
            </a:r>
            <a:r>
              <a:rPr lang="en-GB" sz="2000" b="0" i="0" u="none" strike="noStrike" dirty="0">
                <a:solidFill>
                  <a:srgbClr val="5A3696"/>
                </a:solidFill>
                <a:effectLst/>
                <a:latin typeface="inherit"/>
                <a:hlinkClick r:id="rId6" tooltip="Spanish language"/>
              </a:rPr>
              <a:t>Spanish</a:t>
            </a:r>
            <a:r>
              <a:rPr lang="en-GB" sz="2000" b="0" i="0" dirty="0">
                <a:solidFill>
                  <a:srgbClr val="222222"/>
                </a:solidFill>
                <a:effectLst/>
                <a:latin typeface="Helvetica Neue"/>
              </a:rPr>
              <a:t> word for "lightbulb" is "bombilla" which sounds like "bomb"). </a:t>
            </a:r>
            <a:br>
              <a:rPr lang="en-GB" sz="2000" b="0" i="0" dirty="0">
                <a:solidFill>
                  <a:srgbClr val="222222"/>
                </a:solidFill>
                <a:effectLst/>
                <a:latin typeface="Helvetica Neue"/>
              </a:rPr>
            </a:br>
            <a:r>
              <a:rPr lang="en-GB" sz="2000" b="0" i="0" dirty="0">
                <a:solidFill>
                  <a:srgbClr val="222222"/>
                </a:solidFill>
                <a:effectLst/>
                <a:latin typeface="Helvetica Neue"/>
              </a:rPr>
              <a:t>A female figure floats in, holding a lamp which is a symbol of </a:t>
            </a:r>
            <a:r>
              <a:rPr lang="en-GB" sz="2000" b="0" i="0" u="none" strike="noStrike" dirty="0">
                <a:solidFill>
                  <a:srgbClr val="5A3696"/>
                </a:solidFill>
                <a:effectLst/>
                <a:latin typeface="inherit"/>
                <a:hlinkClick r:id="rId7" tooltip="Hope"/>
              </a:rPr>
              <a:t>hope</a:t>
            </a:r>
            <a:r>
              <a:rPr lang="en-GB" sz="2000" b="0" i="0" dirty="0">
                <a:solidFill>
                  <a:srgbClr val="222222"/>
                </a:solidFill>
                <a:effectLst/>
                <a:latin typeface="Helvetica Neue"/>
              </a:rPr>
              <a:t>. </a:t>
            </a:r>
            <a:br>
              <a:rPr lang="en-GB" sz="2000" b="0" i="0" dirty="0">
                <a:solidFill>
                  <a:srgbClr val="222222"/>
                </a:solidFill>
                <a:effectLst/>
                <a:latin typeface="Helvetica Neue"/>
              </a:rPr>
            </a:br>
            <a:endParaRPr lang="en-GB" sz="2000" dirty="0"/>
          </a:p>
        </p:txBody>
      </p:sp>
      <p:pic>
        <p:nvPicPr>
          <p:cNvPr id="6" name="Picture 5">
            <a:extLst>
              <a:ext uri="{FF2B5EF4-FFF2-40B4-BE49-F238E27FC236}">
                <a16:creationId xmlns:a16="http://schemas.microsoft.com/office/drawing/2014/main" id="{D187648B-1049-4753-8DC7-79DE51DFDA86}"/>
              </a:ext>
            </a:extLst>
          </p:cNvPr>
          <p:cNvPicPr>
            <a:picLocks noChangeAspect="1"/>
          </p:cNvPicPr>
          <p:nvPr/>
        </p:nvPicPr>
        <p:blipFill>
          <a:blip r:embed="rId8"/>
          <a:stretch>
            <a:fillRect/>
          </a:stretch>
        </p:blipFill>
        <p:spPr>
          <a:xfrm>
            <a:off x="838200" y="2979854"/>
            <a:ext cx="10332720" cy="3878146"/>
          </a:xfrm>
          <a:prstGeom prst="rect">
            <a:avLst/>
          </a:prstGeom>
        </p:spPr>
      </p:pic>
      <p:pic>
        <p:nvPicPr>
          <p:cNvPr id="3" name="Recorded Sound">
            <a:hlinkClick r:id="" action="ppaction://media"/>
            <a:extLst>
              <a:ext uri="{FF2B5EF4-FFF2-40B4-BE49-F238E27FC236}">
                <a16:creationId xmlns:a16="http://schemas.microsoft.com/office/drawing/2014/main" id="{79C5CF67-DEF7-4C53-A113-4CCBCB20493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866437" y="461645"/>
            <a:ext cx="487363" cy="487363"/>
          </a:xfrm>
          <a:prstGeom prst="rect">
            <a:avLst/>
          </a:prstGeom>
        </p:spPr>
      </p:pic>
    </p:spTree>
    <p:extLst>
      <p:ext uri="{BB962C8B-B14F-4D97-AF65-F5344CB8AC3E}">
        <p14:creationId xmlns:p14="http://schemas.microsoft.com/office/powerpoint/2010/main" val="35838494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3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57723E-AB47-40CA-8F92-84A2E6CCA8D6}"/>
              </a:ext>
            </a:extLst>
          </p:cNvPr>
          <p:cNvSpPr>
            <a:spLocks noGrp="1"/>
          </p:cNvSpPr>
          <p:nvPr>
            <p:ph type="title"/>
          </p:nvPr>
        </p:nvSpPr>
        <p:spPr>
          <a:xfrm>
            <a:off x="524256" y="491260"/>
            <a:ext cx="6594189" cy="1794738"/>
          </a:xfrm>
        </p:spPr>
        <p:txBody>
          <a:bodyPr>
            <a:normAutofit fontScale="90000"/>
          </a:bodyPr>
          <a:lstStyle/>
          <a:p>
            <a:r>
              <a:rPr lang="en-GB" dirty="0">
                <a:solidFill>
                  <a:srgbClr val="FFFFFF"/>
                </a:solidFill>
              </a:rPr>
              <a:t>Your Task</a:t>
            </a:r>
            <a:br>
              <a:rPr lang="en-GB" dirty="0">
                <a:solidFill>
                  <a:srgbClr val="FFFFFF"/>
                </a:solidFill>
              </a:rPr>
            </a:br>
            <a:br>
              <a:rPr lang="en-GB" dirty="0">
                <a:solidFill>
                  <a:srgbClr val="FFFFFF"/>
                </a:solidFill>
              </a:rPr>
            </a:br>
            <a:r>
              <a:rPr lang="en-GB" dirty="0">
                <a:solidFill>
                  <a:srgbClr val="FFFFFF"/>
                </a:solidFill>
              </a:rPr>
              <a:t>Guernica –Pablo Picasso 1937</a:t>
            </a:r>
          </a:p>
        </p:txBody>
      </p:sp>
      <p:pic>
        <p:nvPicPr>
          <p:cNvPr id="5" name="Picture 4">
            <a:extLst>
              <a:ext uri="{FF2B5EF4-FFF2-40B4-BE49-F238E27FC236}">
                <a16:creationId xmlns:a16="http://schemas.microsoft.com/office/drawing/2014/main" id="{34B4DA9C-ACEB-4808-B4F6-B2E284B162E1}"/>
              </a:ext>
            </a:extLst>
          </p:cNvPr>
          <p:cNvPicPr>
            <a:picLocks noChangeAspect="1"/>
          </p:cNvPicPr>
          <p:nvPr/>
        </p:nvPicPr>
        <p:blipFill rotWithShape="1">
          <a:blip r:embed="rId4"/>
          <a:srcRect r="1" b="17144"/>
          <a:stretch/>
        </p:blipFill>
        <p:spPr>
          <a:xfrm>
            <a:off x="327546" y="2454903"/>
            <a:ext cx="3442801" cy="4080254"/>
          </a:xfrm>
          <a:prstGeom prst="rect">
            <a:avLst/>
          </a:prstGeom>
        </p:spPr>
      </p:pic>
      <p:pic>
        <p:nvPicPr>
          <p:cNvPr id="7" name="Picture 6">
            <a:extLst>
              <a:ext uri="{FF2B5EF4-FFF2-40B4-BE49-F238E27FC236}">
                <a16:creationId xmlns:a16="http://schemas.microsoft.com/office/drawing/2014/main" id="{308568C5-FAD5-4600-A75B-3C276B8839C4}"/>
              </a:ext>
            </a:extLst>
          </p:cNvPr>
          <p:cNvPicPr>
            <a:picLocks noChangeAspect="1"/>
          </p:cNvPicPr>
          <p:nvPr/>
        </p:nvPicPr>
        <p:blipFill rotWithShape="1">
          <a:blip r:embed="rId5"/>
          <a:srcRect r="1" b="7940"/>
          <a:stretch/>
        </p:blipFill>
        <p:spPr>
          <a:xfrm>
            <a:off x="3942260" y="2454901"/>
            <a:ext cx="3442803" cy="4080255"/>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DD34BA-7B35-442D-866A-6510B8DB633F}"/>
              </a:ext>
            </a:extLst>
          </p:cNvPr>
          <p:cNvSpPr>
            <a:spLocks noGrp="1"/>
          </p:cNvSpPr>
          <p:nvPr>
            <p:ph idx="1"/>
          </p:nvPr>
        </p:nvSpPr>
        <p:spPr>
          <a:xfrm>
            <a:off x="7957973" y="321733"/>
            <a:ext cx="3511296" cy="6536268"/>
          </a:xfrm>
        </p:spPr>
        <p:txBody>
          <a:bodyPr anchor="ctr">
            <a:normAutofit fontScale="92500"/>
          </a:bodyPr>
          <a:lstStyle/>
          <a:p>
            <a:r>
              <a:rPr lang="en-GB" sz="3200" dirty="0">
                <a:solidFill>
                  <a:srgbClr val="FFFFFF"/>
                </a:solidFill>
              </a:rPr>
              <a:t>Your task is to draw your version of the painting. You can do the whole painting or choose a smaller section such as the horse or the bull.</a:t>
            </a:r>
          </a:p>
          <a:p>
            <a:r>
              <a:rPr lang="en-GB" sz="3200" dirty="0">
                <a:solidFill>
                  <a:srgbClr val="FFFFFF"/>
                </a:solidFill>
              </a:rPr>
              <a:t>Under your drawing describe what the painting shows.</a:t>
            </a:r>
          </a:p>
          <a:p>
            <a:r>
              <a:rPr lang="en-GB" sz="3200" dirty="0">
                <a:solidFill>
                  <a:srgbClr val="FFFFFF"/>
                </a:solidFill>
              </a:rPr>
              <a:t>Explain how the painting makes you feel.</a:t>
            </a:r>
            <a:r>
              <a:rPr lang="en-GB" sz="1800" dirty="0">
                <a:effectLst/>
                <a:latin typeface="Arial" panose="020B0604020202020204" pitchFamily="34" charset="0"/>
                <a:ea typeface="Calibri" panose="020F0502020204030204" pitchFamily="34" charset="0"/>
              </a:rPr>
              <a:t> </a:t>
            </a:r>
            <a:endParaRPr lang="en-GB" sz="3200" dirty="0">
              <a:solidFill>
                <a:srgbClr val="FFFFFF"/>
              </a:solidFill>
            </a:endParaRPr>
          </a:p>
        </p:txBody>
      </p:sp>
      <p:pic>
        <p:nvPicPr>
          <p:cNvPr id="6" name="Recorded Sound">
            <a:hlinkClick r:id="" action="ppaction://media"/>
            <a:extLst>
              <a:ext uri="{FF2B5EF4-FFF2-40B4-BE49-F238E27FC236}">
                <a16:creationId xmlns:a16="http://schemas.microsoft.com/office/drawing/2014/main" id="{04BC25AB-57B3-42ED-B835-DBDBCFFDE4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76645" y="516660"/>
            <a:ext cx="487363" cy="487363"/>
          </a:xfrm>
          <a:prstGeom prst="rect">
            <a:avLst/>
          </a:prstGeom>
        </p:spPr>
      </p:pic>
    </p:spTree>
    <p:extLst>
      <p:ext uri="{BB962C8B-B14F-4D97-AF65-F5344CB8AC3E}">
        <p14:creationId xmlns:p14="http://schemas.microsoft.com/office/powerpoint/2010/main" val="39306052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2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18</TotalTime>
  <Words>421</Words>
  <Application>Microsoft Office PowerPoint</Application>
  <PresentationFormat>Widescreen</PresentationFormat>
  <Paragraphs>16</Paragraphs>
  <Slides>7</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Helvetica Neue</vt:lpstr>
      <vt:lpstr>inherit</vt:lpstr>
      <vt:lpstr>Linux Libertine</vt:lpstr>
      <vt:lpstr>Office Theme</vt:lpstr>
      <vt:lpstr>Who is Pablo Picasso?</vt:lpstr>
      <vt:lpstr>Look at the painting on the following slide. It is one of Picassos most famous paintings. It was painted in 1937 and is 3.5m tall and 25.5m wide, so huge!   As you look at it ask these questions. - What do you think it shows?  - How do the people and animals in the picture feel? - How does it make you feel?  - Why do you think Picasso chose the colours he chose to                paint it? </vt:lpstr>
      <vt:lpstr>PowerPoint Presentation</vt:lpstr>
      <vt:lpstr>Guernica - </vt:lpstr>
      <vt:lpstr>The Real Guernica after it had been bombed</vt:lpstr>
      <vt:lpstr>Description of the painting  Guernica shows a large, open room with people and animals who are suffering. A bull stands over a woman crying over a dead child in her arms.  A horse falls in terrible pain as it dies after being run through with a spear.  A dead soldier lies under the horse, his arm has been chopped off, but the hand grasps a shattered sword from which a flower grows.  A light bulb shines strongly like an evil eye (the Spanish word for "lightbulb" is "bombilla" which sounds like "bomb").  A female figure floats in, holding a lamp which is a symbol of hope.  </vt:lpstr>
      <vt:lpstr>Your Task  Guernica –Pablo Picasso 1937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Pablo Picasso?</dc:title>
  <dc:creator>Wilkinson, Sean</dc:creator>
  <cp:lastModifiedBy>Wilkinson, Sean</cp:lastModifiedBy>
  <cp:revision>5</cp:revision>
  <dcterms:created xsi:type="dcterms:W3CDTF">2021-01-14T23:01:34Z</dcterms:created>
  <dcterms:modified xsi:type="dcterms:W3CDTF">2021-01-15T00:34:41Z</dcterms:modified>
</cp:coreProperties>
</file>