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95" r:id="rId3"/>
    <p:sldId id="297" r:id="rId4"/>
    <p:sldId id="296" r:id="rId5"/>
    <p:sldId id="286" r:id="rId6"/>
    <p:sldId id="263" r:id="rId7"/>
    <p:sldId id="266" r:id="rId8"/>
    <p:sldId id="288" r:id="rId9"/>
    <p:sldId id="298" r:id="rId10"/>
    <p:sldId id="290" r:id="rId11"/>
    <p:sldId id="291" r:id="rId12"/>
    <p:sldId id="292" r:id="rId13"/>
    <p:sldId id="276" r:id="rId14"/>
    <p:sldId id="27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679" autoAdjust="0"/>
  </p:normalViewPr>
  <p:slideViewPr>
    <p:cSldViewPr snapToGrid="0">
      <p:cViewPr varScale="1">
        <p:scale>
          <a:sx n="67" d="100"/>
          <a:sy n="67" d="100"/>
        </p:scale>
        <p:origin x="1002" y="108"/>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10/02/2021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4</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where PPE  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engineers will be working day and night to replace the overhead lines in the busiest area (Central corridor).</a:t>
            </a:r>
          </a:p>
        </p:txBody>
      </p:sp>
      <p:sp>
        <p:nvSpPr>
          <p:cNvPr id="4" name="Slide Number Placeholder 3"/>
          <p:cNvSpPr>
            <a:spLocks noGrp="1"/>
          </p:cNvSpPr>
          <p:nvPr>
            <p:ph type="sldNum" sz="quarter" idx="5"/>
          </p:nvPr>
        </p:nvSpPr>
        <p:spPr/>
        <p:txBody>
          <a:bodyPr/>
          <a:lstStyle/>
          <a:p>
            <a:fld id="{EBD47704-188D-46CC-8778-C19EAC291589}" type="slidenum">
              <a:rPr lang="en-GB" smtClean="0"/>
              <a:t>6</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109303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2529750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10/02/2021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notesSlide" Target="../notesSlides/notesSlide7.xml"/><Relationship Id="rId9"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emf"/><Relationship Id="rId5" Type="http://schemas.openxmlformats.org/officeDocument/2006/relationships/image" Target="../media/image19.emf"/><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5.m4a"/><Relationship Id="rId7" Type="http://schemas.openxmlformats.org/officeDocument/2006/relationships/image" Target="../media/image11.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em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045" y="1491809"/>
            <a:ext cx="3414230" cy="429462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1969"/>
            <a:ext cx="4888612" cy="5571066"/>
          </a:xfrm>
          <a:prstGeom prst="rect">
            <a:avLst/>
          </a:prstGeom>
        </p:spPr>
      </p:pic>
      <p:cxnSp>
        <p:nvCxnSpPr>
          <p:cNvPr id="6" name="Straight Arrow Connector 5"/>
          <p:cNvCxnSpPr/>
          <p:nvPr/>
        </p:nvCxnSpPr>
        <p:spPr>
          <a:xfrm flipH="1" flipV="1">
            <a:off x="6934161" y="3339040"/>
            <a:ext cx="1707114" cy="2139512"/>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8327"/>
            <a:ext cx="12192000" cy="461665"/>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PSHE Alternative Learning </a:t>
            </a:r>
            <a:r>
              <a:rPr lang="en-GB" sz="2400" dirty="0" smtClean="0">
                <a:latin typeface="Arial" panose="020B0604020202020204" pitchFamily="34" charset="0"/>
                <a:cs typeface="Arial" panose="020B0604020202020204" pitchFamily="34" charset="0"/>
              </a:rPr>
              <a:t>intention: To know ways to keep safe near rail tracks</a:t>
            </a:r>
            <a:r>
              <a:rPr lang="en-GB" sz="2400" dirty="0" smtClean="0"/>
              <a:t>. </a:t>
            </a:r>
            <a:endParaRPr lang="en-GB" sz="2400" dirty="0"/>
          </a:p>
        </p:txBody>
      </p:sp>
      <p:sp>
        <p:nvSpPr>
          <p:cNvPr id="3" name="TextBox 2"/>
          <p:cNvSpPr txBox="1"/>
          <p:nvPr/>
        </p:nvSpPr>
        <p:spPr>
          <a:xfrm>
            <a:off x="7249333" y="5484814"/>
            <a:ext cx="4829175" cy="1200329"/>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Do you recognise this symbol?</a:t>
            </a:r>
            <a:endParaRPr lang="en-GB" sz="3600" dirty="0">
              <a:latin typeface="Arial" panose="020B0604020202020204" pitchFamily="34" charset="0"/>
              <a:cs typeface="Arial"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926949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6"/>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0" y="247385"/>
            <a:ext cx="12059957"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smtClean="0">
                <a:solidFill>
                  <a:prstClr val="black"/>
                </a:solidFill>
                <a:latin typeface="Arial"/>
                <a:cs typeface="Arial"/>
              </a:rPr>
              <a:t>electrocuted </a:t>
            </a:r>
            <a:r>
              <a:rPr lang="en-GB" sz="2902" dirty="0" smtClean="0">
                <a:solidFill>
                  <a:prstClr val="black"/>
                </a:solidFill>
                <a:latin typeface="Arial"/>
                <a:cs typeface="Arial"/>
              </a:rPr>
              <a:t>all of the things on the last slide can happen.</a:t>
            </a:r>
            <a:endParaRPr lang="en-GB" sz="2902" b="1" dirty="0">
              <a:solidFill>
                <a:prstClr val="black"/>
              </a:solidFill>
              <a:latin typeface="Arial"/>
              <a:cs typeface="Arial"/>
            </a:endParaRPr>
          </a:p>
        </p:txBody>
      </p:sp>
      <p:grpSp>
        <p:nvGrpSpPr>
          <p:cNvPr id="10" name="Group 9">
            <a:extLst>
              <a:ext uri="{FF2B5EF4-FFF2-40B4-BE49-F238E27FC236}">
                <a16:creationId xmlns:a16="http://schemas.microsoft.com/office/drawing/2014/main" id="{93691FE4-0D6E-4B05-9F40-66396448A61D}"/>
              </a:ext>
            </a:extLst>
          </p:cNvPr>
          <p:cNvGrpSpPr/>
          <p:nvPr/>
        </p:nvGrpSpPr>
        <p:grpSpPr>
          <a:xfrm>
            <a:off x="6528559" y="876658"/>
            <a:ext cx="5175761" cy="1506411"/>
            <a:chOff x="4980081" y="876658"/>
            <a:chExt cx="4882880" cy="150641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8"/>
            <a:stretch>
              <a:fillRect/>
            </a:stretch>
          </p:blipFill>
          <p:spPr>
            <a:xfrm>
              <a:off x="6342991" y="876658"/>
              <a:ext cx="1247778" cy="124777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500547"/>
              <a:ext cx="1362910" cy="88252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2272193" cy="707886"/>
            </a:xfrm>
            <a:prstGeom prst="rect">
              <a:avLst/>
            </a:prstGeom>
          </p:spPr>
          <p:txBody>
            <a:bodyPr wrap="square">
              <a:spAutoFit/>
            </a:bodyPr>
            <a:lstStyle/>
            <a:p>
              <a:pPr defTabSz="945443"/>
              <a:r>
                <a:rPr lang="en-GB" sz="2000" b="1" dirty="0">
                  <a:solidFill>
                    <a:prstClr val="black"/>
                  </a:solidFill>
                  <a:latin typeface="Arial"/>
                  <a:cs typeface="Arial"/>
                </a:rPr>
                <a:t>Lungs: </a:t>
              </a:r>
              <a:r>
                <a:rPr lang="en-GB" sz="2000" dirty="0">
                  <a:solidFill>
                    <a:prstClr val="black"/>
                  </a:solidFill>
                  <a:latin typeface="Arial"/>
                  <a:cs typeface="Arial"/>
                </a:rPr>
                <a:t>breathing </a:t>
              </a:r>
              <a:r>
                <a:rPr lang="en-US" sz="2000" dirty="0" smtClean="0">
                  <a:solidFill>
                    <a:prstClr val="black"/>
                  </a:solidFill>
                  <a:latin typeface="Arial"/>
                  <a:cs typeface="Arial"/>
                </a:rPr>
                <a:t>can stop.</a:t>
              </a:r>
              <a:r>
                <a:rPr lang="en-US" sz="2000" dirty="0">
                  <a:solidFill>
                    <a:prstClr val="black"/>
                  </a:solidFill>
                  <a:latin typeface="Arial"/>
                  <a:cs typeface="Arial"/>
                </a:rPr>
                <a:t> </a:t>
              </a:r>
              <a:endParaRPr lang="en-GB"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6"/>
            <a:ext cx="5683302" cy="2459151"/>
            <a:chOff x="4836772" y="2653101"/>
            <a:chExt cx="5361701" cy="2459148"/>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9"/>
            <a:stretch>
              <a:fillRect/>
            </a:stretch>
          </p:blipFill>
          <p:spPr>
            <a:xfrm>
              <a:off x="6168365" y="3200774"/>
              <a:ext cx="1163900" cy="1163899"/>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7590767" y="3481035"/>
              <a:ext cx="2607706" cy="1631214"/>
            </a:xfrm>
            <a:prstGeom prst="rect">
              <a:avLst/>
            </a:prstGeom>
          </p:spPr>
          <p:txBody>
            <a:bodyPr wrap="square">
              <a:spAutoFit/>
            </a:bodyPr>
            <a:lstStyle/>
            <a:p>
              <a:pPr defTabSz="945443"/>
              <a:r>
                <a:rPr lang="en-GB" sz="2000" b="1" dirty="0">
                  <a:solidFill>
                    <a:prstClr val="black"/>
                  </a:solidFill>
                  <a:latin typeface="Arial"/>
                  <a:cs typeface="Arial"/>
                </a:rPr>
                <a:t>Heart:</a:t>
              </a:r>
              <a:r>
                <a:rPr lang="en-GB" sz="2000" dirty="0">
                  <a:solidFill>
                    <a:prstClr val="black"/>
                  </a:solidFill>
                  <a:latin typeface="Arial"/>
                  <a:cs typeface="Arial"/>
                </a:rPr>
                <a:t> </a:t>
              </a:r>
              <a:r>
                <a:rPr lang="en-US" sz="2000" dirty="0">
                  <a:solidFill>
                    <a:prstClr val="black"/>
                  </a:solidFill>
                  <a:latin typeface="Arial"/>
                  <a:cs typeface="Arial"/>
                </a:rPr>
                <a:t>‘flutters’ and fails to pump blood properly. Goes into cardiac arrest, resulting in death.</a:t>
              </a:r>
              <a:endParaRPr lang="en-GB" sz="200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0" y="1097594"/>
            <a:ext cx="5278269" cy="1368935"/>
            <a:chOff x="-1179047" y="1097591"/>
            <a:chExt cx="4979588" cy="136893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10"/>
            <a:stretch>
              <a:fillRect/>
            </a:stretch>
          </p:blipFill>
          <p:spPr>
            <a:xfrm>
              <a:off x="2618186" y="1097591"/>
              <a:ext cx="1182355" cy="1182355"/>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1179047" y="1450863"/>
              <a:ext cx="3791558" cy="1015662"/>
            </a:xfrm>
            <a:prstGeom prst="rect">
              <a:avLst/>
            </a:prstGeom>
          </p:spPr>
          <p:txBody>
            <a:bodyPr wrap="square">
              <a:spAutoFit/>
            </a:bodyPr>
            <a:lstStyle/>
            <a:p>
              <a:pPr algn="r" defTabSz="945443"/>
              <a:r>
                <a:rPr lang="en-GB" sz="2000" b="1" dirty="0">
                  <a:solidFill>
                    <a:prstClr val="black"/>
                  </a:solidFill>
                  <a:latin typeface="Arial"/>
                  <a:cs typeface="Arial"/>
                </a:rPr>
                <a:t>Hands, heels, head</a:t>
              </a:r>
              <a:r>
                <a:rPr lang="en-GB" sz="2000" dirty="0">
                  <a:solidFill>
                    <a:prstClr val="black"/>
                  </a:solidFill>
                  <a:latin typeface="Arial"/>
                  <a:cs typeface="Arial"/>
                </a:rPr>
                <a:t>: </a:t>
              </a:r>
              <a:r>
                <a:rPr lang="en-US" sz="2000" dirty="0">
                  <a:solidFill>
                    <a:prstClr val="black"/>
                  </a:solidFill>
                  <a:latin typeface="Arial"/>
                  <a:cs typeface="Arial"/>
                </a:rPr>
                <a:t>points of contact with the electrical source and the ground </a:t>
              </a:r>
              <a:r>
                <a:rPr lang="en-US" sz="2000" dirty="0" smtClean="0">
                  <a:solidFill>
                    <a:prstClr val="black"/>
                  </a:solidFill>
                  <a:latin typeface="Arial"/>
                  <a:cs typeface="Arial"/>
                </a:rPr>
                <a:t>can be burned.</a:t>
              </a:r>
              <a:endParaRPr lang="en-GB" sz="2000" dirty="0">
                <a:solidFill>
                  <a:prstClr val="black"/>
                </a:solidFill>
                <a:latin typeface="Arial"/>
                <a:cs typeface="Arial"/>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465048" y="1489909"/>
            <a:ext cx="5788332" cy="5340747"/>
            <a:chOff x="-740313" y="1489908"/>
            <a:chExt cx="5460787" cy="5340747"/>
          </a:xfrm>
        </p:grpSpPr>
        <p:sp>
          <p:nvSpPr>
            <p:cNvPr id="26" name="Rectangle 25">
              <a:extLst>
                <a:ext uri="{FF2B5EF4-FFF2-40B4-BE49-F238E27FC236}">
                  <a16:creationId xmlns:a16="http://schemas.microsoft.com/office/drawing/2014/main" id="{6F89798C-653F-46F0-8DA4-31DB3473D4A3}"/>
                </a:ext>
              </a:extLst>
            </p:cNvPr>
            <p:cNvSpPr/>
            <p:nvPr/>
          </p:nvSpPr>
          <p:spPr>
            <a:xfrm>
              <a:off x="-740313" y="4450536"/>
              <a:ext cx="3637536" cy="1323439"/>
            </a:xfrm>
            <a:prstGeom prst="rect">
              <a:avLst/>
            </a:prstGeom>
          </p:spPr>
          <p:txBody>
            <a:bodyPr wrap="square">
              <a:spAutoFit/>
            </a:bodyPr>
            <a:lstStyle/>
            <a:p>
              <a:pPr algn="r" defTabSz="945443"/>
              <a:r>
                <a:rPr lang="en-GB" sz="2000" b="1" dirty="0">
                  <a:solidFill>
                    <a:prstClr val="black"/>
                  </a:solidFill>
                  <a:latin typeface="Arial"/>
                  <a:cs typeface="Arial"/>
                </a:rPr>
                <a:t>Nervous system: </a:t>
              </a:r>
              <a:r>
                <a:rPr lang="en-GB" sz="2000" dirty="0">
                  <a:solidFill>
                    <a:prstClr val="black"/>
                  </a:solidFill>
                  <a:latin typeface="Arial"/>
                  <a:cs typeface="Arial"/>
                </a:rPr>
                <a:t>disrupts the </a:t>
              </a:r>
              <a:r>
                <a:rPr lang="en-US" sz="200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8734">
              <a:off x="3492515" y="1489908"/>
              <a:ext cx="1227959" cy="5340747"/>
            </a:xfrm>
            <a:prstGeom prst="rect">
              <a:avLst/>
            </a:prstGeom>
          </p:spPr>
        </p:pic>
      </p:grpSp>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76825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563881" y="1336029"/>
            <a:ext cx="5626384" cy="2010866"/>
            <a:chOff x="-647073" y="1336029"/>
            <a:chExt cx="530800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47073" y="1598779"/>
              <a:ext cx="3190855" cy="1323439"/>
            </a:xfrm>
            <a:prstGeom prst="rect">
              <a:avLst/>
            </a:prstGeom>
          </p:spPr>
          <p:txBody>
            <a:bodyPr wrap="square">
              <a:spAutoFit/>
            </a:bodyPr>
            <a:lstStyle/>
            <a:p>
              <a:pPr algn="r" defTabSz="945443"/>
              <a:r>
                <a:rPr lang="en-GB" sz="2000" b="1" dirty="0">
                  <a:solidFill>
                    <a:prstClr val="black"/>
                  </a:solidFill>
                  <a:latin typeface="Arial"/>
                  <a:cs typeface="Arial"/>
                </a:rPr>
                <a:t>Spine/Bones: </a:t>
              </a:r>
              <a:r>
                <a:rPr lang="en-US" sz="2000" dirty="0">
                  <a:solidFill>
                    <a:prstClr val="black"/>
                  </a:solidFill>
                  <a:latin typeface="Arial"/>
                  <a:cs typeface="Arial"/>
                </a:rPr>
                <a:t>being thrown by force of the </a:t>
              </a:r>
              <a:r>
                <a:rPr lang="en-US" sz="2000" dirty="0" smtClean="0">
                  <a:solidFill>
                    <a:prstClr val="black"/>
                  </a:solidFill>
                  <a:latin typeface="Arial"/>
                  <a:cs typeface="Arial"/>
                </a:rPr>
                <a:t>electricity </a:t>
              </a:r>
              <a:r>
                <a:rPr lang="en-US" sz="2000" dirty="0">
                  <a:solidFill>
                    <a:prstClr val="black"/>
                  </a:solidFill>
                  <a:latin typeface="Arial"/>
                  <a:cs typeface="Arial"/>
                </a:rPr>
                <a:t>can lead to broken bones or an injured spine. </a:t>
              </a:r>
              <a:endParaRPr lang="en-GB" sz="200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396240" y="1239349"/>
            <a:ext cx="7234003" cy="5355821"/>
            <a:chOff x="-805228" y="1239349"/>
            <a:chExt cx="682465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8"/>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805228" y="3918650"/>
              <a:ext cx="4023331" cy="707886"/>
            </a:xfrm>
            <a:prstGeom prst="rect">
              <a:avLst/>
            </a:prstGeom>
          </p:spPr>
          <p:txBody>
            <a:bodyPr wrap="square">
              <a:spAutoFit/>
            </a:bodyPr>
            <a:lstStyle/>
            <a:p>
              <a:pPr defTabSz="945443"/>
              <a:r>
                <a:rPr lang="en-GB" sz="2000" b="1" dirty="0">
                  <a:solidFill>
                    <a:prstClr val="black"/>
                  </a:solidFill>
                  <a:latin typeface="Arial"/>
                  <a:cs typeface="Arial"/>
                </a:rPr>
                <a:t>Skin and tissue</a:t>
              </a:r>
              <a:r>
                <a:rPr lang="en-GB" sz="2000" dirty="0">
                  <a:solidFill>
                    <a:prstClr val="black"/>
                  </a:solidFill>
                  <a:latin typeface="Arial"/>
                  <a:cs typeface="Arial"/>
                </a:rPr>
                <a:t>: </a:t>
              </a:r>
              <a:r>
                <a:rPr lang="en-US" sz="2000" dirty="0">
                  <a:solidFill>
                    <a:prstClr val="black"/>
                  </a:solidFill>
                  <a:latin typeface="Arial"/>
                  <a:cs typeface="Arial"/>
                </a:rPr>
                <a:t>electricity burns beneath </a:t>
              </a:r>
              <a:r>
                <a:rPr lang="en-US" sz="2000" dirty="0" smtClean="0">
                  <a:solidFill>
                    <a:prstClr val="black"/>
                  </a:solidFill>
                  <a:latin typeface="Arial"/>
                  <a:cs typeface="Arial"/>
                </a:rPr>
                <a:t>the skin </a:t>
              </a:r>
              <a:r>
                <a:rPr lang="en-US" sz="2000" dirty="0">
                  <a:solidFill>
                    <a:prstClr val="black"/>
                  </a:solidFill>
                  <a:latin typeface="Arial"/>
                  <a:cs typeface="Arial"/>
                </a:rPr>
                <a:t>and </a:t>
              </a:r>
              <a:r>
                <a:rPr lang="en-US" sz="2000" dirty="0" smtClean="0">
                  <a:solidFill>
                    <a:prstClr val="black"/>
                  </a:solidFill>
                  <a:latin typeface="Arial"/>
                  <a:cs typeface="Arial"/>
                </a:rPr>
                <a:t>skin can melt.</a:t>
              </a:r>
              <a:endParaRPr lang="en-US"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sp>
        <p:nvSpPr>
          <p:cNvPr id="21" name="Rectangle 20">
            <a:extLst>
              <a:ext uri="{FF2B5EF4-FFF2-40B4-BE49-F238E27FC236}">
                <a16:creationId xmlns:a16="http://schemas.microsoft.com/office/drawing/2014/main" id="{2707EBC1-5EB6-4FAF-8812-0935C1E7AEF0}"/>
              </a:ext>
            </a:extLst>
          </p:cNvPr>
          <p:cNvSpPr/>
          <p:nvPr/>
        </p:nvSpPr>
        <p:spPr>
          <a:xfrm>
            <a:off x="7073467" y="1601643"/>
            <a:ext cx="4532020" cy="707886"/>
          </a:xfrm>
          <a:prstGeom prst="rect">
            <a:avLst/>
          </a:prstGeom>
        </p:spPr>
        <p:txBody>
          <a:bodyPr wrap="square">
            <a:spAutoFit/>
          </a:bodyPr>
          <a:lstStyle/>
          <a:p>
            <a:pPr defTabSz="945443"/>
            <a:r>
              <a:rPr lang="en-GB" sz="2000" b="1" dirty="0">
                <a:solidFill>
                  <a:prstClr val="black"/>
                </a:solidFill>
                <a:latin typeface="Arial"/>
                <a:cs typeface="Arial"/>
              </a:rPr>
              <a:t>Muscles:</a:t>
            </a:r>
            <a:r>
              <a:rPr lang="en-GB" sz="2000" dirty="0">
                <a:solidFill>
                  <a:prstClr val="black"/>
                </a:solidFill>
                <a:latin typeface="Arial"/>
                <a:cs typeface="Arial"/>
              </a:rPr>
              <a:t> sometimes you grip the electrical source so you can’t let go! </a:t>
            </a:r>
          </a:p>
        </p:txBody>
      </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994804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2555" b="-1"/>
          <a:stretch/>
        </p:blipFill>
        <p:spPr>
          <a:xfrm rot="5400000" flipV="1">
            <a:off x="1659977" y="3220213"/>
            <a:ext cx="197780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
        <p:nvSpPr>
          <p:cNvPr id="7" name="Rectangle 6">
            <a:extLst>
              <a:ext uri="{FF2B5EF4-FFF2-40B4-BE49-F238E27FC236}">
                <a16:creationId xmlns:a16="http://schemas.microsoft.com/office/drawing/2014/main" id="{9F24018F-D296-455F-A10C-AF92F6611C2E}"/>
              </a:ext>
            </a:extLst>
          </p:cNvPr>
          <p:cNvSpPr/>
          <p:nvPr/>
        </p:nvSpPr>
        <p:spPr>
          <a:xfrm>
            <a:off x="547978" y="643467"/>
            <a:ext cx="4264655" cy="3539430"/>
          </a:xfrm>
          <a:prstGeom prst="rect">
            <a:avLst/>
          </a:prstGeom>
        </p:spPr>
        <p:txBody>
          <a:bodyPr wrap="square">
            <a:spAutoFit/>
          </a:bodyPr>
          <a:lstStyle/>
          <a:p>
            <a:pPr defTabSz="945443"/>
            <a:r>
              <a:rPr lang="en-US" sz="3200" b="1" dirty="0" smtClean="0">
                <a:solidFill>
                  <a:schemeClr val="bg1"/>
                </a:solidFill>
                <a:latin typeface="Arial"/>
                <a:cs typeface="Arial"/>
              </a:rPr>
              <a:t>Should we go into Metro stations when they are closed?</a:t>
            </a:r>
          </a:p>
          <a:p>
            <a:pPr defTabSz="945443"/>
            <a:endParaRPr lang="en-US" sz="3200" b="1" dirty="0">
              <a:solidFill>
                <a:schemeClr val="bg1"/>
              </a:solidFill>
              <a:latin typeface="Arial"/>
              <a:cs typeface="Arial"/>
            </a:endParaRPr>
          </a:p>
          <a:p>
            <a:pPr defTabSz="945443"/>
            <a:r>
              <a:rPr lang="en-US" sz="3200" b="1" dirty="0" smtClean="0">
                <a:solidFill>
                  <a:schemeClr val="bg1"/>
                </a:solidFill>
                <a:latin typeface="Arial"/>
                <a:cs typeface="Arial"/>
              </a:rPr>
              <a:t>Should we go where engineers are working?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Content Placehold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7"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F24018F-D296-455F-A10C-AF92F6611C2E}"/>
              </a:ext>
            </a:extLst>
          </p:cNvPr>
          <p:cNvSpPr/>
          <p:nvPr/>
        </p:nvSpPr>
        <p:spPr>
          <a:xfrm>
            <a:off x="4078736" y="0"/>
            <a:ext cx="4025710" cy="6863417"/>
          </a:xfrm>
          <a:prstGeom prst="rect">
            <a:avLst/>
          </a:prstGeom>
        </p:spPr>
        <p:txBody>
          <a:bodyPr wrap="square">
            <a:spAutoFit/>
          </a:bodyPr>
          <a:lstStyle/>
          <a:p>
            <a:pPr algn="ctr" defTabSz="945443"/>
            <a:r>
              <a:rPr lang="en-US" sz="4400" dirty="0" smtClean="0">
                <a:latin typeface="Arial"/>
                <a:cs typeface="Arial"/>
              </a:rPr>
              <a:t>There are lots of dangers on a work site</a:t>
            </a:r>
            <a:r>
              <a:rPr lang="en-US" sz="4400" dirty="0">
                <a:latin typeface="Arial"/>
                <a:cs typeface="Arial"/>
              </a:rPr>
              <a:t>.</a:t>
            </a:r>
            <a:endParaRPr lang="en-US" sz="4400" dirty="0" smtClean="0">
              <a:latin typeface="Arial"/>
              <a:cs typeface="Arial"/>
            </a:endParaRPr>
          </a:p>
          <a:p>
            <a:pPr algn="ctr" defTabSz="945443"/>
            <a:endParaRPr lang="en-US" sz="4400" dirty="0" smtClean="0">
              <a:latin typeface="Arial"/>
              <a:cs typeface="Arial"/>
            </a:endParaRPr>
          </a:p>
          <a:p>
            <a:pPr algn="ctr" defTabSz="945443"/>
            <a:endParaRPr lang="en-US" sz="4400" dirty="0">
              <a:latin typeface="Arial"/>
              <a:cs typeface="Arial"/>
            </a:endParaRPr>
          </a:p>
          <a:p>
            <a:pPr algn="ctr" defTabSz="945443"/>
            <a:r>
              <a:rPr lang="en-US" sz="4400" dirty="0" smtClean="0">
                <a:latin typeface="Arial"/>
                <a:cs typeface="Arial"/>
              </a:rPr>
              <a:t>Why are engineers allowed to work on the electric lines?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583499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083" r="8317"/>
          <a:stretch/>
        </p:blipFill>
        <p:spPr>
          <a:xfrm>
            <a:off x="829818" y="182821"/>
            <a:ext cx="5288280" cy="492085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6806" r="21729"/>
          <a:stretch/>
        </p:blipFill>
        <p:spPr>
          <a:xfrm>
            <a:off x="6292596" y="182821"/>
            <a:ext cx="5288280" cy="492085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9F24018F-D296-455F-A10C-AF92F6611C2E}"/>
              </a:ext>
            </a:extLst>
          </p:cNvPr>
          <p:cNvSpPr/>
          <p:nvPr/>
        </p:nvSpPr>
        <p:spPr>
          <a:xfrm>
            <a:off x="0" y="5103674"/>
            <a:ext cx="12190476" cy="1754326"/>
          </a:xfrm>
          <a:prstGeom prst="rect">
            <a:avLst/>
          </a:prstGeom>
        </p:spPr>
        <p:txBody>
          <a:bodyPr wrap="square">
            <a:spAutoFit/>
          </a:bodyPr>
          <a:lstStyle/>
          <a:p>
            <a:pPr defTabSz="945443"/>
            <a:r>
              <a:rPr lang="en-US" sz="3600" dirty="0" smtClean="0">
                <a:latin typeface="Arial"/>
                <a:cs typeface="Arial"/>
              </a:rPr>
              <a:t>Engineers know how to stay safe around Metro lines. It is their job. Other people on the Metro lines should not be there. This is against the law and called trespassing.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144636" cy="509693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21973"/>
          <a:stretch/>
        </p:blipFill>
        <p:spPr>
          <a:xfrm>
            <a:off x="6437198" y="0"/>
            <a:ext cx="5754802" cy="414866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732" y="4267199"/>
            <a:ext cx="2065867" cy="235426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4934" y="4267199"/>
            <a:ext cx="1871641" cy="2354264"/>
          </a:xfrm>
          <a:prstGeom prst="rect">
            <a:avLst/>
          </a:prstGeom>
        </p:spPr>
      </p:pic>
      <p:sp>
        <p:nvSpPr>
          <p:cNvPr id="8" name="TextBox 7"/>
          <p:cNvSpPr txBox="1"/>
          <p:nvPr/>
        </p:nvSpPr>
        <p:spPr>
          <a:xfrm>
            <a:off x="0" y="5096932"/>
            <a:ext cx="6144635" cy="1761068"/>
          </a:xfrm>
          <a:prstGeom prst="rect">
            <a:avLst/>
          </a:prstGeom>
        </p:spPr>
        <p:txBody>
          <a:bodyPr vert="horz" lIns="91440" tIns="45720" rIns="91440" bIns="45720" rtlCol="0" anchor="t">
            <a:normAutofit fontScale="92500" lnSpcReduction="10000"/>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Nexus own and look after the Tyne and Wear Metro service.</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858147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
            <a:ext cx="12158134" cy="607906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987133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2350" r="20905" b="1"/>
          <a:stretch/>
        </p:blipFill>
        <p:spPr bwMode="auto">
          <a:xfrm>
            <a:off x="391903" y="57367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398188" y="716380"/>
            <a:ext cx="4887685" cy="3210179"/>
          </a:xfrm>
        </p:spPr>
        <p:txBody>
          <a:bodyPr anchor="t">
            <a:noAutofit/>
          </a:bodyPr>
          <a:lstStyle/>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90 trains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40 tonnes each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50 mph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 metres to stop in an emergency</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That is as long as 1 ½ football pitches!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1500 volts of electricity</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Jump 1 metre</a:t>
            </a:r>
            <a:endParaRPr lang="en-GB" altLang="en-US" sz="2400" dirty="0">
              <a:solidFill>
                <a:schemeClr val="bg1"/>
              </a:solidFill>
              <a:latin typeface="Arial" panose="020B0604020202020204" pitchFamily="34"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0137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336469"/>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grpSp>
        <p:nvGrpSpPr>
          <p:cNvPr id="7" name="Group 6"/>
          <p:cNvGrpSpPr/>
          <p:nvPr/>
        </p:nvGrpSpPr>
        <p:grpSpPr>
          <a:xfrm>
            <a:off x="9034720" y="181158"/>
            <a:ext cx="3157279" cy="2822719"/>
            <a:chOff x="3384569" y="970868"/>
            <a:chExt cx="6078975" cy="4811618"/>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1842" y="970868"/>
              <a:ext cx="5951702" cy="4811618"/>
            </a:xfrm>
            <a:prstGeom prst="rect">
              <a:avLst/>
            </a:prstGeom>
          </p:spPr>
        </p:pic>
        <p:sp>
          <p:nvSpPr>
            <p:cNvPr id="9" name="TextBox 8"/>
            <p:cNvSpPr txBox="1"/>
            <p:nvPr/>
          </p:nvSpPr>
          <p:spPr>
            <a:xfrm>
              <a:off x="3384569" y="2844731"/>
              <a:ext cx="5783285" cy="2046086"/>
            </a:xfrm>
            <a:prstGeom prst="rect">
              <a:avLst/>
            </a:prstGeom>
            <a:noFill/>
          </p:spPr>
          <p:txBody>
            <a:bodyPr wrap="square" rtlCol="0">
              <a:spAutoFit/>
            </a:bodyPr>
            <a:lstStyle/>
            <a:p>
              <a:r>
                <a:rPr lang="en-GB" sz="7200" b="1" dirty="0">
                  <a:solidFill>
                    <a:schemeClr val="accent1">
                      <a:lumMod val="75000"/>
                    </a:schemeClr>
                  </a:solidFill>
                </a:rPr>
                <a:t>28 Feb</a:t>
              </a:r>
              <a:endParaRPr lang="en-GB" sz="7200" b="1" dirty="0"/>
            </a:p>
          </p:txBody>
        </p:sp>
      </p:gr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1570" y="181158"/>
            <a:ext cx="2357616" cy="2964450"/>
          </a:xfrm>
          <a:prstGeom prst="rect">
            <a:avLst/>
          </a:prstGeom>
        </p:spPr>
      </p:pic>
      <p:sp>
        <p:nvSpPr>
          <p:cNvPr id="12" name="TextBox 11"/>
          <p:cNvSpPr txBox="1"/>
          <p:nvPr/>
        </p:nvSpPr>
        <p:spPr>
          <a:xfrm>
            <a:off x="210618" y="4339698"/>
            <a:ext cx="4175116" cy="1993369"/>
          </a:xfrm>
          <a:prstGeom prst="rect">
            <a:avLst/>
          </a:prstGeom>
        </p:spPr>
        <p:txBody>
          <a:bodyPr vert="horz" lIns="91440" tIns="45720" rIns="91440" bIns="45720" rtlCol="0" anchor="t">
            <a:normAutofit fontScale="70000" lnSpcReduction="20000"/>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For 2 weeks, the Newcastle Metro will be closed between Longbenton and Felling.</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13" name="Picture 12"/>
          <p:cNvPicPr>
            <a:picLocks noChangeAspect="1"/>
          </p:cNvPicPr>
          <p:nvPr/>
        </p:nvPicPr>
        <p:blipFill>
          <a:blip r:embed="rId10"/>
          <a:stretch>
            <a:fillRect/>
          </a:stretch>
        </p:blipFill>
        <p:spPr>
          <a:xfrm>
            <a:off x="5320371" y="3465308"/>
            <a:ext cx="6718053" cy="3359027"/>
          </a:xfrm>
          <a:prstGeom prst="rect">
            <a:avLst/>
          </a:prstGeom>
        </p:spPr>
      </p:pic>
      <p:sp>
        <p:nvSpPr>
          <p:cNvPr id="4" name="Oval 3"/>
          <p:cNvSpPr/>
          <p:nvPr/>
        </p:nvSpPr>
        <p:spPr>
          <a:xfrm>
            <a:off x="7044268" y="3759200"/>
            <a:ext cx="1100666" cy="17441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13601" y="5029202"/>
            <a:ext cx="1838052" cy="5418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5646860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22868" y="94551"/>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60" y="1503921"/>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538" y="1764267"/>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7962818" y="0"/>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sp>
        <p:nvSpPr>
          <p:cNvPr id="10" name="TextBox 9"/>
          <p:cNvSpPr txBox="1"/>
          <p:nvPr/>
        </p:nvSpPr>
        <p:spPr>
          <a:xfrm>
            <a:off x="0" y="5391030"/>
            <a:ext cx="12192000" cy="14669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Engineers will be working day and night to replace lines in the busiest Metro area.</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781623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51745" y="228600"/>
            <a:ext cx="3763856" cy="1794933"/>
          </a:xfrm>
          <a:prstGeom prst="wedgeRoundRectCallout">
            <a:avLst>
              <a:gd name="adj1" fmla="val 63588"/>
              <a:gd name="adj2" fmla="val 9939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3200" dirty="0">
                <a:solidFill>
                  <a:srgbClr val="000000"/>
                </a:solidFill>
                <a:latin typeface="Arial" panose="020B0604020202020204" pitchFamily="34" charset="0"/>
                <a:cs typeface="Arial" panose="020B0604020202020204" pitchFamily="34" charset="0"/>
              </a:rPr>
              <a:t>Overhead lines are being replaced.  </a:t>
            </a: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905" y="1251574"/>
            <a:ext cx="3332960" cy="4538968"/>
          </a:xfrm>
          <a:prstGeom prst="rect">
            <a:avLst/>
          </a:prstGeom>
        </p:spPr>
      </p:pic>
      <p:pic>
        <p:nvPicPr>
          <p:cNvPr id="7" name="Picture 6">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r="2290" b="1"/>
          <a:stretch/>
        </p:blipFill>
        <p:spPr>
          <a:xfrm>
            <a:off x="3723449" y="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3776488" y="345642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9" name="Rounded Rectangular Callout 9">
            <a:extLst>
              <a:ext uri="{FF2B5EF4-FFF2-40B4-BE49-F238E27FC236}">
                <a16:creationId xmlns:a16="http://schemas.microsoft.com/office/drawing/2014/main" id="{B2668389-A73E-4F92-A069-6B3A401E8DF6}"/>
              </a:ext>
            </a:extLst>
          </p:cNvPr>
          <p:cNvSpPr/>
          <p:nvPr/>
        </p:nvSpPr>
        <p:spPr>
          <a:xfrm>
            <a:off x="0" y="3367033"/>
            <a:ext cx="4031870" cy="2674810"/>
          </a:xfrm>
          <a:prstGeom prst="wedgeRoundRectCallout">
            <a:avLst>
              <a:gd name="adj1" fmla="val 74148"/>
              <a:gd name="adj2" fmla="val -2749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3200" dirty="0">
                <a:solidFill>
                  <a:schemeClr val="tx1"/>
                </a:solidFill>
                <a:latin typeface="Arial" panose="020B0604020202020204" pitchFamily="34" charset="0"/>
                <a:cs typeface="Arial" panose="020B0604020202020204" pitchFamily="34" charset="0"/>
              </a:rPr>
              <a:t>Do you know what makes the train travel so fast?  The electricity in the Overhead lines.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88473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905" y="1251574"/>
            <a:ext cx="3332960" cy="4538968"/>
          </a:xfrm>
          <a:prstGeom prst="rect">
            <a:avLst/>
          </a:prstGeom>
        </p:spPr>
      </p:pic>
      <p:pic>
        <p:nvPicPr>
          <p:cNvPr id="7" name="Picture 6">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r="2290" b="1"/>
          <a:stretch/>
        </p:blipFill>
        <p:spPr>
          <a:xfrm>
            <a:off x="3723449" y="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3776488" y="345642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9" name="Rounded Rectangular Callout 9">
            <a:extLst>
              <a:ext uri="{FF2B5EF4-FFF2-40B4-BE49-F238E27FC236}">
                <a16:creationId xmlns:a16="http://schemas.microsoft.com/office/drawing/2014/main" id="{B2668389-A73E-4F92-A069-6B3A401E8DF6}"/>
              </a:ext>
            </a:extLst>
          </p:cNvPr>
          <p:cNvSpPr/>
          <p:nvPr/>
        </p:nvSpPr>
        <p:spPr>
          <a:xfrm>
            <a:off x="69818" y="1005840"/>
            <a:ext cx="4031870" cy="4517843"/>
          </a:xfrm>
          <a:prstGeom prst="wedgeRoundRectCallout">
            <a:avLst>
              <a:gd name="adj1" fmla="val 90779"/>
              <a:gd name="adj2" fmla="val -219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endParaRPr lang="en-US" sz="3200" dirty="0" smtClean="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Would it be safe to walk on the track?</a:t>
            </a:r>
          </a:p>
          <a:p>
            <a:pPr fontAlgn="base">
              <a:lnSpc>
                <a:spcPct val="90000"/>
              </a:lnSpc>
              <a:spcBef>
                <a:spcPct val="0"/>
              </a:spcBef>
              <a:spcAft>
                <a:spcPts val="600"/>
              </a:spcAft>
              <a:defRPr/>
            </a:pPr>
            <a:endParaRPr lang="en-US" sz="3200" dirty="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Would it be safe to touch the Overhead lines? Why?</a:t>
            </a:r>
            <a:endParaRPr lang="en-US" sz="3200" dirty="0">
              <a:solidFill>
                <a:schemeClr val="tx1"/>
              </a:solidFill>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376569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2956560" y="3549141"/>
            <a:ext cx="6861365" cy="678391"/>
          </a:xfrm>
          <a:prstGeom prst="rect">
            <a:avLst/>
          </a:prstGeom>
        </p:spPr>
        <p:txBody>
          <a:bodyPr wrap="square">
            <a:spAutoFit/>
          </a:bodyPr>
          <a:lstStyle/>
          <a:p>
            <a:pPr marL="329656" indent="-329656" defTabSz="945443"/>
            <a:r>
              <a:rPr lang="en-GB" sz="1904" b="1" dirty="0" smtClean="0">
                <a:solidFill>
                  <a:srgbClr val="FF0000"/>
                </a:solidFill>
                <a:latin typeface="Arial"/>
                <a:cs typeface="Arial"/>
              </a:rPr>
              <a:t>or D</a:t>
            </a:r>
            <a:r>
              <a:rPr lang="en-GB" sz="1904" b="1" dirty="0">
                <a:solidFill>
                  <a:srgbClr val="FF0000"/>
                </a:solidFill>
                <a:latin typeface="Arial"/>
                <a:cs typeface="Arial"/>
              </a:rPr>
              <a:t>.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771498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4.9|4.8|8.2|9.7|5.9"/>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583</Words>
  <Application>Microsoft Office PowerPoint</Application>
  <PresentationFormat>Widescreen</PresentationFormat>
  <Paragraphs>72</Paragraphs>
  <Slides>14</Slides>
  <Notes>11</Notes>
  <HiddenSlides>0</HiddenSlides>
  <MMClips>14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Hall, Linda</cp:lastModifiedBy>
  <cp:revision>29</cp:revision>
  <dcterms:created xsi:type="dcterms:W3CDTF">2021-02-03T12:58:29Z</dcterms:created>
  <dcterms:modified xsi:type="dcterms:W3CDTF">2021-02-10T12:51:02Z</dcterms:modified>
</cp:coreProperties>
</file>