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9"/>
  </p:handoutMasterIdLst>
  <p:sldIdLst>
    <p:sldId id="267" r:id="rId2"/>
    <p:sldId id="271" r:id="rId3"/>
    <p:sldId id="268" r:id="rId4"/>
    <p:sldId id="269" r:id="rId5"/>
    <p:sldId id="270" r:id="rId6"/>
    <p:sldId id="273" r:id="rId7"/>
    <p:sldId id="275" r:id="rId8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  <p:bold r:id="rId17"/>
    </p:embeddedFont>
    <p:embeddedFont>
      <p:font typeface="Sassoon Infant Md" panose="02000603050000020003" charset="0"/>
      <p:regular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352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D"/>
    <a:srgbClr val="9CC75C"/>
    <a:srgbClr val="DB2B32"/>
    <a:srgbClr val="FFEB8C"/>
    <a:srgbClr val="DD3336"/>
    <a:srgbClr val="1D1D1D"/>
    <a:srgbClr val="BACAC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17"/>
        <p:guide orient="horz" pos="3974"/>
        <p:guide pos="5352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02B491-A47B-47A4-9DFC-1EE2E6505922}" type="datetimeFigureOut">
              <a:rPr lang="en-GB"/>
              <a:pPr>
                <a:defRPr/>
              </a:pPr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FD44820-451E-42A4-9626-05929EE4AE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42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62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8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39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03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20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7" r:id="rId3"/>
    <p:sldLayoutId id="2147483698" r:id="rId4"/>
    <p:sldLayoutId id="2147483699" r:id="rId5"/>
    <p:sldLayoutId id="2147483702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465763"/>
            <a:ext cx="584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583546" y="2132113"/>
            <a:ext cx="73927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inverted commas</a:t>
            </a:r>
            <a:endParaRPr lang="en-GB" altLang="en-US" sz="48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87440" y="21321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7025" y="2710656"/>
            <a:ext cx="2682875" cy="830262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64100" y="2790251"/>
            <a:ext cx="2682875" cy="830262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850340" y="383996"/>
            <a:ext cx="73927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inverted commas?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755650" y="1914525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Inverted commas can also be called: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97025" y="2832100"/>
            <a:ext cx="259715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marks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49825" y="2832100"/>
            <a:ext cx="259715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 marks</a:t>
            </a:r>
          </a:p>
        </p:txBody>
      </p:sp>
      <p:grpSp>
        <p:nvGrpSpPr>
          <p:cNvPr id="7176" name="Group 13"/>
          <p:cNvGrpSpPr>
            <a:grpSpLocks/>
          </p:cNvGrpSpPr>
          <p:nvPr/>
        </p:nvGrpSpPr>
        <p:grpSpPr bwMode="auto">
          <a:xfrm>
            <a:off x="5368835" y="3908863"/>
            <a:ext cx="2562316" cy="2086987"/>
            <a:chOff x="6327902" y="4332550"/>
            <a:chExt cx="2060448" cy="1566037"/>
          </a:xfrm>
        </p:grpSpPr>
        <p:sp>
          <p:nvSpPr>
            <p:cNvPr id="15" name="Oval Callout 14"/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7178" name="Rectangle 15"/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8777" y="11139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8221" y="4159249"/>
            <a:ext cx="7632700" cy="82867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5" name="Rectangle 19"/>
          <p:cNvSpPr>
            <a:spLocks noChangeArrowheads="1"/>
          </p:cNvSpPr>
          <p:nvPr/>
        </p:nvSpPr>
        <p:spPr bwMode="auto">
          <a:xfrm>
            <a:off x="564775" y="371809"/>
            <a:ext cx="782357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we use them?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them at the beginning </a:t>
            </a:r>
            <a:r>
              <a:rPr lang="en-GB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end.</a:t>
            </a:r>
            <a:endParaRPr lang="en-GB" alt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73658" y="2898774"/>
            <a:ext cx="7632700" cy="9556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speech marks at the beginning and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end of the words being spoken.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0212" y="4159249"/>
            <a:ext cx="763270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please!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said.</a:t>
            </a:r>
          </a:p>
        </p:txBody>
      </p:sp>
      <p:grpSp>
        <p:nvGrpSpPr>
          <p:cNvPr id="8198" name="Group 15"/>
          <p:cNvGrpSpPr>
            <a:grpSpLocks/>
          </p:cNvGrpSpPr>
          <p:nvPr/>
        </p:nvGrpSpPr>
        <p:grpSpPr bwMode="auto">
          <a:xfrm>
            <a:off x="5822575" y="4505324"/>
            <a:ext cx="2565774" cy="2028171"/>
            <a:chOff x="6327902" y="4332550"/>
            <a:chExt cx="2060448" cy="1566037"/>
          </a:xfrm>
        </p:grpSpPr>
        <p:sp>
          <p:nvSpPr>
            <p:cNvPr id="13" name="Oval Callout 12"/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8200" name="Rectangle 14"/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0661" y="9779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55649" y="2896161"/>
            <a:ext cx="7632700" cy="130492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648" y="3250173"/>
            <a:ext cx="7632700" cy="950913"/>
          </a:xfrm>
          <a:prstGeom prst="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Rectangle 19"/>
          <p:cNvSpPr>
            <a:spLocks noChangeArrowheads="1"/>
          </p:cNvSpPr>
          <p:nvPr/>
        </p:nvSpPr>
        <p:spPr bwMode="auto">
          <a:xfrm>
            <a:off x="1952625" y="728663"/>
            <a:ext cx="53144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Speaker, New Line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755650" y="1809750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a new line whenever someone new speaks.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47" y="3012283"/>
            <a:ext cx="76327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are you doing today?” asked </a:t>
            </a: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Jack.</a:t>
            </a: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“I’m great!” said </a:t>
            </a: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Ben.</a:t>
            </a: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 flipV="1">
            <a:off x="4616450" y="3143250"/>
            <a:ext cx="1936750" cy="347663"/>
          </a:xfrm>
          <a:prstGeom prst="bentConnector3">
            <a:avLst>
              <a:gd name="adj1" fmla="val -23097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4" name="Group 24"/>
          <p:cNvGrpSpPr>
            <a:grpSpLocks/>
          </p:cNvGrpSpPr>
          <p:nvPr/>
        </p:nvGrpSpPr>
        <p:grpSpPr bwMode="auto">
          <a:xfrm>
            <a:off x="5970494" y="4438975"/>
            <a:ext cx="2417853" cy="1948377"/>
            <a:chOff x="6327902" y="4332550"/>
            <a:chExt cx="2060448" cy="1566037"/>
          </a:xfrm>
        </p:grpSpPr>
        <p:sp>
          <p:nvSpPr>
            <p:cNvPr id="26" name="Oval Callout 25"/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9226" name="Rectangle 26"/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6450" y="48035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55649" y="3124697"/>
            <a:ext cx="7632700" cy="82867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19"/>
          <p:cNvSpPr>
            <a:spLocks noChangeArrowheads="1"/>
          </p:cNvSpPr>
          <p:nvPr/>
        </p:nvSpPr>
        <p:spPr bwMode="auto">
          <a:xfrm>
            <a:off x="755650" y="500063"/>
            <a:ext cx="41056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Letters</a:t>
            </a:r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755650" y="1903413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the direct speech with a capital letter.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5649" y="3124697"/>
            <a:ext cx="763270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an amazing day!” he announced.</a:t>
            </a:r>
          </a:p>
        </p:txBody>
      </p: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5580529" y="4029130"/>
            <a:ext cx="2552327" cy="2035493"/>
            <a:chOff x="6327902" y="4332550"/>
            <a:chExt cx="2060448" cy="1566037"/>
          </a:xfrm>
        </p:grpSpPr>
        <p:sp>
          <p:nvSpPr>
            <p:cNvPr id="19" name="Oval Callout 18"/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10248" name="Rectangle 20"/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529" y="8216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5649" y="3364706"/>
            <a:ext cx="7632700" cy="927100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19"/>
          <p:cNvSpPr>
            <a:spLocks noChangeArrowheads="1"/>
          </p:cNvSpPr>
          <p:nvPr/>
        </p:nvSpPr>
        <p:spPr bwMode="auto">
          <a:xfrm>
            <a:off x="661443" y="495252"/>
            <a:ext cx="34451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Punctuation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755650" y="1741488"/>
            <a:ext cx="7632700" cy="132556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speech is correctly punctuated. </a:t>
            </a:r>
            <a:b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a piece of punctuation before closing the inverted commas.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3419475"/>
            <a:ext cx="7632700" cy="957263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times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that you are a little cold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,”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said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5812971" y="4332287"/>
            <a:ext cx="2575379" cy="2059531"/>
            <a:chOff x="6327902" y="4332550"/>
            <a:chExt cx="2060448" cy="1566037"/>
          </a:xfrm>
        </p:grpSpPr>
        <p:sp>
          <p:nvSpPr>
            <p:cNvPr id="13" name="Oval Callout 12"/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11272" name="Rectangle 13"/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8171" y="4952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5650" y="3235325"/>
            <a:ext cx="7632700" cy="927100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19"/>
          <p:cNvSpPr>
            <a:spLocks noChangeArrowheads="1"/>
          </p:cNvSpPr>
          <p:nvPr/>
        </p:nvSpPr>
        <p:spPr bwMode="auto">
          <a:xfrm>
            <a:off x="561703" y="376732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Clause</a:t>
            </a: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561703" y="1466303"/>
            <a:ext cx="7632700" cy="132556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in your sentences information about who is speaking and even how they are speaking. This is called the reporting clause.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650" y="3361143"/>
            <a:ext cx="7632700" cy="525463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times</a:t>
            </a: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feel that you are a little cold</a:t>
            </a: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,”</a:t>
            </a: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said</a:t>
            </a:r>
            <a:r>
              <a:rPr lang="en-GB" altLang="en-US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5643155" y="4332288"/>
            <a:ext cx="2745196" cy="2042618"/>
            <a:chOff x="6327902" y="4332550"/>
            <a:chExt cx="2060448" cy="1566037"/>
          </a:xfrm>
        </p:grpSpPr>
        <p:sp>
          <p:nvSpPr>
            <p:cNvPr id="13" name="Oval Callout 12"/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/>
            </a:p>
          </p:txBody>
        </p:sp>
        <p:sp>
          <p:nvSpPr>
            <p:cNvPr id="12296" name="Rectangle 13"/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8731" y="47439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208</Words>
  <Application>Microsoft Office PowerPoint</Application>
  <PresentationFormat>On-screen Show (4:3)</PresentationFormat>
  <Paragraphs>31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BPreplay</vt:lpstr>
      <vt:lpstr>Arial</vt:lpstr>
      <vt:lpstr>Twinkl</vt:lpstr>
      <vt:lpstr>Calibri</vt:lpstr>
      <vt:lpstr>Sassoon Infant Rg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Conroy, Bekki</cp:lastModifiedBy>
  <cp:revision>165</cp:revision>
  <dcterms:created xsi:type="dcterms:W3CDTF">2014-10-01T16:09:27Z</dcterms:created>
  <dcterms:modified xsi:type="dcterms:W3CDTF">2021-02-23T13:46:30Z</dcterms:modified>
</cp:coreProperties>
</file>