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58"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0" d="100"/>
          <a:sy n="80" d="100"/>
        </p:scale>
        <p:origin x="600"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613C85B-7B2B-4958-A836-B5B149C949C8}"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1212219425"/>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613C85B-7B2B-4958-A836-B5B149C949C8}"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2228814939"/>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613C85B-7B2B-4958-A836-B5B149C949C8}"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2605841264"/>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2613C85B-7B2B-4958-A836-B5B149C949C8}"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1606709652"/>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3C85B-7B2B-4958-A836-B5B149C949C8}"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1781361343"/>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613C85B-7B2B-4958-A836-B5B149C949C8}"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2311513586"/>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613C85B-7B2B-4958-A836-B5B149C949C8}" type="datetimeFigureOut">
              <a:rPr lang="en-GB" smtClean="0"/>
              <a:t>28/01/2021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2912528130"/>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613C85B-7B2B-4958-A836-B5B149C949C8}" type="datetimeFigureOut">
              <a:rPr lang="en-GB" smtClean="0"/>
              <a:t>28/01/2021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1222523711"/>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3C85B-7B2B-4958-A836-B5B149C949C8}" type="datetimeFigureOut">
              <a:rPr lang="en-GB" smtClean="0"/>
              <a:t>28/01/2021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1489756273"/>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3C85B-7B2B-4958-A836-B5B149C949C8}"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2484536615"/>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3C85B-7B2B-4958-A836-B5B149C949C8}"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2BE559-7EA7-49D6-8684-F2EB8F9BC126}" type="slidenum">
              <a:rPr lang="en-GB" smtClean="0"/>
              <a:t>‹#›</a:t>
            </a:fld>
            <a:endParaRPr lang="en-GB"/>
          </a:p>
        </p:txBody>
      </p:sp>
    </p:spTree>
    <p:extLst>
      <p:ext uri="{BB962C8B-B14F-4D97-AF65-F5344CB8AC3E}">
        <p14:creationId xmlns:p14="http://schemas.microsoft.com/office/powerpoint/2010/main" val="2300276511"/>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3C85B-7B2B-4958-A836-B5B149C949C8}" type="datetimeFigureOut">
              <a:rPr lang="en-GB" smtClean="0"/>
              <a:t>28/01/2021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2BE559-7EA7-49D6-8684-F2EB8F9BC126}" type="slidenum">
              <a:rPr lang="en-GB" smtClean="0"/>
              <a:t>‹#›</a:t>
            </a:fld>
            <a:endParaRPr lang="en-GB"/>
          </a:p>
        </p:txBody>
      </p:sp>
    </p:spTree>
    <p:extLst>
      <p:ext uri="{BB962C8B-B14F-4D97-AF65-F5344CB8AC3E}">
        <p14:creationId xmlns:p14="http://schemas.microsoft.com/office/powerpoint/2010/main" val="1606801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5.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1F75249D-73C9-4FC0-829B-3E2E36A993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442" b="9638"/>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oodbury Castle restoration - artist impression of what it did look like">
            <a:extLst>
              <a:ext uri="{FF2B5EF4-FFF2-40B4-BE49-F238E27FC236}">
                <a16:creationId xmlns:a16="http://schemas.microsoft.com/office/drawing/2014/main" id="{FF8384CD-696C-4515-AB38-5462287D99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439" b="4331"/>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3B415A-15B6-40FE-BDDC-6F305B6DA697}"/>
              </a:ext>
            </a:extLst>
          </p:cNvPr>
          <p:cNvPicPr>
            <a:picLocks noChangeAspect="1"/>
          </p:cNvPicPr>
          <p:nvPr/>
        </p:nvPicPr>
        <p:blipFill rotWithShape="1">
          <a:blip r:embed="rId6"/>
          <a:srcRect t="2597"/>
          <a:stretch/>
        </p:blipFill>
        <p:spPr>
          <a:xfrm>
            <a:off x="20" y="3429000"/>
            <a:ext cx="6095980" cy="3429000"/>
          </a:xfrm>
          <a:prstGeom prst="rect">
            <a:avLst/>
          </a:prstGeom>
        </p:spPr>
      </p:pic>
      <p:pic>
        <p:nvPicPr>
          <p:cNvPr id="2050" name="Picture 2" descr="Woodbury Castle restoration - artist impression of what it did look like">
            <a:extLst>
              <a:ext uri="{FF2B5EF4-FFF2-40B4-BE49-F238E27FC236}">
                <a16:creationId xmlns:a16="http://schemas.microsoft.com/office/drawing/2014/main" id="{35CDD71C-E85B-414D-9D38-4BC61109E3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414"/>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ame 140">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p:cNvSpPr>
            <a:spLocks noGrp="1"/>
          </p:cNvSpPr>
          <p:nvPr>
            <p:ph type="subTitle" idx="1"/>
          </p:nvPr>
        </p:nvSpPr>
        <p:spPr>
          <a:xfrm>
            <a:off x="4745528" y="4201466"/>
            <a:ext cx="2700944" cy="659993"/>
          </a:xfrm>
          <a:noFill/>
        </p:spPr>
        <p:txBody>
          <a:bodyPr>
            <a:normAutofit/>
          </a:bodyPr>
          <a:lstStyle/>
          <a:p>
            <a:endParaRPr lang="en-GB">
              <a:solidFill>
                <a:srgbClr val="080808"/>
              </a:solidFill>
            </a:endParaRPr>
          </a:p>
        </p:txBody>
      </p:sp>
      <p:sp>
        <p:nvSpPr>
          <p:cNvPr id="2" name="Title 1"/>
          <p:cNvSpPr>
            <a:spLocks noGrp="1"/>
          </p:cNvSpPr>
          <p:nvPr>
            <p:ph type="ctrTitle"/>
          </p:nvPr>
        </p:nvSpPr>
        <p:spPr>
          <a:xfrm>
            <a:off x="4286858" y="2411137"/>
            <a:ext cx="3618284" cy="1840324"/>
          </a:xfrm>
          <a:noFill/>
        </p:spPr>
        <p:txBody>
          <a:bodyPr anchor="ctr">
            <a:normAutofit/>
          </a:bodyPr>
          <a:lstStyle/>
          <a:p>
            <a:r>
              <a:rPr lang="en-GB" b="1" dirty="0">
                <a:solidFill>
                  <a:srgbClr val="080808"/>
                </a:solidFill>
                <a:latin typeface="Arial" panose="020B0604020202020204" pitchFamily="34" charset="0"/>
                <a:cs typeface="Arial" panose="020B0604020202020204" pitchFamily="34" charset="0"/>
              </a:rPr>
              <a:t>Iron Age Hillforts</a:t>
            </a:r>
          </a:p>
        </p:txBody>
      </p:sp>
      <p:pic>
        <p:nvPicPr>
          <p:cNvPr id="6" name="Recorded Sound">
            <a:hlinkClick r:id="" action="ppaction://media"/>
            <a:extLst>
              <a:ext uri="{FF2B5EF4-FFF2-40B4-BE49-F238E27FC236}">
                <a16:creationId xmlns:a16="http://schemas.microsoft.com/office/drawing/2014/main" id="{17216872-D57E-4ADF-AA03-DD7A94AC72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983036530"/>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500" y="728662"/>
            <a:ext cx="4052213" cy="5567363"/>
          </a:xfrm>
          <a:noFill/>
        </p:spPr>
        <p:txBody>
          <a:bodyPr vert="horz" lIns="91440" tIns="45720" rIns="91440" bIns="45720" rtlCol="0" anchor="b">
            <a:normAutofit fontScale="90000"/>
          </a:bodyPr>
          <a:lstStyle/>
          <a:p>
            <a:pPr>
              <a:lnSpc>
                <a:spcPct val="150000"/>
              </a:lnSpc>
            </a:pPr>
            <a:r>
              <a:rPr lang="en-US" sz="2100" dirty="0"/>
              <a:t>In the Iron Age the land was ruled over by tribes who built Hillforts, so they could be safe from other tribes and see across the land that surrounded them. </a:t>
            </a:r>
            <a:br>
              <a:rPr lang="en-US" sz="2100" dirty="0"/>
            </a:br>
            <a:r>
              <a:rPr lang="en-US" sz="2100" dirty="0"/>
              <a:t>They could be defended against attackers and provided shelter for the tribe. They could be small with just a few people or very large, home to several hundred people. </a:t>
            </a:r>
            <a:br>
              <a:rPr lang="en-US" sz="2100" dirty="0"/>
            </a:br>
            <a:r>
              <a:rPr lang="en-US" sz="2100" dirty="0"/>
              <a:t>A 1979 survey identified 3,840 sites around the UK.</a:t>
            </a:r>
          </a:p>
        </p:txBody>
      </p:sp>
      <p:pic>
        <p:nvPicPr>
          <p:cNvPr id="1026" name="Picture 2">
            <a:extLst>
              <a:ext uri="{FF2B5EF4-FFF2-40B4-BE49-F238E27FC236}">
                <a16:creationId xmlns:a16="http://schemas.microsoft.com/office/drawing/2014/main" id="{72766B75-D530-45A8-9D56-51790D441B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16" r="7982" b="1"/>
          <a:stretch/>
        </p:blipFill>
        <p:spPr bwMode="auto">
          <a:xfrm>
            <a:off x="5009505" y="10"/>
            <a:ext cx="718249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4C24067D-721E-4857-94B5-77A86A64D1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994399053"/>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45" y="1981200"/>
            <a:ext cx="5056573" cy="2782739"/>
          </a:xfrm>
        </p:spPr>
        <p:txBody>
          <a:bodyPr>
            <a:noAutofit/>
          </a:bodyPr>
          <a:lstStyle/>
          <a:p>
            <a:r>
              <a:rPr lang="en-US" sz="2400" dirty="0">
                <a:latin typeface="Arial" panose="020B0604020202020204" pitchFamily="34" charset="0"/>
                <a:cs typeface="Arial" panose="020B0604020202020204" pitchFamily="34" charset="0"/>
              </a:rPr>
              <a:t>Hillforts were built to be easily defended from other tribes. </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They were built in such a way that any attacker would need to climb one or several, steep banks and ditches before they even got to the 3m high stone ramparts, topped with a wooden wall or palisade (pictured below). </a:t>
            </a:r>
            <a:endParaRPr lang="en-GB" sz="2400" dirty="0"/>
          </a:p>
        </p:txBody>
      </p:sp>
      <p:pic>
        <p:nvPicPr>
          <p:cNvPr id="4" name="Picture 3"/>
          <p:cNvPicPr>
            <a:picLocks noChangeAspect="1"/>
          </p:cNvPicPr>
          <p:nvPr/>
        </p:nvPicPr>
        <p:blipFill>
          <a:blip r:embed="rId4"/>
          <a:stretch>
            <a:fillRect/>
          </a:stretch>
        </p:blipFill>
        <p:spPr>
          <a:xfrm>
            <a:off x="5486571" y="3429000"/>
            <a:ext cx="6452441" cy="3201356"/>
          </a:xfrm>
          <a:prstGeom prst="rect">
            <a:avLst/>
          </a:prstGeom>
        </p:spPr>
      </p:pic>
      <p:pic>
        <p:nvPicPr>
          <p:cNvPr id="6" name="Picture 5">
            <a:extLst>
              <a:ext uri="{FF2B5EF4-FFF2-40B4-BE49-F238E27FC236}">
                <a16:creationId xmlns:a16="http://schemas.microsoft.com/office/drawing/2014/main" id="{92BC78B1-164B-4FA1-9130-814A73410A50}"/>
              </a:ext>
            </a:extLst>
          </p:cNvPr>
          <p:cNvPicPr>
            <a:picLocks noChangeAspect="1"/>
          </p:cNvPicPr>
          <p:nvPr/>
        </p:nvPicPr>
        <p:blipFill>
          <a:blip r:embed="rId5"/>
          <a:stretch>
            <a:fillRect/>
          </a:stretch>
        </p:blipFill>
        <p:spPr>
          <a:xfrm>
            <a:off x="6529810" y="227644"/>
            <a:ext cx="5424645" cy="3066104"/>
          </a:xfrm>
          <a:prstGeom prst="rect">
            <a:avLst/>
          </a:prstGeom>
        </p:spPr>
      </p:pic>
      <p:sp>
        <p:nvSpPr>
          <p:cNvPr id="16" name="TextBox 15">
            <a:extLst>
              <a:ext uri="{FF2B5EF4-FFF2-40B4-BE49-F238E27FC236}">
                <a16:creationId xmlns:a16="http://schemas.microsoft.com/office/drawing/2014/main" id="{12FD5DF3-506B-4F1D-980A-2DB78390621F}"/>
              </a:ext>
            </a:extLst>
          </p:cNvPr>
          <p:cNvSpPr txBox="1"/>
          <p:nvPr/>
        </p:nvSpPr>
        <p:spPr>
          <a:xfrm>
            <a:off x="774625" y="-1887"/>
            <a:ext cx="4303402" cy="1783062"/>
          </a:xfrm>
          <a:prstGeom prst="rect">
            <a:avLst/>
          </a:prstGeom>
        </p:spPr>
        <p:txBody>
          <a:bodyPr vert="horz" lIns="91440" tIns="45720" rIns="91440" bIns="45720" rtlCol="0" anchor="ctr">
            <a:normAutofit/>
          </a:bodyPr>
          <a:lstStyle/>
          <a:p>
            <a:pPr algn="ctr">
              <a:lnSpc>
                <a:spcPct val="90000"/>
              </a:lnSpc>
              <a:spcBef>
                <a:spcPts val="1000"/>
              </a:spcBef>
            </a:pPr>
            <a:r>
              <a:rPr lang="en-US" sz="4800" u="sng" dirty="0"/>
              <a:t>How were they defended?</a:t>
            </a:r>
          </a:p>
        </p:txBody>
      </p:sp>
      <p:sp>
        <p:nvSpPr>
          <p:cNvPr id="7" name="Rectangle 6">
            <a:extLst>
              <a:ext uri="{FF2B5EF4-FFF2-40B4-BE49-F238E27FC236}">
                <a16:creationId xmlns:a16="http://schemas.microsoft.com/office/drawing/2014/main" id="{16CA3449-BF6C-4459-B162-FD1DD6D8C30E}"/>
              </a:ext>
            </a:extLst>
          </p:cNvPr>
          <p:cNvSpPr/>
          <p:nvPr/>
        </p:nvSpPr>
        <p:spPr>
          <a:xfrm>
            <a:off x="6897884" y="5048250"/>
            <a:ext cx="712591"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27D40DE-224B-42F9-9C79-82009CE6B8DE}"/>
              </a:ext>
            </a:extLst>
          </p:cNvPr>
          <p:cNvSpPr/>
          <p:nvPr/>
        </p:nvSpPr>
        <p:spPr>
          <a:xfrm>
            <a:off x="5739703" y="5742327"/>
            <a:ext cx="856405"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46102EF-0C62-4678-9CCA-F31E810B98DA}"/>
              </a:ext>
            </a:extLst>
          </p:cNvPr>
          <p:cNvSpPr/>
          <p:nvPr/>
        </p:nvSpPr>
        <p:spPr>
          <a:xfrm>
            <a:off x="9814198" y="3487273"/>
            <a:ext cx="712591"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B7FFAE7-4FBC-4418-954C-81C238E8A793}"/>
              </a:ext>
            </a:extLst>
          </p:cNvPr>
          <p:cNvSpPr/>
          <p:nvPr/>
        </p:nvSpPr>
        <p:spPr>
          <a:xfrm>
            <a:off x="9814199" y="5029679"/>
            <a:ext cx="712591"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AB6C42A-3C35-4E4B-989B-4489AF721CA3}"/>
              </a:ext>
            </a:extLst>
          </p:cNvPr>
          <p:cNvSpPr/>
          <p:nvPr/>
        </p:nvSpPr>
        <p:spPr>
          <a:xfrm>
            <a:off x="7812350" y="4472629"/>
            <a:ext cx="900441"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4AA5911-7695-45B3-88DD-C19953F93742}"/>
              </a:ext>
            </a:extLst>
          </p:cNvPr>
          <p:cNvSpPr/>
          <p:nvPr/>
        </p:nvSpPr>
        <p:spPr>
          <a:xfrm>
            <a:off x="8063775" y="4337377"/>
            <a:ext cx="712591"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8B5073F-4276-4468-B122-28DF001154F6}"/>
              </a:ext>
            </a:extLst>
          </p:cNvPr>
          <p:cNvSpPr txBox="1"/>
          <p:nvPr/>
        </p:nvSpPr>
        <p:spPr>
          <a:xfrm>
            <a:off x="5894773" y="4287440"/>
            <a:ext cx="3044423"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How the ground looks today</a:t>
            </a:r>
          </a:p>
        </p:txBody>
      </p:sp>
      <p:sp>
        <p:nvSpPr>
          <p:cNvPr id="27" name="TextBox 26">
            <a:extLst>
              <a:ext uri="{FF2B5EF4-FFF2-40B4-BE49-F238E27FC236}">
                <a16:creationId xmlns:a16="http://schemas.microsoft.com/office/drawing/2014/main" id="{B2EF574A-3B3A-41D8-ACE2-A4E938A80A4B}"/>
              </a:ext>
            </a:extLst>
          </p:cNvPr>
          <p:cNvSpPr txBox="1"/>
          <p:nvPr/>
        </p:nvSpPr>
        <p:spPr>
          <a:xfrm>
            <a:off x="5023065" y="4761196"/>
            <a:ext cx="1351652"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Steep bank</a:t>
            </a:r>
          </a:p>
        </p:txBody>
      </p:sp>
      <p:sp>
        <p:nvSpPr>
          <p:cNvPr id="28" name="TextBox 27">
            <a:extLst>
              <a:ext uri="{FF2B5EF4-FFF2-40B4-BE49-F238E27FC236}">
                <a16:creationId xmlns:a16="http://schemas.microsoft.com/office/drawing/2014/main" id="{5FB1D0EE-3212-4922-8ED9-CFCD6688000B}"/>
              </a:ext>
            </a:extLst>
          </p:cNvPr>
          <p:cNvSpPr txBox="1"/>
          <p:nvPr/>
        </p:nvSpPr>
        <p:spPr>
          <a:xfrm>
            <a:off x="7887500" y="5734120"/>
            <a:ext cx="710451"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Ditch</a:t>
            </a:r>
          </a:p>
        </p:txBody>
      </p:sp>
      <p:sp>
        <p:nvSpPr>
          <p:cNvPr id="29" name="Rectangle 28">
            <a:extLst>
              <a:ext uri="{FF2B5EF4-FFF2-40B4-BE49-F238E27FC236}">
                <a16:creationId xmlns:a16="http://schemas.microsoft.com/office/drawing/2014/main" id="{17F9D5A1-91BE-4BAE-AE10-C94F9FDE3C80}"/>
              </a:ext>
            </a:extLst>
          </p:cNvPr>
          <p:cNvSpPr/>
          <p:nvPr/>
        </p:nvSpPr>
        <p:spPr>
          <a:xfrm>
            <a:off x="4958011" y="5448780"/>
            <a:ext cx="900441" cy="728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reeform: Shape 8">
            <a:extLst>
              <a:ext uri="{FF2B5EF4-FFF2-40B4-BE49-F238E27FC236}">
                <a16:creationId xmlns:a16="http://schemas.microsoft.com/office/drawing/2014/main" id="{66BD1526-C243-4D1C-9F1C-669531AD8A60}"/>
              </a:ext>
            </a:extLst>
          </p:cNvPr>
          <p:cNvSpPr/>
          <p:nvPr/>
        </p:nvSpPr>
        <p:spPr>
          <a:xfrm>
            <a:off x="5535930" y="5657849"/>
            <a:ext cx="339090" cy="519113"/>
          </a:xfrm>
          <a:custGeom>
            <a:avLst/>
            <a:gdLst>
              <a:gd name="connsiteX0" fmla="*/ 350520 w 350520"/>
              <a:gd name="connsiteY0" fmla="*/ 0 h 483870"/>
              <a:gd name="connsiteX1" fmla="*/ 339090 w 350520"/>
              <a:gd name="connsiteY1" fmla="*/ 19050 h 483870"/>
              <a:gd name="connsiteX2" fmla="*/ 327660 w 350520"/>
              <a:gd name="connsiteY2" fmla="*/ 22860 h 483870"/>
              <a:gd name="connsiteX3" fmla="*/ 312420 w 350520"/>
              <a:gd name="connsiteY3" fmla="*/ 45720 h 483870"/>
              <a:gd name="connsiteX4" fmla="*/ 304800 w 350520"/>
              <a:gd name="connsiteY4" fmla="*/ 57150 h 483870"/>
              <a:gd name="connsiteX5" fmla="*/ 300990 w 350520"/>
              <a:gd name="connsiteY5" fmla="*/ 68580 h 483870"/>
              <a:gd name="connsiteX6" fmla="*/ 289560 w 350520"/>
              <a:gd name="connsiteY6" fmla="*/ 76200 h 483870"/>
              <a:gd name="connsiteX7" fmla="*/ 270510 w 350520"/>
              <a:gd name="connsiteY7" fmla="*/ 95250 h 483870"/>
              <a:gd name="connsiteX8" fmla="*/ 251460 w 350520"/>
              <a:gd name="connsiteY8" fmla="*/ 114300 h 483870"/>
              <a:gd name="connsiteX9" fmla="*/ 232410 w 350520"/>
              <a:gd name="connsiteY9" fmla="*/ 148590 h 483870"/>
              <a:gd name="connsiteX10" fmla="*/ 213360 w 350520"/>
              <a:gd name="connsiteY10" fmla="*/ 171450 h 483870"/>
              <a:gd name="connsiteX11" fmla="*/ 190500 w 350520"/>
              <a:gd name="connsiteY11" fmla="*/ 186690 h 483870"/>
              <a:gd name="connsiteX12" fmla="*/ 179070 w 350520"/>
              <a:gd name="connsiteY12" fmla="*/ 194310 h 483870"/>
              <a:gd name="connsiteX13" fmla="*/ 175260 w 350520"/>
              <a:gd name="connsiteY13" fmla="*/ 205740 h 483870"/>
              <a:gd name="connsiteX14" fmla="*/ 137160 w 350520"/>
              <a:gd name="connsiteY14" fmla="*/ 251460 h 483870"/>
              <a:gd name="connsiteX15" fmla="*/ 114300 w 350520"/>
              <a:gd name="connsiteY15" fmla="*/ 262890 h 483870"/>
              <a:gd name="connsiteX16" fmla="*/ 99060 w 350520"/>
              <a:gd name="connsiteY16" fmla="*/ 285750 h 483870"/>
              <a:gd name="connsiteX17" fmla="*/ 87630 w 350520"/>
              <a:gd name="connsiteY17" fmla="*/ 320040 h 483870"/>
              <a:gd name="connsiteX18" fmla="*/ 83820 w 350520"/>
              <a:gd name="connsiteY18" fmla="*/ 331470 h 483870"/>
              <a:gd name="connsiteX19" fmla="*/ 76200 w 350520"/>
              <a:gd name="connsiteY19" fmla="*/ 342900 h 483870"/>
              <a:gd name="connsiteX20" fmla="*/ 64770 w 350520"/>
              <a:gd name="connsiteY20" fmla="*/ 369570 h 483870"/>
              <a:gd name="connsiteX21" fmla="*/ 60960 w 350520"/>
              <a:gd name="connsiteY21" fmla="*/ 381000 h 483870"/>
              <a:gd name="connsiteX22" fmla="*/ 45720 w 350520"/>
              <a:gd name="connsiteY22" fmla="*/ 403860 h 483870"/>
              <a:gd name="connsiteX23" fmla="*/ 38100 w 350520"/>
              <a:gd name="connsiteY23" fmla="*/ 415290 h 483870"/>
              <a:gd name="connsiteX24" fmla="*/ 30480 w 350520"/>
              <a:gd name="connsiteY24" fmla="*/ 426720 h 483870"/>
              <a:gd name="connsiteX25" fmla="*/ 26670 w 350520"/>
              <a:gd name="connsiteY25" fmla="*/ 438150 h 483870"/>
              <a:gd name="connsiteX26" fmla="*/ 11430 w 350520"/>
              <a:gd name="connsiteY26" fmla="*/ 461010 h 483870"/>
              <a:gd name="connsiteX27" fmla="*/ 7620 w 350520"/>
              <a:gd name="connsiteY27" fmla="*/ 472440 h 483870"/>
              <a:gd name="connsiteX28" fmla="*/ 0 w 350520"/>
              <a:gd name="connsiteY28" fmla="*/ 483870 h 4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0520" h="483870">
                <a:moveTo>
                  <a:pt x="350520" y="0"/>
                </a:moveTo>
                <a:cubicBezTo>
                  <a:pt x="346710" y="6350"/>
                  <a:pt x="344326" y="13814"/>
                  <a:pt x="339090" y="19050"/>
                </a:cubicBezTo>
                <a:cubicBezTo>
                  <a:pt x="336250" y="21890"/>
                  <a:pt x="330500" y="20020"/>
                  <a:pt x="327660" y="22860"/>
                </a:cubicBezTo>
                <a:cubicBezTo>
                  <a:pt x="321184" y="29336"/>
                  <a:pt x="317500" y="38100"/>
                  <a:pt x="312420" y="45720"/>
                </a:cubicBezTo>
                <a:cubicBezTo>
                  <a:pt x="309880" y="49530"/>
                  <a:pt x="306248" y="52806"/>
                  <a:pt x="304800" y="57150"/>
                </a:cubicBezTo>
                <a:cubicBezTo>
                  <a:pt x="303530" y="60960"/>
                  <a:pt x="303499" y="65444"/>
                  <a:pt x="300990" y="68580"/>
                </a:cubicBezTo>
                <a:cubicBezTo>
                  <a:pt x="298129" y="72156"/>
                  <a:pt x="293370" y="73660"/>
                  <a:pt x="289560" y="76200"/>
                </a:cubicBezTo>
                <a:cubicBezTo>
                  <a:pt x="269240" y="106680"/>
                  <a:pt x="295910" y="69850"/>
                  <a:pt x="270510" y="95250"/>
                </a:cubicBezTo>
                <a:cubicBezTo>
                  <a:pt x="245110" y="120650"/>
                  <a:pt x="281940" y="93980"/>
                  <a:pt x="251460" y="114300"/>
                </a:cubicBezTo>
                <a:cubicBezTo>
                  <a:pt x="244754" y="134418"/>
                  <a:pt x="249878" y="122388"/>
                  <a:pt x="232410" y="148590"/>
                </a:cubicBezTo>
                <a:cubicBezTo>
                  <a:pt x="225637" y="158750"/>
                  <a:pt x="223515" y="163552"/>
                  <a:pt x="213360" y="171450"/>
                </a:cubicBezTo>
                <a:cubicBezTo>
                  <a:pt x="206131" y="177073"/>
                  <a:pt x="198120" y="181610"/>
                  <a:pt x="190500" y="186690"/>
                </a:cubicBezTo>
                <a:lnTo>
                  <a:pt x="179070" y="194310"/>
                </a:lnTo>
                <a:cubicBezTo>
                  <a:pt x="177800" y="198120"/>
                  <a:pt x="177210" y="202229"/>
                  <a:pt x="175260" y="205740"/>
                </a:cubicBezTo>
                <a:cubicBezTo>
                  <a:pt x="169714" y="215722"/>
                  <a:pt x="148054" y="247829"/>
                  <a:pt x="137160" y="251460"/>
                </a:cubicBezTo>
                <a:cubicBezTo>
                  <a:pt x="121386" y="256718"/>
                  <a:pt x="129072" y="253042"/>
                  <a:pt x="114300" y="262890"/>
                </a:cubicBezTo>
                <a:cubicBezTo>
                  <a:pt x="109220" y="270510"/>
                  <a:pt x="101956" y="277062"/>
                  <a:pt x="99060" y="285750"/>
                </a:cubicBezTo>
                <a:lnTo>
                  <a:pt x="87630" y="320040"/>
                </a:lnTo>
                <a:cubicBezTo>
                  <a:pt x="86360" y="323850"/>
                  <a:pt x="86048" y="328128"/>
                  <a:pt x="83820" y="331470"/>
                </a:cubicBezTo>
                <a:lnTo>
                  <a:pt x="76200" y="342900"/>
                </a:lnTo>
                <a:cubicBezTo>
                  <a:pt x="68271" y="374618"/>
                  <a:pt x="77926" y="343258"/>
                  <a:pt x="64770" y="369570"/>
                </a:cubicBezTo>
                <a:cubicBezTo>
                  <a:pt x="62974" y="373162"/>
                  <a:pt x="62910" y="377489"/>
                  <a:pt x="60960" y="381000"/>
                </a:cubicBezTo>
                <a:cubicBezTo>
                  <a:pt x="56512" y="389006"/>
                  <a:pt x="50800" y="396240"/>
                  <a:pt x="45720" y="403860"/>
                </a:cubicBezTo>
                <a:lnTo>
                  <a:pt x="38100" y="415290"/>
                </a:lnTo>
                <a:cubicBezTo>
                  <a:pt x="35560" y="419100"/>
                  <a:pt x="31928" y="422376"/>
                  <a:pt x="30480" y="426720"/>
                </a:cubicBezTo>
                <a:cubicBezTo>
                  <a:pt x="29210" y="430530"/>
                  <a:pt x="28620" y="434639"/>
                  <a:pt x="26670" y="438150"/>
                </a:cubicBezTo>
                <a:cubicBezTo>
                  <a:pt x="22222" y="446156"/>
                  <a:pt x="14326" y="452322"/>
                  <a:pt x="11430" y="461010"/>
                </a:cubicBezTo>
                <a:cubicBezTo>
                  <a:pt x="10160" y="464820"/>
                  <a:pt x="9416" y="468848"/>
                  <a:pt x="7620" y="472440"/>
                </a:cubicBezTo>
                <a:cubicBezTo>
                  <a:pt x="5572" y="476536"/>
                  <a:pt x="0" y="483870"/>
                  <a:pt x="0" y="483870"/>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30" name="Rectangle 29">
            <a:extLst>
              <a:ext uri="{FF2B5EF4-FFF2-40B4-BE49-F238E27FC236}">
                <a16:creationId xmlns:a16="http://schemas.microsoft.com/office/drawing/2014/main" id="{8419879A-0A60-44DE-BF5F-200CE0E4EA88}"/>
              </a:ext>
            </a:extLst>
          </p:cNvPr>
          <p:cNvSpPr/>
          <p:nvPr/>
        </p:nvSpPr>
        <p:spPr>
          <a:xfrm rot="3296317">
            <a:off x="5469643" y="5249659"/>
            <a:ext cx="516954" cy="354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F74B5131-52B3-47BE-9435-D7CDE85D3854}"/>
              </a:ext>
            </a:extLst>
          </p:cNvPr>
          <p:cNvSpPr txBox="1"/>
          <p:nvPr/>
        </p:nvSpPr>
        <p:spPr>
          <a:xfrm>
            <a:off x="9427001" y="5278991"/>
            <a:ext cx="1723549"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stone ramparts</a:t>
            </a:r>
          </a:p>
        </p:txBody>
      </p:sp>
      <p:sp>
        <p:nvSpPr>
          <p:cNvPr id="32" name="TextBox 31">
            <a:extLst>
              <a:ext uri="{FF2B5EF4-FFF2-40B4-BE49-F238E27FC236}">
                <a16:creationId xmlns:a16="http://schemas.microsoft.com/office/drawing/2014/main" id="{5857574F-A907-4D18-9FAA-AD081B05F014}"/>
              </a:ext>
            </a:extLst>
          </p:cNvPr>
          <p:cNvSpPr txBox="1"/>
          <p:nvPr/>
        </p:nvSpPr>
        <p:spPr>
          <a:xfrm>
            <a:off x="6840700" y="3541634"/>
            <a:ext cx="2027158"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Wooden palisade </a:t>
            </a:r>
          </a:p>
        </p:txBody>
      </p:sp>
      <p:cxnSp>
        <p:nvCxnSpPr>
          <p:cNvPr id="12" name="Straight Connector 11">
            <a:extLst>
              <a:ext uri="{FF2B5EF4-FFF2-40B4-BE49-F238E27FC236}">
                <a16:creationId xmlns:a16="http://schemas.microsoft.com/office/drawing/2014/main" id="{5A48A770-F8D7-411F-BF5C-8493DE02473F}"/>
              </a:ext>
            </a:extLst>
          </p:cNvPr>
          <p:cNvCxnSpPr>
            <a:stCxn id="27" idx="2"/>
            <a:endCxn id="9" idx="14"/>
          </p:cNvCxnSpPr>
          <p:nvPr/>
        </p:nvCxnSpPr>
        <p:spPr>
          <a:xfrm flipH="1">
            <a:off x="5668617" y="5130528"/>
            <a:ext cx="30274" cy="797096"/>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DD4EB4C0-A8F5-4231-962C-4BDE24746730}"/>
              </a:ext>
            </a:extLst>
          </p:cNvPr>
          <p:cNvCxnSpPr>
            <a:cxnSpLocks/>
          </p:cNvCxnSpPr>
          <p:nvPr/>
        </p:nvCxnSpPr>
        <p:spPr>
          <a:xfrm>
            <a:off x="7470289" y="4591098"/>
            <a:ext cx="663353" cy="687893"/>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470E8BF9-06C4-44E8-8119-E7F5F563ADCC}"/>
              </a:ext>
            </a:extLst>
          </p:cNvPr>
          <p:cNvCxnSpPr>
            <a:cxnSpLocks/>
          </p:cNvCxnSpPr>
          <p:nvPr/>
        </p:nvCxnSpPr>
        <p:spPr>
          <a:xfrm>
            <a:off x="8732199" y="3706049"/>
            <a:ext cx="735557" cy="157875"/>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7E26BF1A-6A45-411E-876D-A20FEFE56584}"/>
              </a:ext>
            </a:extLst>
          </p:cNvPr>
          <p:cNvCxnSpPr>
            <a:cxnSpLocks/>
          </p:cNvCxnSpPr>
          <p:nvPr/>
        </p:nvCxnSpPr>
        <p:spPr>
          <a:xfrm>
            <a:off x="9239872" y="5048250"/>
            <a:ext cx="243726" cy="42569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1BE118A8-0F87-4B77-85B0-B4694F62159E}"/>
              </a:ext>
            </a:extLst>
          </p:cNvPr>
          <p:cNvCxnSpPr>
            <a:cxnSpLocks/>
          </p:cNvCxnSpPr>
          <p:nvPr/>
        </p:nvCxnSpPr>
        <p:spPr>
          <a:xfrm flipH="1">
            <a:off x="7470289" y="5922644"/>
            <a:ext cx="484504" cy="157380"/>
          </a:xfrm>
          <a:prstGeom prst="line">
            <a:avLst/>
          </a:prstGeom>
        </p:spPr>
        <p:style>
          <a:lnRef idx="1">
            <a:schemeClr val="dk1"/>
          </a:lnRef>
          <a:fillRef idx="0">
            <a:schemeClr val="dk1"/>
          </a:fillRef>
          <a:effectRef idx="0">
            <a:schemeClr val="dk1"/>
          </a:effectRef>
          <a:fontRef idx="minor">
            <a:schemeClr val="tx1"/>
          </a:fontRef>
        </p:style>
      </p:cxnSp>
      <p:pic>
        <p:nvPicPr>
          <p:cNvPr id="42" name="Picture 41">
            <a:extLst>
              <a:ext uri="{FF2B5EF4-FFF2-40B4-BE49-F238E27FC236}">
                <a16:creationId xmlns:a16="http://schemas.microsoft.com/office/drawing/2014/main" id="{5ACFAC5C-7DB6-40E8-B9A7-863509813D53}"/>
              </a:ext>
            </a:extLst>
          </p:cNvPr>
          <p:cNvPicPr>
            <a:picLocks noChangeAspect="1"/>
          </p:cNvPicPr>
          <p:nvPr/>
        </p:nvPicPr>
        <p:blipFill>
          <a:blip r:embed="rId6"/>
          <a:stretch>
            <a:fillRect/>
          </a:stretch>
        </p:blipFill>
        <p:spPr>
          <a:xfrm>
            <a:off x="487147" y="5217332"/>
            <a:ext cx="3458441" cy="1400145"/>
          </a:xfrm>
          <a:prstGeom prst="rect">
            <a:avLst/>
          </a:prstGeom>
        </p:spPr>
      </p:pic>
      <p:pic>
        <p:nvPicPr>
          <p:cNvPr id="43" name="Recorded Sound">
            <a:hlinkClick r:id="" action="ppaction://media"/>
            <a:extLst>
              <a:ext uri="{FF2B5EF4-FFF2-40B4-BE49-F238E27FC236}">
                <a16:creationId xmlns:a16="http://schemas.microsoft.com/office/drawing/2014/main" id="{0BB0134B-59C5-4602-9AA3-775FC78130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05279085"/>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27"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EBA909C-4BF1-43B3-A191-1F6BD1F81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911D15-65B3-44CF-A93B-464F97B25D92}"/>
              </a:ext>
            </a:extLst>
          </p:cNvPr>
          <p:cNvSpPr>
            <a:spLocks noGrp="1"/>
          </p:cNvSpPr>
          <p:nvPr>
            <p:ph type="title"/>
          </p:nvPr>
        </p:nvSpPr>
        <p:spPr>
          <a:xfrm>
            <a:off x="130029" y="3560312"/>
            <a:ext cx="9087421" cy="2892626"/>
          </a:xfrm>
        </p:spPr>
        <p:txBody>
          <a:bodyPr vert="horz" lIns="91440" tIns="45720" rIns="91440" bIns="45720" rtlCol="0" anchor="ctr">
            <a:normAutofit fontScale="90000"/>
          </a:bodyPr>
          <a:lstStyle/>
          <a:p>
            <a:pPr>
              <a:lnSpc>
                <a:spcPct val="150000"/>
              </a:lnSpc>
            </a:pPr>
            <a:r>
              <a:rPr lang="en-US" sz="2000" dirty="0">
                <a:latin typeface="Arial" panose="020B0604020202020204" pitchFamily="34" charset="0"/>
                <a:cs typeface="Arial" panose="020B0604020202020204" pitchFamily="34" charset="0"/>
              </a:rPr>
              <a:t>The defenders would also have weapons to defend the hillfort.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Very common was the sling (picture above). A sling was used to fire a pebble or stone at an enemy. It was cheap and easy to make from rope or leather and was deadly up to about 60 meters though they could travel over 200metres.  S</a:t>
            </a:r>
            <a:r>
              <a:rPr lang="en-US" sz="2000" b="0" i="0" dirty="0">
                <a:effectLst/>
                <a:latin typeface="Arial" panose="020B0604020202020204" pitchFamily="34" charset="0"/>
                <a:cs typeface="Arial" panose="020B0604020202020204" pitchFamily="34" charset="0"/>
              </a:rPr>
              <a:t>ling-stones could rain down on attackers like artillery fire. </a:t>
            </a:r>
            <a:br>
              <a:rPr lang="en-US" sz="2000" b="0" i="0" dirty="0">
                <a:effectLst/>
                <a:latin typeface="Arial" panose="020B0604020202020204" pitchFamily="34" charset="0"/>
                <a:cs typeface="Arial" panose="020B0604020202020204" pitchFamily="34" charset="0"/>
              </a:rPr>
            </a:br>
            <a:r>
              <a:rPr lang="en-US" sz="2000" b="0" i="0" dirty="0">
                <a:effectLst/>
                <a:latin typeface="Arial" panose="020B0604020202020204" pitchFamily="34" charset="0"/>
                <a:cs typeface="Arial" panose="020B0604020202020204" pitchFamily="34" charset="0"/>
              </a:rPr>
              <a:t> At Maiden Castle one archaeologist discovered 22,000 sling-stones in a pit ready to defend the hillfort.</a:t>
            </a:r>
            <a:endParaRPr lang="en-US" sz="2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385B602-EED4-4D72-84CF-B45B9A913EC7}"/>
              </a:ext>
            </a:extLst>
          </p:cNvPr>
          <p:cNvPicPr>
            <a:picLocks noChangeAspect="1"/>
          </p:cNvPicPr>
          <p:nvPr/>
        </p:nvPicPr>
        <p:blipFill rotWithShape="1">
          <a:blip r:embed="rId4"/>
          <a:srcRect t="24855" b="2217"/>
          <a:stretch/>
        </p:blipFill>
        <p:spPr>
          <a:xfrm>
            <a:off x="-1" y="0"/>
            <a:ext cx="9217451" cy="3429000"/>
          </a:xfrm>
          <a:prstGeom prst="rect">
            <a:avLst/>
          </a:prstGeom>
        </p:spPr>
      </p:pic>
      <p:pic>
        <p:nvPicPr>
          <p:cNvPr id="6" name="Picture 5">
            <a:extLst>
              <a:ext uri="{FF2B5EF4-FFF2-40B4-BE49-F238E27FC236}">
                <a16:creationId xmlns:a16="http://schemas.microsoft.com/office/drawing/2014/main" id="{AFA89714-5F6C-4678-94A8-0E8EAAC2645F}"/>
              </a:ext>
            </a:extLst>
          </p:cNvPr>
          <p:cNvPicPr>
            <a:picLocks noChangeAspect="1"/>
          </p:cNvPicPr>
          <p:nvPr/>
        </p:nvPicPr>
        <p:blipFill>
          <a:blip r:embed="rId5"/>
          <a:stretch>
            <a:fillRect/>
          </a:stretch>
        </p:blipFill>
        <p:spPr>
          <a:xfrm>
            <a:off x="9217450" y="504825"/>
            <a:ext cx="3052149" cy="4569929"/>
          </a:xfrm>
          <a:prstGeom prst="rect">
            <a:avLst/>
          </a:prstGeom>
        </p:spPr>
      </p:pic>
      <p:pic>
        <p:nvPicPr>
          <p:cNvPr id="7" name="Recorded Sound">
            <a:hlinkClick r:id="" action="ppaction://media"/>
            <a:extLst>
              <a:ext uri="{FF2B5EF4-FFF2-40B4-BE49-F238E27FC236}">
                <a16:creationId xmlns:a16="http://schemas.microsoft.com/office/drawing/2014/main" id="{182C4BF1-55BF-4949-AE0C-0CED4126F9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7316113"/>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4A99BEA4-3ED4-4151-84AA-C0FB02D6EED3}"/>
              </a:ext>
            </a:extLst>
          </p:cNvPr>
          <p:cNvPicPr>
            <a:picLocks noChangeAspect="1"/>
          </p:cNvPicPr>
          <p:nvPr/>
        </p:nvPicPr>
        <p:blipFill rotWithShape="1">
          <a:blip r:embed="rId4"/>
          <a:srcRect t="2597"/>
          <a:stretch/>
        </p:blipFill>
        <p:spPr>
          <a:xfrm>
            <a:off x="4885278" y="-96452"/>
            <a:ext cx="7303673" cy="6954451"/>
          </a:xfrm>
          <a:prstGeom prst="rect">
            <a:avLst/>
          </a:prstGeom>
        </p:spPr>
      </p:pic>
      <p:sp>
        <p:nvSpPr>
          <p:cNvPr id="2" name="Title 1"/>
          <p:cNvSpPr>
            <a:spLocks noGrp="1"/>
          </p:cNvSpPr>
          <p:nvPr>
            <p:ph type="title"/>
          </p:nvPr>
        </p:nvSpPr>
        <p:spPr>
          <a:xfrm>
            <a:off x="539045" y="85725"/>
            <a:ext cx="3807187" cy="1685925"/>
          </a:xfrm>
        </p:spPr>
        <p:txBody>
          <a:bodyPr>
            <a:normAutofit/>
          </a:bodyPr>
          <a:lstStyle/>
          <a:p>
            <a:pPr algn="ctr"/>
            <a:r>
              <a:rPr lang="en-GB" sz="3400" u="sng" dirty="0"/>
              <a:t>Northumberland’s Hillforts</a:t>
            </a:r>
          </a:p>
        </p:txBody>
      </p:sp>
      <p:sp>
        <p:nvSpPr>
          <p:cNvPr id="3" name="Content Placeholder 2"/>
          <p:cNvSpPr>
            <a:spLocks noGrp="1"/>
          </p:cNvSpPr>
          <p:nvPr>
            <p:ph idx="1"/>
          </p:nvPr>
        </p:nvSpPr>
        <p:spPr>
          <a:xfrm>
            <a:off x="247651" y="1552575"/>
            <a:ext cx="4389976" cy="5010150"/>
          </a:xfrm>
        </p:spPr>
        <p:txBody>
          <a:bodyPr>
            <a:normAutofit/>
          </a:bodyPr>
          <a:lstStyle/>
          <a:p>
            <a:r>
              <a:rPr lang="en-GB" sz="1800" b="0" i="0" dirty="0">
                <a:effectLst/>
                <a:latin typeface="Arial" panose="020B0604020202020204" pitchFamily="34" charset="0"/>
              </a:rPr>
              <a:t>Iron Age hillforts in Northumberland are extraordinarily well preserved, rivalling anything to be found elsewhere in Europe. </a:t>
            </a:r>
          </a:p>
          <a:p>
            <a:r>
              <a:rPr lang="en-GB" sz="1800" b="0" i="0" dirty="0">
                <a:effectLst/>
                <a:latin typeface="Arial" panose="020B0604020202020204" pitchFamily="34" charset="0"/>
              </a:rPr>
              <a:t>Most have been left relatively untouched since they were last occupied, in the Iron Age, around 1,500 years ago. </a:t>
            </a:r>
          </a:p>
          <a:p>
            <a:r>
              <a:rPr lang="en-GB" sz="1800" b="0" i="0" dirty="0">
                <a:effectLst/>
                <a:latin typeface="Arial" panose="020B0604020202020204" pitchFamily="34" charset="0"/>
              </a:rPr>
              <a:t>The Iron Age workforce built these structures with antler picks and wooden spades, using baskets to transfer the rubble and soil. The average hillfort would take 200 men </a:t>
            </a:r>
            <a:r>
              <a:rPr lang="en-GB" sz="1800" dirty="0">
                <a:latin typeface="Arial" panose="020B0604020202020204" pitchFamily="34" charset="0"/>
              </a:rPr>
              <a:t>at least 100 days to construct.</a:t>
            </a:r>
            <a:r>
              <a:rPr lang="en-GB" sz="1800" dirty="0"/>
              <a:t> </a:t>
            </a:r>
          </a:p>
          <a:p>
            <a:r>
              <a:rPr lang="en-GB" sz="1800" dirty="0"/>
              <a:t>This picture shows what they would have looked like. A defensive outer wall and ditch system with round houses built for the tribespeople.</a:t>
            </a:r>
          </a:p>
          <a:p>
            <a:endParaRPr lang="en-GB" sz="1800" dirty="0">
              <a:latin typeface="Arial" panose="020B0604020202020204" pitchFamily="34" charset="0"/>
            </a:endParaRPr>
          </a:p>
        </p:txBody>
      </p:sp>
      <p:pic>
        <p:nvPicPr>
          <p:cNvPr id="6" name="Recorded Sound">
            <a:hlinkClick r:id="" action="ppaction://media"/>
            <a:extLst>
              <a:ext uri="{FF2B5EF4-FFF2-40B4-BE49-F238E27FC236}">
                <a16:creationId xmlns:a16="http://schemas.microsoft.com/office/drawing/2014/main" id="{421AF4DF-DE52-4B23-B7A1-4CD39A7EFC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
        <p:nvSpPr>
          <p:cNvPr id="7" name="TextBox 6">
            <a:extLst>
              <a:ext uri="{FF2B5EF4-FFF2-40B4-BE49-F238E27FC236}">
                <a16:creationId xmlns:a16="http://schemas.microsoft.com/office/drawing/2014/main" id="{DC635863-3AA7-4964-8230-E4F72FDFA71E}"/>
              </a:ext>
            </a:extLst>
          </p:cNvPr>
          <p:cNvSpPr txBox="1"/>
          <p:nvPr/>
        </p:nvSpPr>
        <p:spPr>
          <a:xfrm>
            <a:off x="5318125" y="343912"/>
            <a:ext cx="1768433" cy="400110"/>
          </a:xfrm>
          <a:prstGeom prst="rect">
            <a:avLst/>
          </a:prstGeom>
          <a:noFill/>
        </p:spPr>
        <p:txBody>
          <a:bodyPr wrap="none" rtlCol="0">
            <a:spAutoFit/>
          </a:bodyPr>
          <a:lstStyle/>
          <a:p>
            <a:r>
              <a:rPr lang="en-GB" sz="2000" dirty="0">
                <a:solidFill>
                  <a:schemeClr val="bg1"/>
                </a:solidFill>
                <a:latin typeface="Arial" panose="020B0604020202020204" pitchFamily="34" charset="0"/>
                <a:cs typeface="Arial" panose="020B0604020202020204" pitchFamily="34" charset="0"/>
              </a:rPr>
              <a:t>Roundhouses</a:t>
            </a:r>
          </a:p>
        </p:txBody>
      </p:sp>
      <p:cxnSp>
        <p:nvCxnSpPr>
          <p:cNvPr id="11" name="Straight Arrow Connector 10">
            <a:extLst>
              <a:ext uri="{FF2B5EF4-FFF2-40B4-BE49-F238E27FC236}">
                <a16:creationId xmlns:a16="http://schemas.microsoft.com/office/drawing/2014/main" id="{60001EE9-0713-4B3C-82C8-F3C0C3849372}"/>
              </a:ext>
            </a:extLst>
          </p:cNvPr>
          <p:cNvCxnSpPr>
            <a:cxnSpLocks/>
          </p:cNvCxnSpPr>
          <p:nvPr/>
        </p:nvCxnSpPr>
        <p:spPr>
          <a:xfrm>
            <a:off x="6699313" y="928687"/>
            <a:ext cx="469627" cy="177641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D4A3BA9-78E3-485E-A114-B7717A724F34}"/>
              </a:ext>
            </a:extLst>
          </p:cNvPr>
          <p:cNvCxnSpPr>
            <a:cxnSpLocks/>
          </p:cNvCxnSpPr>
          <p:nvPr/>
        </p:nvCxnSpPr>
        <p:spPr>
          <a:xfrm>
            <a:off x="6905625" y="831056"/>
            <a:ext cx="828675" cy="131206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98FAB83-43A3-4574-B784-F0713AFB9A52}"/>
              </a:ext>
            </a:extLst>
          </p:cNvPr>
          <p:cNvSpPr txBox="1"/>
          <p:nvPr/>
        </p:nvSpPr>
        <p:spPr>
          <a:xfrm>
            <a:off x="7855193" y="203775"/>
            <a:ext cx="6153150" cy="646331"/>
          </a:xfrm>
          <a:prstGeom prst="rect">
            <a:avLst/>
          </a:prstGeom>
          <a:noFill/>
        </p:spPr>
        <p:txBody>
          <a:bodyPr wrap="square">
            <a:spAutoFit/>
          </a:bodyPr>
          <a:lstStyle/>
          <a:p>
            <a:r>
              <a:rPr lang="en-GB" sz="1800" dirty="0">
                <a:solidFill>
                  <a:schemeClr val="bg1"/>
                </a:solidFill>
                <a:latin typeface="Arial" panose="020B0604020202020204" pitchFamily="34" charset="0"/>
                <a:cs typeface="Arial" panose="020B0604020202020204" pitchFamily="34" charset="0"/>
              </a:rPr>
              <a:t>Fenced off areas for animals and </a:t>
            </a:r>
          </a:p>
          <a:p>
            <a:r>
              <a:rPr lang="en-GB" dirty="0">
                <a:solidFill>
                  <a:schemeClr val="bg1"/>
                </a:solidFill>
                <a:latin typeface="Arial" panose="020B0604020202020204" pitchFamily="34" charset="0"/>
                <a:cs typeface="Arial" panose="020B0604020202020204" pitchFamily="34" charset="0"/>
              </a:rPr>
              <a:t>crops such as vegetables.</a:t>
            </a:r>
            <a:endParaRPr lang="en-GB" sz="1800" dirty="0">
              <a:solidFill>
                <a:schemeClr val="bg1"/>
              </a:solidFill>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EBDF78E1-ADA2-4908-A632-9273C0A5A34C}"/>
              </a:ext>
            </a:extLst>
          </p:cNvPr>
          <p:cNvCxnSpPr>
            <a:cxnSpLocks/>
          </p:cNvCxnSpPr>
          <p:nvPr/>
        </p:nvCxnSpPr>
        <p:spPr>
          <a:xfrm flipH="1">
            <a:off x="9594370" y="831056"/>
            <a:ext cx="263315" cy="113109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D7A35A5-CA87-4622-A185-2E8272321F1B}"/>
              </a:ext>
            </a:extLst>
          </p:cNvPr>
          <p:cNvCxnSpPr>
            <a:cxnSpLocks/>
          </p:cNvCxnSpPr>
          <p:nvPr/>
        </p:nvCxnSpPr>
        <p:spPr>
          <a:xfrm flipV="1">
            <a:off x="8537114" y="5162550"/>
            <a:ext cx="187786" cy="102335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7FC00A8-46EA-4190-A6DB-3794FB86304B}"/>
              </a:ext>
            </a:extLst>
          </p:cNvPr>
          <p:cNvSpPr txBox="1"/>
          <p:nvPr/>
        </p:nvSpPr>
        <p:spPr>
          <a:xfrm>
            <a:off x="7086558" y="6139865"/>
            <a:ext cx="2162964" cy="400110"/>
          </a:xfrm>
          <a:prstGeom prst="rect">
            <a:avLst/>
          </a:prstGeom>
          <a:noFill/>
        </p:spPr>
        <p:txBody>
          <a:bodyPr wrap="none" rtlCol="0">
            <a:spAutoFit/>
          </a:bodyPr>
          <a:lstStyle/>
          <a:p>
            <a:r>
              <a:rPr lang="en-GB" sz="2000" dirty="0">
                <a:solidFill>
                  <a:schemeClr val="bg1"/>
                </a:solidFill>
                <a:latin typeface="Arial" panose="020B0604020202020204" pitchFamily="34" charset="0"/>
                <a:cs typeface="Arial" panose="020B0604020202020204" pitchFamily="34" charset="0"/>
              </a:rPr>
              <a:t>Wooden palisade</a:t>
            </a:r>
          </a:p>
        </p:txBody>
      </p:sp>
      <p:sp>
        <p:nvSpPr>
          <p:cNvPr id="23" name="TextBox 22">
            <a:extLst>
              <a:ext uri="{FF2B5EF4-FFF2-40B4-BE49-F238E27FC236}">
                <a16:creationId xmlns:a16="http://schemas.microsoft.com/office/drawing/2014/main" id="{CBB288F1-CCD5-4108-A84F-6A7D264EE281}"/>
              </a:ext>
            </a:extLst>
          </p:cNvPr>
          <p:cNvSpPr txBox="1"/>
          <p:nvPr/>
        </p:nvSpPr>
        <p:spPr>
          <a:xfrm>
            <a:off x="9994916" y="6162615"/>
            <a:ext cx="2250937" cy="400110"/>
          </a:xfrm>
          <a:prstGeom prst="rect">
            <a:avLst/>
          </a:prstGeom>
          <a:noFill/>
        </p:spPr>
        <p:txBody>
          <a:bodyPr wrap="none" rtlCol="0">
            <a:spAutoFit/>
          </a:bodyPr>
          <a:lstStyle/>
          <a:p>
            <a:r>
              <a:rPr lang="en-GB" sz="2000" dirty="0">
                <a:solidFill>
                  <a:schemeClr val="bg1"/>
                </a:solidFill>
                <a:latin typeface="Arial" panose="020B0604020202020204" pitchFamily="34" charset="0"/>
                <a:cs typeface="Arial" panose="020B0604020202020204" pitchFamily="34" charset="0"/>
              </a:rPr>
              <a:t>banks and ditches</a:t>
            </a:r>
          </a:p>
        </p:txBody>
      </p:sp>
      <p:cxnSp>
        <p:nvCxnSpPr>
          <p:cNvPr id="24" name="Straight Arrow Connector 23">
            <a:extLst>
              <a:ext uri="{FF2B5EF4-FFF2-40B4-BE49-F238E27FC236}">
                <a16:creationId xmlns:a16="http://schemas.microsoft.com/office/drawing/2014/main" id="{B67B9BA0-12CC-4B5E-8DE4-3E9D0A1EC12B}"/>
              </a:ext>
            </a:extLst>
          </p:cNvPr>
          <p:cNvCxnSpPr>
            <a:cxnSpLocks/>
            <a:stCxn id="23" idx="0"/>
          </p:cNvCxnSpPr>
          <p:nvPr/>
        </p:nvCxnSpPr>
        <p:spPr>
          <a:xfrm flipH="1" flipV="1">
            <a:off x="10799541" y="4876801"/>
            <a:ext cx="320844" cy="128581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5B6186B-2F00-4212-BDC1-19C189FC81B2}"/>
              </a:ext>
            </a:extLst>
          </p:cNvPr>
          <p:cNvSpPr txBox="1"/>
          <p:nvPr/>
        </p:nvSpPr>
        <p:spPr>
          <a:xfrm>
            <a:off x="5106164" y="5421731"/>
            <a:ext cx="2592376" cy="400110"/>
          </a:xfrm>
          <a:prstGeom prst="rect">
            <a:avLst/>
          </a:prstGeom>
          <a:noFill/>
        </p:spPr>
        <p:txBody>
          <a:bodyPr wrap="none" rtlCol="0">
            <a:spAutoFit/>
          </a:bodyPr>
          <a:lstStyle/>
          <a:p>
            <a:r>
              <a:rPr lang="en-GB" sz="2000" dirty="0">
                <a:solidFill>
                  <a:schemeClr val="bg1"/>
                </a:solidFill>
                <a:latin typeface="Arial" panose="020B0604020202020204" pitchFamily="34" charset="0"/>
                <a:cs typeface="Arial" panose="020B0604020202020204" pitchFamily="34" charset="0"/>
              </a:rPr>
              <a:t>Entrance with guards</a:t>
            </a:r>
          </a:p>
        </p:txBody>
      </p:sp>
      <p:cxnSp>
        <p:nvCxnSpPr>
          <p:cNvPr id="34" name="Straight Arrow Connector 33">
            <a:extLst>
              <a:ext uri="{FF2B5EF4-FFF2-40B4-BE49-F238E27FC236}">
                <a16:creationId xmlns:a16="http://schemas.microsoft.com/office/drawing/2014/main" id="{D99C31F3-746B-477C-9EAD-E583837C658D}"/>
              </a:ext>
            </a:extLst>
          </p:cNvPr>
          <p:cNvCxnSpPr>
            <a:cxnSpLocks/>
          </p:cNvCxnSpPr>
          <p:nvPr/>
        </p:nvCxnSpPr>
        <p:spPr>
          <a:xfrm flipV="1">
            <a:off x="6506026" y="4385573"/>
            <a:ext cx="187786" cy="102335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80947"/>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DDB6-5AA5-4DA3-90EC-B22308EA3A0D}"/>
              </a:ext>
            </a:extLst>
          </p:cNvPr>
          <p:cNvSpPr>
            <a:spLocks noGrp="1"/>
          </p:cNvSpPr>
          <p:nvPr>
            <p:ph type="title"/>
          </p:nvPr>
        </p:nvSpPr>
        <p:spPr>
          <a:xfrm>
            <a:off x="838200" y="-495299"/>
            <a:ext cx="10515600" cy="2185988"/>
          </a:xfrm>
        </p:spPr>
        <p:txBody>
          <a:bodyPr>
            <a:noAutofit/>
          </a:bodyPr>
          <a:lstStyle/>
          <a:p>
            <a:r>
              <a:rPr lang="en-GB" sz="3200" dirty="0"/>
              <a:t>There are hundreds of Hillforts sites in Northumberland. Every dot on this map is where a hillfort used to be!</a:t>
            </a:r>
          </a:p>
        </p:txBody>
      </p:sp>
      <p:pic>
        <p:nvPicPr>
          <p:cNvPr id="5" name="Content Placeholder 4">
            <a:extLst>
              <a:ext uri="{FF2B5EF4-FFF2-40B4-BE49-F238E27FC236}">
                <a16:creationId xmlns:a16="http://schemas.microsoft.com/office/drawing/2014/main" id="{1B3430FA-1A31-476A-8341-438F3D6DF417}"/>
              </a:ext>
            </a:extLst>
          </p:cNvPr>
          <p:cNvPicPr>
            <a:picLocks noGrp="1" noChangeAspect="1"/>
          </p:cNvPicPr>
          <p:nvPr>
            <p:ph idx="1"/>
          </p:nvPr>
        </p:nvPicPr>
        <p:blipFill rotWithShape="1">
          <a:blip r:embed="rId4"/>
          <a:srcRect l="6615" t="18934" r="30835" b="12331"/>
          <a:stretch/>
        </p:blipFill>
        <p:spPr>
          <a:xfrm>
            <a:off x="238125" y="1012724"/>
            <a:ext cx="9086850" cy="5616675"/>
          </a:xfrm>
        </p:spPr>
      </p:pic>
      <p:sp>
        <p:nvSpPr>
          <p:cNvPr id="6" name="TextBox 5">
            <a:extLst>
              <a:ext uri="{FF2B5EF4-FFF2-40B4-BE49-F238E27FC236}">
                <a16:creationId xmlns:a16="http://schemas.microsoft.com/office/drawing/2014/main" id="{A0A7700C-F214-449A-9D8D-07705CEBDC84}"/>
              </a:ext>
            </a:extLst>
          </p:cNvPr>
          <p:cNvSpPr txBox="1"/>
          <p:nvPr/>
        </p:nvSpPr>
        <p:spPr>
          <a:xfrm>
            <a:off x="9404411" y="5583666"/>
            <a:ext cx="1684051" cy="523220"/>
          </a:xfrm>
          <a:prstGeom prst="rect">
            <a:avLst/>
          </a:prstGeom>
          <a:noFill/>
        </p:spPr>
        <p:txBody>
          <a:bodyPr wrap="none" rtlCol="0">
            <a:spAutoFit/>
          </a:bodyPr>
          <a:lstStyle/>
          <a:p>
            <a:r>
              <a:rPr lang="en-GB" sz="2800" dirty="0"/>
              <a:t>Newcastle</a:t>
            </a:r>
          </a:p>
        </p:txBody>
      </p:sp>
      <p:cxnSp>
        <p:nvCxnSpPr>
          <p:cNvPr id="8" name="Straight Arrow Connector 7">
            <a:extLst>
              <a:ext uri="{FF2B5EF4-FFF2-40B4-BE49-F238E27FC236}">
                <a16:creationId xmlns:a16="http://schemas.microsoft.com/office/drawing/2014/main" id="{2A2FBDC9-A3BF-4854-9014-F5B5183028CA}"/>
              </a:ext>
            </a:extLst>
          </p:cNvPr>
          <p:cNvCxnSpPr>
            <a:cxnSpLocks/>
            <a:stCxn id="6" idx="1"/>
          </p:cNvCxnSpPr>
          <p:nvPr/>
        </p:nvCxnSpPr>
        <p:spPr>
          <a:xfrm flipH="1">
            <a:off x="8194737" y="5845276"/>
            <a:ext cx="1209674" cy="3384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 name="Recorded Sound">
            <a:hlinkClick r:id="" action="ppaction://media"/>
            <a:extLst>
              <a:ext uri="{FF2B5EF4-FFF2-40B4-BE49-F238E27FC236}">
                <a16:creationId xmlns:a16="http://schemas.microsoft.com/office/drawing/2014/main" id="{605B284C-1F3E-41BA-8538-0C533D6FD8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4132173"/>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241DC8-6F07-4A4D-BFC0-963A86F7E60D}"/>
              </a:ext>
            </a:extLst>
          </p:cNvPr>
          <p:cNvSpPr>
            <a:spLocks noGrp="1"/>
          </p:cNvSpPr>
          <p:nvPr>
            <p:ph type="title"/>
          </p:nvPr>
        </p:nvSpPr>
        <p:spPr>
          <a:xfrm>
            <a:off x="276226" y="548464"/>
            <a:ext cx="4419600" cy="4995086"/>
          </a:xfrm>
        </p:spPr>
        <p:txBody>
          <a:bodyPr vert="horz" lIns="91440" tIns="45720" rIns="91440" bIns="45720" rtlCol="0">
            <a:normAutofit fontScale="90000"/>
          </a:bodyPr>
          <a:lstStyle/>
          <a:p>
            <a:r>
              <a:rPr lang="en-US" sz="4000" dirty="0"/>
              <a:t>Lordenshaws Hillfort, Rothbury,</a:t>
            </a:r>
            <a:br>
              <a:rPr lang="en-US" sz="4000" dirty="0"/>
            </a:br>
            <a:r>
              <a:rPr lang="en-US" sz="4000" dirty="0"/>
              <a:t>Northumberland.</a:t>
            </a:r>
            <a:br>
              <a:rPr lang="en-US" sz="4000" dirty="0"/>
            </a:br>
            <a:br>
              <a:rPr lang="en-US" sz="4000" dirty="0"/>
            </a:br>
            <a:r>
              <a:rPr lang="en-US" sz="4000" dirty="0"/>
              <a:t>You can see the remains of the  ditches and </a:t>
            </a:r>
            <a:br>
              <a:rPr lang="en-US" sz="4000" dirty="0"/>
            </a:br>
            <a:r>
              <a:rPr lang="en-US" sz="4000" dirty="0"/>
              <a:t>banks on this </a:t>
            </a:r>
            <a:br>
              <a:rPr lang="en-US" sz="4000" dirty="0"/>
            </a:br>
            <a:r>
              <a:rPr lang="en-US" sz="4000" dirty="0"/>
              <a:t>aerial </a:t>
            </a:r>
            <a:br>
              <a:rPr lang="en-US" sz="4000" dirty="0"/>
            </a:br>
            <a:r>
              <a:rPr lang="en-US" sz="4000" dirty="0"/>
              <a:t>photograph.</a:t>
            </a:r>
          </a:p>
        </p:txBody>
      </p:sp>
      <p:pic>
        <p:nvPicPr>
          <p:cNvPr id="5" name="Content Placeholder 4">
            <a:extLst>
              <a:ext uri="{FF2B5EF4-FFF2-40B4-BE49-F238E27FC236}">
                <a16:creationId xmlns:a16="http://schemas.microsoft.com/office/drawing/2014/main" id="{A6692F9E-2923-4833-A1B4-4C8DEB0262EF}"/>
              </a:ext>
            </a:extLst>
          </p:cNvPr>
          <p:cNvPicPr>
            <a:picLocks noChangeAspect="1"/>
          </p:cNvPicPr>
          <p:nvPr/>
        </p:nvPicPr>
        <p:blipFill rotWithShape="1">
          <a:blip r:embed="rId4"/>
          <a:srcRect l="4055" r="4052" b="-2"/>
          <a:stretch/>
        </p:blipFill>
        <p:spPr>
          <a:xfrm>
            <a:off x="5010386" y="10"/>
            <a:ext cx="7181613" cy="6857990"/>
          </a:xfrm>
          <a:prstGeom prst="rect">
            <a:avLst/>
          </a:prstGeom>
          <a:effectLst/>
        </p:spPr>
      </p:pic>
      <p:pic>
        <p:nvPicPr>
          <p:cNvPr id="7" name="Picture 6">
            <a:extLst>
              <a:ext uri="{FF2B5EF4-FFF2-40B4-BE49-F238E27FC236}">
                <a16:creationId xmlns:a16="http://schemas.microsoft.com/office/drawing/2014/main" id="{C5F38315-5B5E-4378-9D09-8FDA7329C406}"/>
              </a:ext>
            </a:extLst>
          </p:cNvPr>
          <p:cNvPicPr>
            <a:picLocks noChangeAspect="1"/>
          </p:cNvPicPr>
          <p:nvPr/>
        </p:nvPicPr>
        <p:blipFill>
          <a:blip r:embed="rId5"/>
          <a:stretch>
            <a:fillRect/>
          </a:stretch>
        </p:blipFill>
        <p:spPr>
          <a:xfrm>
            <a:off x="3366999" y="3228458"/>
            <a:ext cx="2972215" cy="3629532"/>
          </a:xfrm>
          <a:prstGeom prst="rect">
            <a:avLst/>
          </a:prstGeom>
        </p:spPr>
      </p:pic>
      <p:pic>
        <p:nvPicPr>
          <p:cNvPr id="8" name="Recorded Sound">
            <a:hlinkClick r:id="" action="ppaction://media"/>
            <a:extLst>
              <a:ext uri="{FF2B5EF4-FFF2-40B4-BE49-F238E27FC236}">
                <a16:creationId xmlns:a16="http://schemas.microsoft.com/office/drawing/2014/main" id="{BEBA076B-B5D9-44CD-BE79-1608754C55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63732582"/>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5227B-0FF9-43F4-BC65-6DD42FCADE25}"/>
              </a:ext>
            </a:extLst>
          </p:cNvPr>
          <p:cNvSpPr>
            <a:spLocks noGrp="1"/>
          </p:cNvSpPr>
          <p:nvPr>
            <p:ph type="title"/>
          </p:nvPr>
        </p:nvSpPr>
        <p:spPr>
          <a:xfrm>
            <a:off x="838200" y="365125"/>
            <a:ext cx="3895725" cy="1325563"/>
          </a:xfrm>
        </p:spPr>
        <p:txBody>
          <a:bodyPr/>
          <a:lstStyle/>
          <a:p>
            <a:r>
              <a:rPr lang="en-GB" dirty="0"/>
              <a:t>Task</a:t>
            </a:r>
          </a:p>
        </p:txBody>
      </p:sp>
      <p:sp>
        <p:nvSpPr>
          <p:cNvPr id="3" name="Content Placeholder 2">
            <a:extLst>
              <a:ext uri="{FF2B5EF4-FFF2-40B4-BE49-F238E27FC236}">
                <a16:creationId xmlns:a16="http://schemas.microsoft.com/office/drawing/2014/main" id="{27508A44-4017-481F-9D21-C9EDD70E3F0E}"/>
              </a:ext>
            </a:extLst>
          </p:cNvPr>
          <p:cNvSpPr>
            <a:spLocks noGrp="1"/>
          </p:cNvSpPr>
          <p:nvPr>
            <p:ph idx="1"/>
          </p:nvPr>
        </p:nvSpPr>
        <p:spPr>
          <a:xfrm>
            <a:off x="838200" y="1825625"/>
            <a:ext cx="6105525" cy="4351338"/>
          </a:xfrm>
        </p:spPr>
        <p:txBody>
          <a:bodyPr>
            <a:normAutofit/>
          </a:bodyPr>
          <a:lstStyle/>
          <a:p>
            <a:pPr marL="0" lvl="0" indent="0">
              <a:lnSpc>
                <a:spcPct val="107000"/>
              </a:lnSpc>
              <a:spcAft>
                <a:spcPts val="800"/>
              </a:spcAft>
              <a:buNone/>
            </a:pPr>
            <a:r>
              <a:rPr lang="en-GB" dirty="0">
                <a:effectLst/>
                <a:latin typeface="Arial" panose="020B0604020202020204" pitchFamily="34" charset="0"/>
                <a:ea typeface="Calibri" panose="020F0502020204030204" pitchFamily="34" charset="0"/>
                <a:cs typeface="Times New Roman" panose="02020603050405020304" pitchFamily="18" charset="0"/>
              </a:rPr>
              <a:t>Your task is to draw a picture of a hill fort using the images on the sheet Alternative hillforts to help you. Label the picture with some of the different features.</a:t>
            </a:r>
          </a:p>
          <a:p>
            <a:pPr marL="0" lvl="0" indent="0">
              <a:lnSpc>
                <a:spcPct val="107000"/>
              </a:lnSpc>
              <a:spcAft>
                <a:spcPts val="800"/>
              </a:spcAft>
              <a:buNone/>
            </a:pPr>
            <a:r>
              <a:rPr lang="en-GB" dirty="0">
                <a:ea typeface="Calibri" panose="020F0502020204030204" pitchFamily="34" charset="0"/>
                <a:cs typeface="Times New Roman" panose="02020603050405020304" pitchFamily="18" charset="0"/>
              </a:rPr>
              <a:t>Use this separate sheet Alternative Hillforts to help you</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Recorded Sound">
            <a:hlinkClick r:id="" action="ppaction://media"/>
            <a:extLst>
              <a:ext uri="{FF2B5EF4-FFF2-40B4-BE49-F238E27FC236}">
                <a16:creationId xmlns:a16="http://schemas.microsoft.com/office/drawing/2014/main" id="{43163D04-64E1-44EF-85E5-B2DB2404A9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9" name="Picture 8">
            <a:extLst>
              <a:ext uri="{FF2B5EF4-FFF2-40B4-BE49-F238E27FC236}">
                <a16:creationId xmlns:a16="http://schemas.microsoft.com/office/drawing/2014/main" id="{37612A45-144D-4099-8EFE-DAF3A3FEA3A4}"/>
              </a:ext>
            </a:extLst>
          </p:cNvPr>
          <p:cNvPicPr>
            <a:picLocks noChangeAspect="1"/>
          </p:cNvPicPr>
          <p:nvPr/>
        </p:nvPicPr>
        <p:blipFill>
          <a:blip r:embed="rId5"/>
          <a:stretch>
            <a:fillRect/>
          </a:stretch>
        </p:blipFill>
        <p:spPr>
          <a:xfrm>
            <a:off x="7406919" y="490915"/>
            <a:ext cx="4302891" cy="5387219"/>
          </a:xfrm>
          <a:prstGeom prst="rect">
            <a:avLst/>
          </a:prstGeom>
          <a:ln w="38100">
            <a:solidFill>
              <a:schemeClr val="bg2"/>
            </a:solidFill>
          </a:ln>
        </p:spPr>
      </p:pic>
    </p:spTree>
    <p:extLst>
      <p:ext uri="{BB962C8B-B14F-4D97-AF65-F5344CB8AC3E}">
        <p14:creationId xmlns:p14="http://schemas.microsoft.com/office/powerpoint/2010/main" val="3836858007"/>
      </p:ext>
    </p:extLst>
  </p:cSld>
  <p:clrMapOvr>
    <a:masterClrMapping/>
  </p:clrMapOvr>
  <mc:AlternateContent xmlns:mc="http://schemas.openxmlformats.org/markup-compatibility/2006">
    <mc:Choice xmlns:p14="http://schemas.microsoft.com/office/powerpoint/2010/main" Requires="p14">
      <p:transition spd="slow" p14:dur="3400">
        <p14:reveal thruBlk="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462</Words>
  <Application>Microsoft Office PowerPoint</Application>
  <PresentationFormat>Widescreen</PresentationFormat>
  <Paragraphs>27</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Iron Age Hillforts</vt:lpstr>
      <vt:lpstr>In the Iron Age the land was ruled over by tribes who built Hillforts, so they could be safe from other tribes and see across the land that surrounded them.  They could be defended against attackers and provided shelter for the tribe. They could be small with just a few people or very large, home to several hundred people.  A 1979 survey identified 3,840 sites around the UK.</vt:lpstr>
      <vt:lpstr>Hillforts were built to be easily defended from other tribes.   They were built in such a way that any attacker would need to climb one or several, steep banks and ditches before they even got to the 3m high stone ramparts, topped with a wooden wall or palisade (pictured below). </vt:lpstr>
      <vt:lpstr>The defenders would also have weapons to defend the hillfort.  Very common was the sling (picture above). A sling was used to fire a pebble or stone at an enemy. It was cheap and easy to make from rope or leather and was deadly up to about 60 meters though they could travel over 200metres.  Sling-stones could rain down on attackers like artillery fire.   At Maiden Castle one archaeologist discovered 22,000 sling-stones in a pit ready to defend the hillfort.</vt:lpstr>
      <vt:lpstr>Northumberland’s Hillforts</vt:lpstr>
      <vt:lpstr>There are hundreds of Hillforts sites in Northumberland. Every dot on this map is where a hillfort used to be!</vt:lpstr>
      <vt:lpstr>Lordenshaws Hillfort, Rothbury, Northumberland.  You can see the remains of the  ditches and  banks on this  aerial  photograph.</vt:lpstr>
      <vt:lpstr>Task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Iron Age Hillforts</dc:title>
  <dc:creator>Matilda Scott-Wilkinson</dc:creator>
  <cp:lastModifiedBy>Matilda Scott-Wilkinson</cp:lastModifiedBy>
  <cp:revision>7</cp:revision>
  <dcterms:created xsi:type="dcterms:W3CDTF">2021-01-28T17:14:11Z</dcterms:created>
  <dcterms:modified xsi:type="dcterms:W3CDTF">2021-01-28T18:04:26Z</dcterms:modified>
</cp:coreProperties>
</file>