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301" r:id="rId5"/>
    <p:sldId id="360" r:id="rId6"/>
    <p:sldId id="382" r:id="rId7"/>
    <p:sldId id="383" r:id="rId8"/>
    <p:sldId id="384" r:id="rId9"/>
    <p:sldId id="385"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3D9FF"/>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E9FCD4A-F78A-4526-82F5-316D3D9AD419}" v="133" dt="2019-04-22T14:44:00.83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861" autoAdjust="0"/>
    <p:restoredTop sz="94660"/>
  </p:normalViewPr>
  <p:slideViewPr>
    <p:cSldViewPr snapToGrid="0">
      <p:cViewPr varScale="1">
        <p:scale>
          <a:sx n="73" d="100"/>
          <a:sy n="73" d="100"/>
        </p:scale>
        <p:origin x="128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28" Type="http://schemas.microsoft.com/office/2015/10/relationships/revisionInfo" Target="revisionInfo.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C43C518-2E58-4E98-8F61-29A47E1D445A}" type="datetimeFigureOut">
              <a:rPr lang="en-GB" smtClean="0"/>
              <a:t>24/02/2021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1268681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43C518-2E58-4E98-8F61-29A47E1D445A}" type="datetimeFigureOut">
              <a:rPr lang="en-GB" smtClean="0"/>
              <a:t>24/02/2021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011748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43C518-2E58-4E98-8F61-29A47E1D445A}" type="datetimeFigureOut">
              <a:rPr lang="en-GB" smtClean="0"/>
              <a:t>24/02/2021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303999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43C518-2E58-4E98-8F61-29A47E1D445A}" type="datetimeFigureOut">
              <a:rPr lang="en-GB" smtClean="0"/>
              <a:t>24/02/2021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214666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C43C518-2E58-4E98-8F61-29A47E1D445A}" type="datetimeFigureOut">
              <a:rPr lang="en-GB" smtClean="0"/>
              <a:t>24/02/2021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68116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C43C518-2E58-4E98-8F61-29A47E1D445A}" type="datetimeFigureOut">
              <a:rPr lang="en-GB" smtClean="0"/>
              <a:t>24/02/2021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093138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C43C518-2E58-4E98-8F61-29A47E1D445A}" type="datetimeFigureOut">
              <a:rPr lang="en-GB" smtClean="0"/>
              <a:t>24/02/2021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1321331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C43C518-2E58-4E98-8F61-29A47E1D445A}" type="datetimeFigureOut">
              <a:rPr lang="en-GB" smtClean="0"/>
              <a:t>24/02/2021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232838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43C518-2E58-4E98-8F61-29A47E1D445A}" type="datetimeFigureOut">
              <a:rPr lang="en-GB" smtClean="0"/>
              <a:t>24/02/2021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131063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43C518-2E58-4E98-8F61-29A47E1D445A}" type="datetimeFigureOut">
              <a:rPr lang="en-GB" smtClean="0"/>
              <a:t>24/02/2021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038760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43C518-2E58-4E98-8F61-29A47E1D445A}" type="datetimeFigureOut">
              <a:rPr lang="en-GB" smtClean="0"/>
              <a:t>24/02/2021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245848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43C518-2E58-4E98-8F61-29A47E1D445A}" type="datetimeFigureOut">
              <a:rPr lang="en-GB" smtClean="0"/>
              <a:t>24/02/2021</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B0018D-5503-4B9E-8996-530C5B2D4BAD}" type="slidenum">
              <a:rPr lang="en-GB" smtClean="0"/>
              <a:t>‹#›</a:t>
            </a:fld>
            <a:endParaRPr lang="en-GB"/>
          </a:p>
        </p:txBody>
      </p:sp>
    </p:spTree>
    <p:extLst>
      <p:ext uri="{BB962C8B-B14F-4D97-AF65-F5344CB8AC3E}">
        <p14:creationId xmlns:p14="http://schemas.microsoft.com/office/powerpoint/2010/main" val="42524114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endParaRPr lang="en-GB" sz="4400" b="1" dirty="0">
              <a:solidFill>
                <a:schemeClr val="bg2">
                  <a:lumMod val="50000"/>
                </a:schemeClr>
              </a:solidFill>
              <a:latin typeface="Century Gothic" panose="020B0502020202020204" pitchFamily="34" charset="0"/>
            </a:endParaRPr>
          </a:p>
          <a:p>
            <a:pPr lvl="0" algn="ctr"/>
            <a:endParaRPr lang="en-GB" sz="5400" b="1" dirty="0">
              <a:solidFill>
                <a:schemeClr val="bg2">
                  <a:lumMod val="25000"/>
                </a:schemeClr>
              </a:solidFill>
              <a:latin typeface="Century Gothic" panose="020B0502020202020204" pitchFamily="34" charset="0"/>
            </a:endParaRPr>
          </a:p>
          <a:p>
            <a:pPr lvl="0" algn="ctr"/>
            <a:r>
              <a:rPr lang="en-GB" sz="4800" u="sng" dirty="0" smtClean="0">
                <a:solidFill>
                  <a:schemeClr val="bg2">
                    <a:lumMod val="25000"/>
                  </a:schemeClr>
                </a:solidFill>
                <a:latin typeface="Arial" panose="020B0604020202020204" pitchFamily="34" charset="0"/>
                <a:cs typeface="Arial" panose="020B0604020202020204" pitchFamily="34" charset="0"/>
              </a:rPr>
              <a:t>Learning intention: </a:t>
            </a:r>
            <a:r>
              <a:rPr lang="en-GB" sz="4800" u="sng" dirty="0">
                <a:solidFill>
                  <a:schemeClr val="bg2">
                    <a:lumMod val="25000"/>
                  </a:schemeClr>
                </a:solidFill>
                <a:latin typeface="Arial" panose="020B0604020202020204" pitchFamily="34" charset="0"/>
                <a:cs typeface="Arial" panose="020B0604020202020204" pitchFamily="34" charset="0"/>
              </a:rPr>
              <a:t>Read and Interpret Line Graphs</a:t>
            </a:r>
            <a:endParaRPr lang="en-GB" sz="4800" u="sng"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55900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488387B4-B125-4509-BD82-E1292DCFD500}"/>
              </a:ext>
            </a:extLst>
          </p:cNvPr>
          <p:cNvSpPr/>
          <p:nvPr/>
        </p:nvSpPr>
        <p:spPr>
          <a:xfrm>
            <a:off x="367079" y="272386"/>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dirty="0" smtClean="0">
                <a:solidFill>
                  <a:schemeClr val="tx1"/>
                </a:solidFill>
                <a:latin typeface="Arial" panose="020B0604020202020204" pitchFamily="34" charset="0"/>
                <a:cs typeface="Arial" panose="020B0604020202020204" pitchFamily="34" charset="0"/>
              </a:rPr>
              <a:t>Look at this line graph, what’s missing? </a:t>
            </a:r>
            <a:endParaRPr lang="en-GB" dirty="0">
              <a:solidFill>
                <a:schemeClr val="tx1"/>
              </a:solidFill>
              <a:latin typeface="Arial" panose="020B0604020202020204" pitchFamily="34" charset="0"/>
              <a:cs typeface="Arial" panose="020B0604020202020204" pitchFamily="34" charset="0"/>
            </a:endParaRPr>
          </a:p>
          <a:p>
            <a:pPr algn="ctr"/>
            <a:endParaRPr lang="en-GB" dirty="0">
              <a:solidFill>
                <a:schemeClr val="tx1"/>
              </a:solidFill>
              <a:latin typeface="Arial" panose="020B0604020202020204" pitchFamily="34" charset="0"/>
              <a:cs typeface="Arial" panose="020B0604020202020204" pitchFamily="34" charset="0"/>
            </a:endParaRPr>
          </a:p>
          <a:p>
            <a:pPr algn="ctr"/>
            <a:endParaRPr lang="en-GB" dirty="0">
              <a:solidFill>
                <a:schemeClr val="tx1"/>
              </a:solidFill>
              <a:latin typeface="Arial" panose="020B0604020202020204" pitchFamily="34" charset="0"/>
              <a:cs typeface="Arial" panose="020B0604020202020204" pitchFamily="34" charset="0"/>
            </a:endParaRPr>
          </a:p>
          <a:p>
            <a:pPr algn="ctr"/>
            <a:endParaRPr lang="en-GB" sz="2400" b="1" dirty="0">
              <a:solidFill>
                <a:schemeClr val="bg2">
                  <a:lumMod val="50000"/>
                </a:schemeClr>
              </a:solidFill>
              <a:latin typeface="Century Gothic" panose="020B0502020202020204" pitchFamily="34" charset="0"/>
            </a:endParaRPr>
          </a:p>
          <a:p>
            <a:pPr algn="ctr"/>
            <a:endParaRPr lang="en-GB" sz="2400" b="1" dirty="0">
              <a:solidFill>
                <a:schemeClr val="bg2">
                  <a:lumMod val="50000"/>
                </a:schemeClr>
              </a:solidFill>
              <a:latin typeface="Century Gothic" panose="020B0502020202020204" pitchFamily="34" charset="0"/>
            </a:endParaRPr>
          </a:p>
          <a:p>
            <a:pPr algn="ctr"/>
            <a:endParaRPr lang="en-GB" sz="2400" b="1" dirty="0">
              <a:solidFill>
                <a:schemeClr val="bg2">
                  <a:lumMod val="50000"/>
                </a:schemeClr>
              </a:solidFill>
              <a:latin typeface="Century Gothic" panose="020B0502020202020204" pitchFamily="34" charset="0"/>
            </a:endParaRPr>
          </a:p>
          <a:p>
            <a:pPr algn="ctr"/>
            <a:endParaRPr lang="en-GB" sz="2400" b="1" dirty="0">
              <a:solidFill>
                <a:schemeClr val="bg2">
                  <a:lumMod val="50000"/>
                </a:schemeClr>
              </a:solidFill>
              <a:latin typeface="Century Gothic" panose="020B0502020202020204" pitchFamily="34" charset="0"/>
            </a:endParaRPr>
          </a:p>
          <a:p>
            <a:pPr algn="ctr"/>
            <a:endParaRPr lang="en-GB" sz="2400" b="1" dirty="0">
              <a:solidFill>
                <a:schemeClr val="bg2">
                  <a:lumMod val="50000"/>
                </a:schemeClr>
              </a:solidFill>
              <a:latin typeface="Century Gothic" panose="020B0502020202020204" pitchFamily="34" charset="0"/>
            </a:endParaRPr>
          </a:p>
          <a:p>
            <a:pPr algn="ctr"/>
            <a:endParaRPr lang="en-GB" sz="2400" b="1" dirty="0">
              <a:solidFill>
                <a:schemeClr val="bg2">
                  <a:lumMod val="50000"/>
                </a:schemeClr>
              </a:solidFill>
              <a:latin typeface="Century Gothic" panose="020B0502020202020204" pitchFamily="34" charset="0"/>
            </a:endParaRPr>
          </a:p>
          <a:p>
            <a:pPr algn="ctr"/>
            <a:endParaRPr lang="en-GB" sz="2400" b="1" dirty="0">
              <a:solidFill>
                <a:schemeClr val="bg2">
                  <a:lumMod val="50000"/>
                </a:schemeClr>
              </a:solidFill>
              <a:latin typeface="Century Gothic" panose="020B0502020202020204" pitchFamily="34" charset="0"/>
            </a:endParaRPr>
          </a:p>
          <a:p>
            <a:pPr algn="ctr"/>
            <a:endParaRPr lang="en-GB" sz="2400" b="1" dirty="0">
              <a:solidFill>
                <a:schemeClr val="bg2">
                  <a:lumMod val="50000"/>
                </a:schemeClr>
              </a:solidFill>
              <a:latin typeface="Century Gothic" panose="020B0502020202020204" pitchFamily="34" charset="0"/>
            </a:endParaRPr>
          </a:p>
          <a:p>
            <a:pPr algn="ctr"/>
            <a:endParaRPr lang="en-GB" sz="2400" b="1" dirty="0">
              <a:solidFill>
                <a:schemeClr val="bg2">
                  <a:lumMod val="50000"/>
                </a:schemeClr>
              </a:solidFill>
              <a:latin typeface="Century Gothic" panose="020B0502020202020204" pitchFamily="34" charset="0"/>
            </a:endParaRPr>
          </a:p>
          <a:p>
            <a:pPr algn="ctr"/>
            <a:endParaRPr lang="en-GB" sz="2400" b="1" dirty="0">
              <a:solidFill>
                <a:schemeClr val="bg2">
                  <a:lumMod val="25000"/>
                </a:schemeClr>
              </a:solidFill>
              <a:latin typeface="Century Gothic" panose="020B0502020202020204" pitchFamily="34" charset="0"/>
            </a:endParaRPr>
          </a:p>
          <a:p>
            <a:pPr algn="ctr"/>
            <a:endParaRPr lang="en-GB" sz="2400" b="1" dirty="0">
              <a:solidFill>
                <a:schemeClr val="bg2">
                  <a:lumMod val="50000"/>
                </a:schemeClr>
              </a:solidFill>
              <a:latin typeface="Century Gothic" panose="020B0502020202020204" pitchFamily="34" charset="0"/>
            </a:endParaRPr>
          </a:p>
          <a:p>
            <a:pPr algn="ctr"/>
            <a:endParaRPr lang="en-GB" sz="2400" b="1" dirty="0">
              <a:solidFill>
                <a:schemeClr val="bg2">
                  <a:lumMod val="50000"/>
                </a:schemeClr>
              </a:solidFill>
              <a:latin typeface="Century Gothic" panose="020B0502020202020204" pitchFamily="34" charset="0"/>
            </a:endParaRPr>
          </a:p>
          <a:p>
            <a:pPr algn="ctr"/>
            <a:endParaRPr lang="en-GB" sz="2400" b="1" dirty="0">
              <a:solidFill>
                <a:schemeClr val="bg2">
                  <a:lumMod val="50000"/>
                </a:schemeClr>
              </a:solidFill>
              <a:latin typeface="Century Gothic" panose="020B0502020202020204" pitchFamily="34" charset="0"/>
            </a:endParaRPr>
          </a:p>
          <a:p>
            <a:pPr algn="ctr"/>
            <a:endParaRPr lang="en-GB" sz="2400" b="1" dirty="0">
              <a:solidFill>
                <a:schemeClr val="bg2">
                  <a:lumMod val="50000"/>
                </a:schemeClr>
              </a:solidFill>
              <a:latin typeface="Century Gothic" panose="020B0502020202020204" pitchFamily="34" charset="0"/>
            </a:endParaRPr>
          </a:p>
          <a:p>
            <a:pPr algn="ctr"/>
            <a:endParaRPr lang="en-GB" sz="2400" b="1" dirty="0">
              <a:solidFill>
                <a:schemeClr val="bg2">
                  <a:lumMod val="50000"/>
                </a:schemeClr>
              </a:solidFill>
              <a:latin typeface="Century Gothic" panose="020B0502020202020204" pitchFamily="34" charset="0"/>
            </a:endParaRPr>
          </a:p>
          <a:p>
            <a:pPr algn="ctr"/>
            <a:endParaRPr lang="en-GB" sz="2400" b="1" dirty="0">
              <a:solidFill>
                <a:schemeClr val="bg2">
                  <a:lumMod val="50000"/>
                </a:schemeClr>
              </a:solidFill>
              <a:latin typeface="Century Gothic" panose="020B0502020202020204" pitchFamily="34" charset="0"/>
            </a:endParaRPr>
          </a:p>
          <a:p>
            <a:pPr algn="ctr"/>
            <a:endParaRPr lang="en-GB" sz="2400" b="1" dirty="0">
              <a:solidFill>
                <a:schemeClr val="bg2">
                  <a:lumMod val="50000"/>
                </a:schemeClr>
              </a:solidFill>
              <a:latin typeface="Century Gothic" panose="020B0502020202020204" pitchFamily="34" charset="0"/>
            </a:endParaRPr>
          </a:p>
          <a:p>
            <a:pPr algn="ctr"/>
            <a:endParaRPr lang="en-GB" sz="2400" b="1" dirty="0">
              <a:solidFill>
                <a:schemeClr val="bg2">
                  <a:lumMod val="50000"/>
                </a:schemeClr>
              </a:solidFill>
              <a:latin typeface="Century Gothic" panose="020B0502020202020204" pitchFamily="34" charset="0"/>
            </a:endParaRPr>
          </a:p>
          <a:p>
            <a:pPr algn="ctr"/>
            <a:endParaRPr lang="en-GB" sz="2400" b="1" dirty="0">
              <a:solidFill>
                <a:schemeClr val="bg2">
                  <a:lumMod val="50000"/>
                </a:schemeClr>
              </a:solidFill>
              <a:latin typeface="Century Gothic" panose="020B0502020202020204" pitchFamily="34" charset="0"/>
            </a:endParaRPr>
          </a:p>
          <a:p>
            <a:pPr algn="ctr"/>
            <a:endParaRPr lang="en-GB" sz="2400" b="1" dirty="0">
              <a:solidFill>
                <a:schemeClr val="bg2">
                  <a:lumMod val="25000"/>
                </a:schemeClr>
              </a:solidFill>
              <a:latin typeface="Century Gothic" panose="020B0502020202020204" pitchFamily="34" charset="0"/>
            </a:endParaRPr>
          </a:p>
          <a:p>
            <a:pPr algn="ctr"/>
            <a:endParaRPr lang="en-GB" sz="2800" b="1" dirty="0">
              <a:solidFill>
                <a:schemeClr val="bg2">
                  <a:lumMod val="25000"/>
                </a:schemeClr>
              </a:solidFill>
              <a:latin typeface="Century Gothic" panose="020B0502020202020204" pitchFamily="34" charset="0"/>
            </a:endParaRPr>
          </a:p>
          <a:p>
            <a:pPr algn="ctr"/>
            <a:endParaRPr lang="en-GB" sz="2400" b="1" dirty="0">
              <a:solidFill>
                <a:schemeClr val="bg2">
                  <a:lumMod val="25000"/>
                </a:schemeClr>
              </a:solidFill>
              <a:latin typeface="Century Gothic" panose="020B0502020202020204" pitchFamily="34" charset="0"/>
            </a:endParaRPr>
          </a:p>
          <a:p>
            <a:pPr algn="ctr"/>
            <a:endParaRPr lang="en-GB" sz="2400" b="1" dirty="0">
              <a:solidFill>
                <a:schemeClr val="bg2">
                  <a:lumMod val="25000"/>
                </a:schemeClr>
              </a:solidFill>
              <a:latin typeface="Century Gothic" panose="020B0502020202020204" pitchFamily="34" charset="0"/>
            </a:endParaRPr>
          </a:p>
          <a:p>
            <a:pPr algn="ctr"/>
            <a:endParaRPr lang="en-GB" sz="2400" b="1" dirty="0">
              <a:solidFill>
                <a:schemeClr val="bg2">
                  <a:lumMod val="25000"/>
                </a:schemeClr>
              </a:solidFill>
              <a:latin typeface="Century Gothic" panose="020B0502020202020204" pitchFamily="34" charset="0"/>
            </a:endParaRPr>
          </a:p>
          <a:p>
            <a:pPr algn="ctr"/>
            <a:endParaRPr lang="en-GB" sz="2400" b="1" dirty="0">
              <a:solidFill>
                <a:schemeClr val="bg2">
                  <a:lumMod val="25000"/>
                </a:schemeClr>
              </a:solidFill>
              <a:latin typeface="Century Gothic" panose="020B0502020202020204" pitchFamily="34" charset="0"/>
            </a:endParaRPr>
          </a:p>
          <a:p>
            <a:pPr algn="ctr"/>
            <a:endParaRPr lang="en-GB" sz="2400" b="1" dirty="0">
              <a:solidFill>
                <a:schemeClr val="bg2">
                  <a:lumMod val="25000"/>
                </a:schemeClr>
              </a:solidFill>
              <a:latin typeface="Century Gothic" panose="020B0502020202020204" pitchFamily="34" charset="0"/>
            </a:endParaRPr>
          </a:p>
        </p:txBody>
      </p:sp>
      <p:graphicFrame>
        <p:nvGraphicFramePr>
          <p:cNvPr id="13" name="Table 12">
            <a:extLst>
              <a:ext uri="{FF2B5EF4-FFF2-40B4-BE49-F238E27FC236}">
                <a16:creationId xmlns:a16="http://schemas.microsoft.com/office/drawing/2014/main" id="{74BC102A-762A-4DA7-A9DC-B71A85A30DC7}"/>
              </a:ext>
            </a:extLst>
          </p:cNvPr>
          <p:cNvGraphicFramePr>
            <a:graphicFrameLocks noGrp="1"/>
          </p:cNvGraphicFramePr>
          <p:nvPr>
            <p:extLst>
              <p:ext uri="{D42A27DB-BD31-4B8C-83A1-F6EECF244321}">
                <p14:modId xmlns:p14="http://schemas.microsoft.com/office/powerpoint/2010/main" val="2493292353"/>
              </p:ext>
            </p:extLst>
          </p:nvPr>
        </p:nvGraphicFramePr>
        <p:xfrm>
          <a:off x="2886710" y="2006116"/>
          <a:ext cx="3408680" cy="3410712"/>
        </p:xfrm>
        <a:graphic>
          <a:graphicData uri="http://schemas.openxmlformats.org/drawingml/2006/table">
            <a:tbl>
              <a:tblPr firstRow="1" bandRow="1">
                <a:tableStyleId>{5940675A-B579-460E-94D1-54222C63F5DA}</a:tableStyleId>
              </a:tblPr>
              <a:tblGrid>
                <a:gridCol w="208280">
                  <a:extLst>
                    <a:ext uri="{9D8B030D-6E8A-4147-A177-3AD203B41FA5}">
                      <a16:colId xmlns:a16="http://schemas.microsoft.com/office/drawing/2014/main" val="1929019484"/>
                    </a:ext>
                  </a:extLst>
                </a:gridCol>
                <a:gridCol w="640080">
                  <a:extLst>
                    <a:ext uri="{9D8B030D-6E8A-4147-A177-3AD203B41FA5}">
                      <a16:colId xmlns:a16="http://schemas.microsoft.com/office/drawing/2014/main" val="1327071647"/>
                    </a:ext>
                  </a:extLst>
                </a:gridCol>
                <a:gridCol w="640080">
                  <a:extLst>
                    <a:ext uri="{9D8B030D-6E8A-4147-A177-3AD203B41FA5}">
                      <a16:colId xmlns:a16="http://schemas.microsoft.com/office/drawing/2014/main" val="4265956636"/>
                    </a:ext>
                  </a:extLst>
                </a:gridCol>
                <a:gridCol w="640080">
                  <a:extLst>
                    <a:ext uri="{9D8B030D-6E8A-4147-A177-3AD203B41FA5}">
                      <a16:colId xmlns:a16="http://schemas.microsoft.com/office/drawing/2014/main" val="4077437078"/>
                    </a:ext>
                  </a:extLst>
                </a:gridCol>
                <a:gridCol w="640080">
                  <a:extLst>
                    <a:ext uri="{9D8B030D-6E8A-4147-A177-3AD203B41FA5}">
                      <a16:colId xmlns:a16="http://schemas.microsoft.com/office/drawing/2014/main" val="580392227"/>
                    </a:ext>
                  </a:extLst>
                </a:gridCol>
                <a:gridCol w="640080">
                  <a:extLst>
                    <a:ext uri="{9D8B030D-6E8A-4147-A177-3AD203B41FA5}">
                      <a16:colId xmlns:a16="http://schemas.microsoft.com/office/drawing/2014/main" val="2162679865"/>
                    </a:ext>
                  </a:extLst>
                </a:gridCol>
              </a:tblGrid>
              <a:tr h="640080">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368272532"/>
                  </a:ext>
                </a:extLst>
              </a:tr>
              <a:tr h="640080">
                <a:tc>
                  <a:txBody>
                    <a:bodyPr/>
                    <a:lstStyle/>
                    <a:p>
                      <a:endParaRPr lang="en-US"/>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690525244"/>
                  </a:ext>
                </a:extLst>
              </a:tr>
              <a:tr h="640080">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241088262"/>
                  </a:ext>
                </a:extLst>
              </a:tr>
              <a:tr h="640080">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774064438"/>
                  </a:ext>
                </a:extLst>
              </a:tr>
              <a:tr h="640080">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90262779"/>
                  </a:ext>
                </a:extLst>
              </a:tr>
              <a:tr h="210312">
                <a:tc>
                  <a:txBody>
                    <a:bodyPr/>
                    <a:lstStyle/>
                    <a:p>
                      <a:endParaRPr lang="en-US" sz="200" dirty="0"/>
                    </a:p>
                  </a:txBody>
                  <a:tcPr>
                    <a:lnL w="12700" cap="flat" cmpd="sng" algn="ctr">
                      <a:noFill/>
                      <a:prstDash val="solid"/>
                      <a:round/>
                      <a:headEnd type="none" w="med" len="med"/>
                      <a:tailEnd type="none" w="med" len="med"/>
                    </a:lnL>
                    <a:lnB w="12700" cap="flat" cmpd="sng" algn="ctr">
                      <a:noFill/>
                      <a:prstDash val="solid"/>
                      <a:round/>
                      <a:headEnd type="none" w="med" len="med"/>
                      <a:tailEnd type="none" w="med" len="med"/>
                    </a:lnB>
                  </a:tcPr>
                </a:tc>
                <a:tc>
                  <a:txBody>
                    <a:bodyPr/>
                    <a:lstStyle/>
                    <a:p>
                      <a:endParaRPr lang="en-US" sz="200" dirty="0"/>
                    </a:p>
                  </a:txBody>
                  <a:tcP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200"/>
                    </a:p>
                  </a:txBody>
                  <a:tcP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200"/>
                    </a:p>
                  </a:txBody>
                  <a:tcP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200"/>
                    </a:p>
                  </a:txBody>
                  <a:tcP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200" dirty="0"/>
                    </a:p>
                  </a:txBody>
                  <a:tcP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75199047"/>
                  </a:ext>
                </a:extLst>
              </a:tr>
            </a:tbl>
          </a:graphicData>
        </a:graphic>
      </p:graphicFrame>
      <p:cxnSp>
        <p:nvCxnSpPr>
          <p:cNvPr id="25" name="Straight Connector 24">
            <a:extLst>
              <a:ext uri="{FF2B5EF4-FFF2-40B4-BE49-F238E27FC236}">
                <a16:creationId xmlns:a16="http://schemas.microsoft.com/office/drawing/2014/main" id="{DD57C892-8E9B-49C1-876A-D6916B79991E}"/>
              </a:ext>
            </a:extLst>
          </p:cNvPr>
          <p:cNvCxnSpPr>
            <a:cxnSpLocks/>
          </p:cNvCxnSpPr>
          <p:nvPr/>
        </p:nvCxnSpPr>
        <p:spPr>
          <a:xfrm flipV="1">
            <a:off x="3086621" y="3904256"/>
            <a:ext cx="1296537" cy="130198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EFB9164-C9AB-4E94-91D7-4D1A73638D3F}"/>
              </a:ext>
            </a:extLst>
          </p:cNvPr>
          <p:cNvCxnSpPr>
            <a:cxnSpLocks/>
          </p:cNvCxnSpPr>
          <p:nvPr/>
        </p:nvCxnSpPr>
        <p:spPr>
          <a:xfrm flipV="1">
            <a:off x="4383158" y="3301009"/>
            <a:ext cx="1255642" cy="60324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DFC44E6D-BF81-46CE-843D-9A29E6520ACF}"/>
              </a:ext>
            </a:extLst>
          </p:cNvPr>
          <p:cNvCxnSpPr>
            <a:cxnSpLocks/>
          </p:cNvCxnSpPr>
          <p:nvPr/>
        </p:nvCxnSpPr>
        <p:spPr>
          <a:xfrm flipV="1">
            <a:off x="5638800" y="2006116"/>
            <a:ext cx="656590" cy="1294894"/>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9170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488387B4-B125-4509-BD82-E1292DCFD500}"/>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GB" sz="2000" b="1" u="sng" dirty="0">
              <a:solidFill>
                <a:schemeClr val="bg2">
                  <a:lumMod val="50000"/>
                </a:schemeClr>
              </a:solidFill>
              <a:latin typeface="Century Gothic" panose="020B0502020202020204" pitchFamily="34" charset="0"/>
            </a:endParaRPr>
          </a:p>
          <a:p>
            <a:pPr algn="ctr"/>
            <a:r>
              <a:rPr lang="en-GB" sz="2000" b="1" dirty="0">
                <a:solidFill>
                  <a:schemeClr val="bg2">
                    <a:lumMod val="25000"/>
                  </a:schemeClr>
                </a:solidFill>
                <a:latin typeface="Century Gothic" panose="020B0502020202020204" pitchFamily="34" charset="0"/>
              </a:rPr>
              <a:t>What’s missing from this line graph? </a:t>
            </a:r>
          </a:p>
          <a:p>
            <a:pPr algn="ctr"/>
            <a:endParaRPr lang="en-GB" sz="2000" b="1" dirty="0">
              <a:solidFill>
                <a:schemeClr val="bg2">
                  <a:lumMod val="25000"/>
                </a:schemeClr>
              </a:solidFill>
              <a:latin typeface="Century Gothic" panose="020B0502020202020204" pitchFamily="34" charset="0"/>
            </a:endParaRPr>
          </a:p>
          <a:p>
            <a:pPr algn="ctr"/>
            <a:endParaRPr lang="en-GB" sz="2400" b="1" dirty="0">
              <a:solidFill>
                <a:schemeClr val="bg2">
                  <a:lumMod val="50000"/>
                </a:schemeClr>
              </a:solidFill>
              <a:latin typeface="Century Gothic" panose="020B0502020202020204" pitchFamily="34" charset="0"/>
            </a:endParaRPr>
          </a:p>
          <a:p>
            <a:pPr algn="ctr"/>
            <a:endParaRPr lang="en-GB" sz="2400" b="1" dirty="0">
              <a:solidFill>
                <a:schemeClr val="bg2">
                  <a:lumMod val="50000"/>
                </a:schemeClr>
              </a:solidFill>
              <a:latin typeface="Century Gothic" panose="020B0502020202020204" pitchFamily="34" charset="0"/>
            </a:endParaRPr>
          </a:p>
          <a:p>
            <a:pPr algn="ctr"/>
            <a:endParaRPr lang="en-GB" sz="2400" b="1" dirty="0">
              <a:solidFill>
                <a:schemeClr val="bg2">
                  <a:lumMod val="50000"/>
                </a:schemeClr>
              </a:solidFill>
              <a:latin typeface="Century Gothic" panose="020B0502020202020204" pitchFamily="34" charset="0"/>
            </a:endParaRPr>
          </a:p>
          <a:p>
            <a:pPr algn="ctr"/>
            <a:endParaRPr lang="en-GB" sz="2400" b="1" dirty="0">
              <a:solidFill>
                <a:schemeClr val="bg2">
                  <a:lumMod val="50000"/>
                </a:schemeClr>
              </a:solidFill>
              <a:latin typeface="Century Gothic" panose="020B0502020202020204" pitchFamily="34" charset="0"/>
            </a:endParaRPr>
          </a:p>
          <a:p>
            <a:pPr algn="ctr"/>
            <a:endParaRPr lang="en-GB" sz="2400" b="1" dirty="0">
              <a:solidFill>
                <a:schemeClr val="bg2">
                  <a:lumMod val="50000"/>
                </a:schemeClr>
              </a:solidFill>
              <a:latin typeface="Century Gothic" panose="020B0502020202020204" pitchFamily="34" charset="0"/>
            </a:endParaRPr>
          </a:p>
          <a:p>
            <a:pPr algn="ctr"/>
            <a:endParaRPr lang="en-GB" sz="2400" b="1" dirty="0">
              <a:solidFill>
                <a:schemeClr val="bg2">
                  <a:lumMod val="50000"/>
                </a:schemeClr>
              </a:solidFill>
              <a:latin typeface="Century Gothic" panose="020B0502020202020204" pitchFamily="34" charset="0"/>
            </a:endParaRPr>
          </a:p>
          <a:p>
            <a:pPr algn="ctr"/>
            <a:endParaRPr lang="en-GB" sz="2400" b="1" dirty="0">
              <a:solidFill>
                <a:schemeClr val="bg2">
                  <a:lumMod val="50000"/>
                </a:schemeClr>
              </a:solidFill>
              <a:latin typeface="Century Gothic" panose="020B0502020202020204" pitchFamily="34" charset="0"/>
            </a:endParaRPr>
          </a:p>
          <a:p>
            <a:pPr algn="ctr"/>
            <a:endParaRPr lang="en-GB" sz="2400" b="1" dirty="0">
              <a:solidFill>
                <a:schemeClr val="bg2">
                  <a:lumMod val="50000"/>
                </a:schemeClr>
              </a:solidFill>
              <a:latin typeface="Century Gothic" panose="020B0502020202020204" pitchFamily="34" charset="0"/>
            </a:endParaRPr>
          </a:p>
          <a:p>
            <a:pPr algn="ctr"/>
            <a:endParaRPr lang="en-GB" sz="2400" b="1" dirty="0">
              <a:solidFill>
                <a:schemeClr val="bg2">
                  <a:lumMod val="50000"/>
                </a:schemeClr>
              </a:solidFill>
              <a:latin typeface="Century Gothic" panose="020B0502020202020204" pitchFamily="34" charset="0"/>
            </a:endParaRPr>
          </a:p>
          <a:p>
            <a:pPr algn="ctr"/>
            <a:endParaRPr lang="en-GB" sz="2400" b="1" dirty="0">
              <a:solidFill>
                <a:schemeClr val="bg2">
                  <a:lumMod val="50000"/>
                </a:schemeClr>
              </a:solidFill>
              <a:latin typeface="Century Gothic" panose="020B0502020202020204" pitchFamily="34" charset="0"/>
            </a:endParaRPr>
          </a:p>
          <a:p>
            <a:pPr algn="ctr"/>
            <a:endParaRPr lang="en-GB" sz="2400" b="1" dirty="0">
              <a:solidFill>
                <a:schemeClr val="bg2">
                  <a:lumMod val="25000"/>
                </a:schemeClr>
              </a:solidFill>
              <a:latin typeface="Century Gothic" panose="020B0502020202020204" pitchFamily="34" charset="0"/>
            </a:endParaRPr>
          </a:p>
          <a:p>
            <a:pPr algn="ctr"/>
            <a:endParaRPr lang="en-GB" sz="2400" b="1" dirty="0">
              <a:solidFill>
                <a:schemeClr val="bg2">
                  <a:lumMod val="50000"/>
                </a:schemeClr>
              </a:solidFill>
              <a:latin typeface="Century Gothic" panose="020B0502020202020204" pitchFamily="34" charset="0"/>
            </a:endParaRPr>
          </a:p>
          <a:p>
            <a:pPr algn="ctr"/>
            <a:endParaRPr lang="en-GB" sz="2400" b="1" dirty="0">
              <a:solidFill>
                <a:schemeClr val="bg2">
                  <a:lumMod val="50000"/>
                </a:schemeClr>
              </a:solidFill>
              <a:latin typeface="Century Gothic" panose="020B0502020202020204" pitchFamily="34" charset="0"/>
            </a:endParaRPr>
          </a:p>
          <a:p>
            <a:pPr algn="ctr"/>
            <a:endParaRPr lang="en-GB" sz="2400" b="1" dirty="0">
              <a:solidFill>
                <a:schemeClr val="bg2">
                  <a:lumMod val="50000"/>
                </a:schemeClr>
              </a:solidFill>
              <a:latin typeface="Century Gothic" panose="020B0502020202020204" pitchFamily="34" charset="0"/>
            </a:endParaRPr>
          </a:p>
          <a:p>
            <a:pPr algn="ctr"/>
            <a:endParaRPr lang="en-GB" sz="2400" b="1" dirty="0">
              <a:solidFill>
                <a:schemeClr val="bg2">
                  <a:lumMod val="50000"/>
                </a:schemeClr>
              </a:solidFill>
              <a:latin typeface="Century Gothic" panose="020B0502020202020204" pitchFamily="34" charset="0"/>
            </a:endParaRPr>
          </a:p>
          <a:p>
            <a:pPr algn="ctr"/>
            <a:endParaRPr lang="en-GB" sz="2400" b="1" dirty="0">
              <a:solidFill>
                <a:schemeClr val="bg2">
                  <a:lumMod val="50000"/>
                </a:schemeClr>
              </a:solidFill>
              <a:latin typeface="Century Gothic" panose="020B0502020202020204" pitchFamily="34" charset="0"/>
            </a:endParaRPr>
          </a:p>
          <a:p>
            <a:pPr algn="ctr"/>
            <a:endParaRPr lang="en-GB" sz="2400" b="1" dirty="0">
              <a:solidFill>
                <a:schemeClr val="bg2">
                  <a:lumMod val="50000"/>
                </a:schemeClr>
              </a:solidFill>
              <a:latin typeface="Century Gothic" panose="020B0502020202020204" pitchFamily="34" charset="0"/>
            </a:endParaRPr>
          </a:p>
          <a:p>
            <a:pPr algn="ctr"/>
            <a:endParaRPr lang="en-GB" sz="2400" b="1" dirty="0">
              <a:solidFill>
                <a:schemeClr val="bg2">
                  <a:lumMod val="50000"/>
                </a:schemeClr>
              </a:solidFill>
              <a:latin typeface="Century Gothic" panose="020B0502020202020204" pitchFamily="34" charset="0"/>
            </a:endParaRPr>
          </a:p>
          <a:p>
            <a:pPr algn="ctr"/>
            <a:endParaRPr lang="en-GB" sz="2400" b="1" dirty="0">
              <a:solidFill>
                <a:schemeClr val="bg2">
                  <a:lumMod val="50000"/>
                </a:schemeClr>
              </a:solidFill>
              <a:latin typeface="Century Gothic" panose="020B0502020202020204" pitchFamily="34" charset="0"/>
            </a:endParaRPr>
          </a:p>
          <a:p>
            <a:pPr algn="ctr"/>
            <a:endParaRPr lang="en-GB" sz="2400" b="1" dirty="0">
              <a:solidFill>
                <a:schemeClr val="bg2">
                  <a:lumMod val="50000"/>
                </a:schemeClr>
              </a:solidFill>
              <a:latin typeface="Century Gothic" panose="020B0502020202020204" pitchFamily="34" charset="0"/>
            </a:endParaRPr>
          </a:p>
          <a:p>
            <a:pPr algn="ctr"/>
            <a:endParaRPr lang="en-GB" sz="2400" b="1" dirty="0">
              <a:solidFill>
                <a:schemeClr val="bg2">
                  <a:lumMod val="25000"/>
                </a:schemeClr>
              </a:solidFill>
              <a:latin typeface="Century Gothic" panose="020B0502020202020204" pitchFamily="34" charset="0"/>
            </a:endParaRPr>
          </a:p>
          <a:p>
            <a:pPr algn="ctr"/>
            <a:endParaRPr lang="en-GB" sz="2800" b="1" dirty="0">
              <a:solidFill>
                <a:schemeClr val="bg2">
                  <a:lumMod val="25000"/>
                </a:schemeClr>
              </a:solidFill>
              <a:latin typeface="Century Gothic" panose="020B0502020202020204" pitchFamily="34" charset="0"/>
            </a:endParaRPr>
          </a:p>
          <a:p>
            <a:pPr algn="ctr"/>
            <a:endParaRPr lang="en-GB" sz="2400" b="1" dirty="0">
              <a:solidFill>
                <a:schemeClr val="bg2">
                  <a:lumMod val="25000"/>
                </a:schemeClr>
              </a:solidFill>
              <a:latin typeface="Century Gothic" panose="020B0502020202020204" pitchFamily="34" charset="0"/>
            </a:endParaRPr>
          </a:p>
          <a:p>
            <a:pPr algn="ctr"/>
            <a:endParaRPr lang="en-GB" sz="2400" b="1" dirty="0">
              <a:solidFill>
                <a:schemeClr val="bg2">
                  <a:lumMod val="25000"/>
                </a:schemeClr>
              </a:solidFill>
              <a:latin typeface="Century Gothic" panose="020B0502020202020204" pitchFamily="34" charset="0"/>
            </a:endParaRPr>
          </a:p>
          <a:p>
            <a:pPr algn="ctr"/>
            <a:endParaRPr lang="en-GB" sz="2400" b="1" dirty="0">
              <a:solidFill>
                <a:schemeClr val="bg2">
                  <a:lumMod val="25000"/>
                </a:schemeClr>
              </a:solidFill>
              <a:latin typeface="Century Gothic" panose="020B0502020202020204" pitchFamily="34" charset="0"/>
            </a:endParaRPr>
          </a:p>
          <a:p>
            <a:pPr algn="ctr"/>
            <a:endParaRPr lang="en-GB" sz="2400" b="1" dirty="0">
              <a:solidFill>
                <a:schemeClr val="bg2">
                  <a:lumMod val="25000"/>
                </a:schemeClr>
              </a:solidFill>
              <a:latin typeface="Century Gothic" panose="020B0502020202020204" pitchFamily="34" charset="0"/>
            </a:endParaRPr>
          </a:p>
          <a:p>
            <a:pPr algn="ctr"/>
            <a:endParaRPr lang="en-GB" sz="2400" b="1" dirty="0">
              <a:solidFill>
                <a:schemeClr val="bg2">
                  <a:lumMod val="25000"/>
                </a:schemeClr>
              </a:solidFill>
              <a:latin typeface="Century Gothic" panose="020B0502020202020204" pitchFamily="34" charset="0"/>
            </a:endParaRPr>
          </a:p>
        </p:txBody>
      </p:sp>
      <p:graphicFrame>
        <p:nvGraphicFramePr>
          <p:cNvPr id="13" name="Table 12">
            <a:extLst>
              <a:ext uri="{FF2B5EF4-FFF2-40B4-BE49-F238E27FC236}">
                <a16:creationId xmlns:a16="http://schemas.microsoft.com/office/drawing/2014/main" id="{74BC102A-762A-4DA7-A9DC-B71A85A30DC7}"/>
              </a:ext>
            </a:extLst>
          </p:cNvPr>
          <p:cNvGraphicFramePr>
            <a:graphicFrameLocks noGrp="1"/>
          </p:cNvGraphicFramePr>
          <p:nvPr>
            <p:extLst/>
          </p:nvPr>
        </p:nvGraphicFramePr>
        <p:xfrm>
          <a:off x="2886710" y="2006116"/>
          <a:ext cx="3408680" cy="3410712"/>
        </p:xfrm>
        <a:graphic>
          <a:graphicData uri="http://schemas.openxmlformats.org/drawingml/2006/table">
            <a:tbl>
              <a:tblPr firstRow="1" bandRow="1">
                <a:tableStyleId>{5940675A-B579-460E-94D1-54222C63F5DA}</a:tableStyleId>
              </a:tblPr>
              <a:tblGrid>
                <a:gridCol w="208280">
                  <a:extLst>
                    <a:ext uri="{9D8B030D-6E8A-4147-A177-3AD203B41FA5}">
                      <a16:colId xmlns:a16="http://schemas.microsoft.com/office/drawing/2014/main" val="1929019484"/>
                    </a:ext>
                  </a:extLst>
                </a:gridCol>
                <a:gridCol w="640080">
                  <a:extLst>
                    <a:ext uri="{9D8B030D-6E8A-4147-A177-3AD203B41FA5}">
                      <a16:colId xmlns:a16="http://schemas.microsoft.com/office/drawing/2014/main" val="1327071647"/>
                    </a:ext>
                  </a:extLst>
                </a:gridCol>
                <a:gridCol w="640080">
                  <a:extLst>
                    <a:ext uri="{9D8B030D-6E8A-4147-A177-3AD203B41FA5}">
                      <a16:colId xmlns:a16="http://schemas.microsoft.com/office/drawing/2014/main" val="4265956636"/>
                    </a:ext>
                  </a:extLst>
                </a:gridCol>
                <a:gridCol w="640080">
                  <a:extLst>
                    <a:ext uri="{9D8B030D-6E8A-4147-A177-3AD203B41FA5}">
                      <a16:colId xmlns:a16="http://schemas.microsoft.com/office/drawing/2014/main" val="4077437078"/>
                    </a:ext>
                  </a:extLst>
                </a:gridCol>
                <a:gridCol w="640080">
                  <a:extLst>
                    <a:ext uri="{9D8B030D-6E8A-4147-A177-3AD203B41FA5}">
                      <a16:colId xmlns:a16="http://schemas.microsoft.com/office/drawing/2014/main" val="580392227"/>
                    </a:ext>
                  </a:extLst>
                </a:gridCol>
                <a:gridCol w="640080">
                  <a:extLst>
                    <a:ext uri="{9D8B030D-6E8A-4147-A177-3AD203B41FA5}">
                      <a16:colId xmlns:a16="http://schemas.microsoft.com/office/drawing/2014/main" val="2162679865"/>
                    </a:ext>
                  </a:extLst>
                </a:gridCol>
              </a:tblGrid>
              <a:tr h="640080">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368272532"/>
                  </a:ext>
                </a:extLst>
              </a:tr>
              <a:tr h="640080">
                <a:tc>
                  <a:txBody>
                    <a:bodyPr/>
                    <a:lstStyle/>
                    <a:p>
                      <a:endParaRPr lang="en-US"/>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690525244"/>
                  </a:ext>
                </a:extLst>
              </a:tr>
              <a:tr h="640080">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241088262"/>
                  </a:ext>
                </a:extLst>
              </a:tr>
              <a:tr h="640080">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774064438"/>
                  </a:ext>
                </a:extLst>
              </a:tr>
              <a:tr h="640080">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90262779"/>
                  </a:ext>
                </a:extLst>
              </a:tr>
              <a:tr h="210312">
                <a:tc>
                  <a:txBody>
                    <a:bodyPr/>
                    <a:lstStyle/>
                    <a:p>
                      <a:endParaRPr lang="en-US" sz="200" dirty="0"/>
                    </a:p>
                  </a:txBody>
                  <a:tcPr>
                    <a:lnL w="12700" cap="flat" cmpd="sng" algn="ctr">
                      <a:noFill/>
                      <a:prstDash val="solid"/>
                      <a:round/>
                      <a:headEnd type="none" w="med" len="med"/>
                      <a:tailEnd type="none" w="med" len="med"/>
                    </a:lnL>
                    <a:lnB w="12700" cap="flat" cmpd="sng" algn="ctr">
                      <a:noFill/>
                      <a:prstDash val="solid"/>
                      <a:round/>
                      <a:headEnd type="none" w="med" len="med"/>
                      <a:tailEnd type="none" w="med" len="med"/>
                    </a:lnB>
                  </a:tcPr>
                </a:tc>
                <a:tc>
                  <a:txBody>
                    <a:bodyPr/>
                    <a:lstStyle/>
                    <a:p>
                      <a:endParaRPr lang="en-US" sz="200" dirty="0"/>
                    </a:p>
                  </a:txBody>
                  <a:tcP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200"/>
                    </a:p>
                  </a:txBody>
                  <a:tcP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200"/>
                    </a:p>
                  </a:txBody>
                  <a:tcP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200"/>
                    </a:p>
                  </a:txBody>
                  <a:tcP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200" dirty="0"/>
                    </a:p>
                  </a:txBody>
                  <a:tcP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75199047"/>
                  </a:ext>
                </a:extLst>
              </a:tr>
            </a:tbl>
          </a:graphicData>
        </a:graphic>
      </p:graphicFrame>
      <p:sp>
        <p:nvSpPr>
          <p:cNvPr id="14" name="TextBox 13">
            <a:extLst>
              <a:ext uri="{FF2B5EF4-FFF2-40B4-BE49-F238E27FC236}">
                <a16:creationId xmlns:a16="http://schemas.microsoft.com/office/drawing/2014/main" id="{82EB8FD1-A9AB-463E-8FD5-F7811746AC45}"/>
              </a:ext>
            </a:extLst>
          </p:cNvPr>
          <p:cNvSpPr txBox="1"/>
          <p:nvPr/>
        </p:nvSpPr>
        <p:spPr>
          <a:xfrm>
            <a:off x="2814887" y="1402869"/>
            <a:ext cx="3552325" cy="338554"/>
          </a:xfrm>
          <a:prstGeom prst="rect">
            <a:avLst/>
          </a:prstGeom>
          <a:noFill/>
        </p:spPr>
        <p:txBody>
          <a:bodyPr wrap="square" rtlCol="0">
            <a:spAutoFit/>
          </a:bodyPr>
          <a:lstStyle/>
          <a:p>
            <a:pPr algn="ctr"/>
            <a:r>
              <a:rPr lang="en-GB" sz="1600" b="1" u="sng" dirty="0">
                <a:solidFill>
                  <a:srgbClr val="FF0000"/>
                </a:solidFill>
                <a:latin typeface="Century Gothic" panose="020B0502020202020204" pitchFamily="34" charset="0"/>
              </a:rPr>
              <a:t>Title: A Graph to Show...</a:t>
            </a:r>
            <a:endParaRPr lang="en-US" sz="1600" b="1" u="sng" dirty="0">
              <a:solidFill>
                <a:srgbClr val="FF0000"/>
              </a:solidFill>
              <a:latin typeface="Century Gothic" panose="020B0502020202020204" pitchFamily="34" charset="0"/>
            </a:endParaRPr>
          </a:p>
        </p:txBody>
      </p:sp>
      <p:sp>
        <p:nvSpPr>
          <p:cNvPr id="15" name="TextBox 14">
            <a:extLst>
              <a:ext uri="{FF2B5EF4-FFF2-40B4-BE49-F238E27FC236}">
                <a16:creationId xmlns:a16="http://schemas.microsoft.com/office/drawing/2014/main" id="{43D240C8-3F2D-497E-B465-A96A79AD9F08}"/>
              </a:ext>
            </a:extLst>
          </p:cNvPr>
          <p:cNvSpPr txBox="1"/>
          <p:nvPr/>
        </p:nvSpPr>
        <p:spPr>
          <a:xfrm>
            <a:off x="3660547" y="5729468"/>
            <a:ext cx="1822905" cy="338554"/>
          </a:xfrm>
          <a:prstGeom prst="rect">
            <a:avLst/>
          </a:prstGeom>
          <a:noFill/>
        </p:spPr>
        <p:txBody>
          <a:bodyPr wrap="square" rtlCol="0">
            <a:spAutoFit/>
          </a:bodyPr>
          <a:lstStyle/>
          <a:p>
            <a:pPr algn="ctr"/>
            <a:r>
              <a:rPr lang="en-GB" sz="1600" b="1" dirty="0">
                <a:solidFill>
                  <a:srgbClr val="FF0000"/>
                </a:solidFill>
                <a:latin typeface="Century Gothic" panose="020B0502020202020204" pitchFamily="34" charset="0"/>
              </a:rPr>
              <a:t>Time (minutes)</a:t>
            </a:r>
            <a:endParaRPr lang="en-US" sz="1600" b="1" dirty="0">
              <a:solidFill>
                <a:srgbClr val="FF0000"/>
              </a:solidFill>
              <a:latin typeface="Century Gothic" panose="020B0502020202020204" pitchFamily="34" charset="0"/>
            </a:endParaRPr>
          </a:p>
        </p:txBody>
      </p:sp>
      <p:sp>
        <p:nvSpPr>
          <p:cNvPr id="16" name="TextBox 15">
            <a:extLst>
              <a:ext uri="{FF2B5EF4-FFF2-40B4-BE49-F238E27FC236}">
                <a16:creationId xmlns:a16="http://schemas.microsoft.com/office/drawing/2014/main" id="{443C33B9-36DE-425E-B81E-FD486795F024}"/>
              </a:ext>
            </a:extLst>
          </p:cNvPr>
          <p:cNvSpPr txBox="1"/>
          <p:nvPr/>
        </p:nvSpPr>
        <p:spPr>
          <a:xfrm rot="16200000">
            <a:off x="715482" y="3447601"/>
            <a:ext cx="3221525" cy="338554"/>
          </a:xfrm>
          <a:prstGeom prst="rect">
            <a:avLst/>
          </a:prstGeom>
          <a:noFill/>
        </p:spPr>
        <p:txBody>
          <a:bodyPr wrap="square" rtlCol="0">
            <a:spAutoFit/>
          </a:bodyPr>
          <a:lstStyle/>
          <a:p>
            <a:pPr algn="ctr"/>
            <a:r>
              <a:rPr lang="en-GB" sz="1600" b="1" dirty="0">
                <a:solidFill>
                  <a:srgbClr val="FF0000"/>
                </a:solidFill>
                <a:latin typeface="Century Gothic" panose="020B0502020202020204" pitchFamily="34" charset="0"/>
              </a:rPr>
              <a:t>Distance (km)</a:t>
            </a:r>
            <a:endParaRPr lang="en-US" sz="1600" b="1" dirty="0">
              <a:solidFill>
                <a:srgbClr val="FF0000"/>
              </a:solidFill>
              <a:latin typeface="Century Gothic" panose="020B0502020202020204" pitchFamily="34" charset="0"/>
            </a:endParaRPr>
          </a:p>
        </p:txBody>
      </p:sp>
      <p:sp>
        <p:nvSpPr>
          <p:cNvPr id="17" name="TextBox 16">
            <a:extLst>
              <a:ext uri="{FF2B5EF4-FFF2-40B4-BE49-F238E27FC236}">
                <a16:creationId xmlns:a16="http://schemas.microsoft.com/office/drawing/2014/main" id="{57425050-E094-4B02-8508-1940B5FF64D1}"/>
              </a:ext>
            </a:extLst>
          </p:cNvPr>
          <p:cNvSpPr txBox="1"/>
          <p:nvPr/>
        </p:nvSpPr>
        <p:spPr>
          <a:xfrm>
            <a:off x="6509950" y="4806139"/>
            <a:ext cx="2283995" cy="1077218"/>
          </a:xfrm>
          <a:prstGeom prst="rect">
            <a:avLst/>
          </a:prstGeom>
          <a:solidFill>
            <a:schemeClr val="bg1"/>
          </a:solidFill>
          <a:ln>
            <a:solidFill>
              <a:srgbClr val="FF0000"/>
            </a:solidFill>
          </a:ln>
        </p:spPr>
        <p:txBody>
          <a:bodyPr wrap="square" rtlCol="0">
            <a:spAutoFit/>
          </a:bodyPr>
          <a:lstStyle/>
          <a:p>
            <a:pPr algn="ctr"/>
            <a:r>
              <a:rPr lang="en-GB" sz="1600" b="1" dirty="0">
                <a:solidFill>
                  <a:srgbClr val="FF0000"/>
                </a:solidFill>
                <a:latin typeface="Century Gothic" panose="020B0502020202020204" pitchFamily="34" charset="0"/>
              </a:rPr>
              <a:t>Label for the </a:t>
            </a:r>
            <a:r>
              <a:rPr lang="en-GB" sz="1600" b="1" i="1" dirty="0">
                <a:solidFill>
                  <a:srgbClr val="FF0000"/>
                </a:solidFill>
                <a:latin typeface="Century Gothic" panose="020B0502020202020204" pitchFamily="34" charset="0"/>
              </a:rPr>
              <a:t>x</a:t>
            </a:r>
            <a:r>
              <a:rPr lang="en-GB" sz="1600" b="1" dirty="0">
                <a:solidFill>
                  <a:srgbClr val="FF0000"/>
                </a:solidFill>
                <a:latin typeface="Century Gothic" panose="020B0502020202020204" pitchFamily="34" charset="0"/>
              </a:rPr>
              <a:t> axis – an independent variable (the thing that changes)</a:t>
            </a:r>
            <a:endParaRPr lang="en-US" sz="1600" b="1" dirty="0">
              <a:solidFill>
                <a:srgbClr val="FF0000"/>
              </a:solidFill>
              <a:latin typeface="Century Gothic" panose="020B0502020202020204" pitchFamily="34" charset="0"/>
            </a:endParaRPr>
          </a:p>
        </p:txBody>
      </p:sp>
      <p:sp>
        <p:nvSpPr>
          <p:cNvPr id="18" name="TextBox 17">
            <a:extLst>
              <a:ext uri="{FF2B5EF4-FFF2-40B4-BE49-F238E27FC236}">
                <a16:creationId xmlns:a16="http://schemas.microsoft.com/office/drawing/2014/main" id="{70126ACD-66E2-4379-87CE-455CDA3F40F9}"/>
              </a:ext>
            </a:extLst>
          </p:cNvPr>
          <p:cNvSpPr txBox="1"/>
          <p:nvPr/>
        </p:nvSpPr>
        <p:spPr>
          <a:xfrm>
            <a:off x="397319" y="1282053"/>
            <a:ext cx="2237816" cy="1077218"/>
          </a:xfrm>
          <a:prstGeom prst="rect">
            <a:avLst/>
          </a:prstGeom>
          <a:solidFill>
            <a:schemeClr val="bg1"/>
          </a:solidFill>
          <a:ln>
            <a:solidFill>
              <a:srgbClr val="FF0000"/>
            </a:solidFill>
          </a:ln>
        </p:spPr>
        <p:txBody>
          <a:bodyPr wrap="square" rtlCol="0">
            <a:spAutoFit/>
          </a:bodyPr>
          <a:lstStyle/>
          <a:p>
            <a:pPr algn="ctr"/>
            <a:r>
              <a:rPr lang="en-GB" sz="1600" b="1" dirty="0">
                <a:solidFill>
                  <a:srgbClr val="FF0000"/>
                </a:solidFill>
                <a:latin typeface="Century Gothic" panose="020B0502020202020204" pitchFamily="34" charset="0"/>
              </a:rPr>
              <a:t>Label for the </a:t>
            </a:r>
            <a:r>
              <a:rPr lang="en-GB" sz="1600" b="1" i="1" dirty="0">
                <a:solidFill>
                  <a:srgbClr val="FF0000"/>
                </a:solidFill>
                <a:latin typeface="Century Gothic" panose="020B0502020202020204" pitchFamily="34" charset="0"/>
              </a:rPr>
              <a:t>y</a:t>
            </a:r>
            <a:r>
              <a:rPr lang="en-GB" sz="1600" b="1" dirty="0">
                <a:solidFill>
                  <a:srgbClr val="FF0000"/>
                </a:solidFill>
                <a:latin typeface="Century Gothic" panose="020B0502020202020204" pitchFamily="34" charset="0"/>
              </a:rPr>
              <a:t> axis – a dependent variable (what was measured)</a:t>
            </a:r>
            <a:endParaRPr lang="en-US" sz="1600" b="1" dirty="0">
              <a:solidFill>
                <a:srgbClr val="FF0000"/>
              </a:solidFill>
              <a:latin typeface="Century Gothic" panose="020B0502020202020204" pitchFamily="34" charset="0"/>
            </a:endParaRPr>
          </a:p>
        </p:txBody>
      </p:sp>
      <p:graphicFrame>
        <p:nvGraphicFramePr>
          <p:cNvPr id="20" name="Table 19">
            <a:extLst>
              <a:ext uri="{FF2B5EF4-FFF2-40B4-BE49-F238E27FC236}">
                <a16:creationId xmlns:a16="http://schemas.microsoft.com/office/drawing/2014/main" id="{34FCE5F6-11AC-46B1-961E-4513CB72D3B8}"/>
              </a:ext>
            </a:extLst>
          </p:cNvPr>
          <p:cNvGraphicFramePr>
            <a:graphicFrameLocks noGrp="1"/>
          </p:cNvGraphicFramePr>
          <p:nvPr>
            <p:extLst/>
          </p:nvPr>
        </p:nvGraphicFramePr>
        <p:xfrm>
          <a:off x="2771326" y="5340131"/>
          <a:ext cx="3840480" cy="396240"/>
        </p:xfrm>
        <a:graphic>
          <a:graphicData uri="http://schemas.openxmlformats.org/drawingml/2006/table">
            <a:tbl>
              <a:tblPr firstRow="1" bandRow="1">
                <a:tableStyleId>{5940675A-B579-460E-94D1-54222C63F5DA}</a:tableStyleId>
              </a:tblPr>
              <a:tblGrid>
                <a:gridCol w="640080">
                  <a:extLst>
                    <a:ext uri="{9D8B030D-6E8A-4147-A177-3AD203B41FA5}">
                      <a16:colId xmlns:a16="http://schemas.microsoft.com/office/drawing/2014/main" val="2789140000"/>
                    </a:ext>
                  </a:extLst>
                </a:gridCol>
                <a:gridCol w="640080">
                  <a:extLst>
                    <a:ext uri="{9D8B030D-6E8A-4147-A177-3AD203B41FA5}">
                      <a16:colId xmlns:a16="http://schemas.microsoft.com/office/drawing/2014/main" val="2030267024"/>
                    </a:ext>
                  </a:extLst>
                </a:gridCol>
                <a:gridCol w="640080">
                  <a:extLst>
                    <a:ext uri="{9D8B030D-6E8A-4147-A177-3AD203B41FA5}">
                      <a16:colId xmlns:a16="http://schemas.microsoft.com/office/drawing/2014/main" val="87458241"/>
                    </a:ext>
                  </a:extLst>
                </a:gridCol>
                <a:gridCol w="640080">
                  <a:extLst>
                    <a:ext uri="{9D8B030D-6E8A-4147-A177-3AD203B41FA5}">
                      <a16:colId xmlns:a16="http://schemas.microsoft.com/office/drawing/2014/main" val="2275748007"/>
                    </a:ext>
                  </a:extLst>
                </a:gridCol>
                <a:gridCol w="640080">
                  <a:extLst>
                    <a:ext uri="{9D8B030D-6E8A-4147-A177-3AD203B41FA5}">
                      <a16:colId xmlns:a16="http://schemas.microsoft.com/office/drawing/2014/main" val="4148394439"/>
                    </a:ext>
                  </a:extLst>
                </a:gridCol>
                <a:gridCol w="640080">
                  <a:extLst>
                    <a:ext uri="{9D8B030D-6E8A-4147-A177-3AD203B41FA5}">
                      <a16:colId xmlns:a16="http://schemas.microsoft.com/office/drawing/2014/main" val="670253665"/>
                    </a:ext>
                  </a:extLst>
                </a:gridCol>
              </a:tblGrid>
              <a:tr h="370840">
                <a:tc>
                  <a:txBody>
                    <a:bodyPr/>
                    <a:lstStyle/>
                    <a:p>
                      <a:pPr algn="ctr"/>
                      <a:r>
                        <a:rPr lang="en-GB" sz="2000" dirty="0">
                          <a:solidFill>
                            <a:srgbClr val="FF0000"/>
                          </a:solidFill>
                          <a:latin typeface="SassoonCRInfantMedium" panose="02000603020000020003" pitchFamily="2" charset="0"/>
                        </a:rPr>
                        <a:t>0</a:t>
                      </a:r>
                      <a:endParaRPr lang="en-US" sz="2000" dirty="0">
                        <a:solidFill>
                          <a:srgbClr val="FF0000"/>
                        </a:solidFill>
                        <a:latin typeface="SassoonCRInfantMedium" panose="02000603020000020003" pitchFamily="2"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GB" sz="2000" dirty="0">
                          <a:solidFill>
                            <a:srgbClr val="FF0000"/>
                          </a:solidFill>
                          <a:latin typeface="SassoonCRInfantMedium" panose="02000603020000020003" pitchFamily="2" charset="0"/>
                        </a:rPr>
                        <a:t>1</a:t>
                      </a:r>
                      <a:endParaRPr lang="en-US" sz="2000" dirty="0">
                        <a:solidFill>
                          <a:srgbClr val="FF0000"/>
                        </a:solidFill>
                        <a:latin typeface="SassoonCRInfantMedium" panose="02000603020000020003" pitchFamily="2"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GB" sz="2000" dirty="0">
                          <a:solidFill>
                            <a:srgbClr val="FF0000"/>
                          </a:solidFill>
                          <a:latin typeface="SassoonCRInfantMedium" panose="02000603020000020003" pitchFamily="2" charset="0"/>
                        </a:rPr>
                        <a:t>2</a:t>
                      </a:r>
                      <a:endParaRPr lang="en-US" sz="2000" dirty="0">
                        <a:solidFill>
                          <a:srgbClr val="FF0000"/>
                        </a:solidFill>
                        <a:latin typeface="SassoonCRInfantMedium" panose="02000603020000020003" pitchFamily="2"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GB" sz="2000" dirty="0">
                          <a:solidFill>
                            <a:srgbClr val="FF0000"/>
                          </a:solidFill>
                          <a:latin typeface="SassoonCRInfantMedium" panose="02000603020000020003" pitchFamily="2" charset="0"/>
                        </a:rPr>
                        <a:t>3</a:t>
                      </a:r>
                      <a:endParaRPr lang="en-US" sz="2000" dirty="0">
                        <a:solidFill>
                          <a:srgbClr val="FF0000"/>
                        </a:solidFill>
                        <a:latin typeface="SassoonCRInfantMedium" panose="02000603020000020003" pitchFamily="2"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GB" sz="2000" dirty="0">
                          <a:solidFill>
                            <a:srgbClr val="FF0000"/>
                          </a:solidFill>
                          <a:latin typeface="SassoonCRInfantMedium" panose="02000603020000020003" pitchFamily="2" charset="0"/>
                        </a:rPr>
                        <a:t>4</a:t>
                      </a:r>
                      <a:endParaRPr lang="en-US" sz="2000" dirty="0">
                        <a:solidFill>
                          <a:srgbClr val="FF0000"/>
                        </a:solidFill>
                        <a:latin typeface="SassoonCRInfantMedium" panose="02000603020000020003" pitchFamily="2"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GB" sz="2000" dirty="0">
                          <a:solidFill>
                            <a:srgbClr val="FF0000"/>
                          </a:solidFill>
                          <a:latin typeface="SassoonCRInfantMedium" panose="02000603020000020003" pitchFamily="2" charset="0"/>
                        </a:rPr>
                        <a:t>5</a:t>
                      </a:r>
                      <a:endParaRPr lang="en-US" sz="2000" dirty="0">
                        <a:solidFill>
                          <a:srgbClr val="FF0000"/>
                        </a:solidFill>
                        <a:latin typeface="SassoonCRInfantMedium" panose="02000603020000020003" pitchFamily="2"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201686128"/>
                  </a:ext>
                </a:extLst>
              </a:tr>
            </a:tbl>
          </a:graphicData>
        </a:graphic>
      </p:graphicFrame>
      <p:sp>
        <p:nvSpPr>
          <p:cNvPr id="21" name="TextBox 20">
            <a:extLst>
              <a:ext uri="{FF2B5EF4-FFF2-40B4-BE49-F238E27FC236}">
                <a16:creationId xmlns:a16="http://schemas.microsoft.com/office/drawing/2014/main" id="{0A377F37-A24C-44F8-A4F9-E52F316C74E4}"/>
              </a:ext>
            </a:extLst>
          </p:cNvPr>
          <p:cNvSpPr txBox="1"/>
          <p:nvPr/>
        </p:nvSpPr>
        <p:spPr>
          <a:xfrm>
            <a:off x="397318" y="4804810"/>
            <a:ext cx="2236731" cy="1323439"/>
          </a:xfrm>
          <a:prstGeom prst="rect">
            <a:avLst/>
          </a:prstGeom>
          <a:solidFill>
            <a:schemeClr val="bg1"/>
          </a:solidFill>
          <a:ln>
            <a:solidFill>
              <a:srgbClr val="FF0000"/>
            </a:solidFill>
          </a:ln>
        </p:spPr>
        <p:txBody>
          <a:bodyPr wrap="square" rtlCol="0">
            <a:spAutoFit/>
          </a:bodyPr>
          <a:lstStyle/>
          <a:p>
            <a:pPr algn="ctr"/>
            <a:r>
              <a:rPr lang="en-GB" sz="1600" b="1" dirty="0">
                <a:solidFill>
                  <a:srgbClr val="FF0000"/>
                </a:solidFill>
                <a:latin typeface="Century Gothic" panose="020B0502020202020204" pitchFamily="34" charset="0"/>
              </a:rPr>
              <a:t>Scale – determine an appropriate scale that has equal gaps between numbers.</a:t>
            </a:r>
            <a:endParaRPr lang="en-US" sz="1600" b="1" dirty="0">
              <a:solidFill>
                <a:srgbClr val="FF0000"/>
              </a:solidFill>
              <a:latin typeface="Century Gothic" panose="020B0502020202020204" pitchFamily="34" charset="0"/>
            </a:endParaRPr>
          </a:p>
        </p:txBody>
      </p:sp>
      <p:cxnSp>
        <p:nvCxnSpPr>
          <p:cNvPr id="22" name="Straight Arrow Connector 21">
            <a:extLst>
              <a:ext uri="{FF2B5EF4-FFF2-40B4-BE49-F238E27FC236}">
                <a16:creationId xmlns:a16="http://schemas.microsoft.com/office/drawing/2014/main" id="{C8E31DDB-36DD-463F-8A3F-50190450F97A}"/>
              </a:ext>
            </a:extLst>
          </p:cNvPr>
          <p:cNvCxnSpPr>
            <a:cxnSpLocks/>
            <a:endCxn id="16" idx="0"/>
          </p:cNvCxnSpPr>
          <p:nvPr/>
        </p:nvCxnSpPr>
        <p:spPr>
          <a:xfrm>
            <a:off x="1469599" y="2653563"/>
            <a:ext cx="687369" cy="963315"/>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7B0A1967-9C0F-4D1A-963A-D9B0ED3D9FAF}"/>
              </a:ext>
            </a:extLst>
          </p:cNvPr>
          <p:cNvCxnSpPr>
            <a:cxnSpLocks/>
            <a:stCxn id="21" idx="0"/>
          </p:cNvCxnSpPr>
          <p:nvPr/>
        </p:nvCxnSpPr>
        <p:spPr>
          <a:xfrm flipV="1">
            <a:off x="1515684" y="4582166"/>
            <a:ext cx="1208249" cy="22264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19EBF624-D550-4A30-8670-235943098871}"/>
              </a:ext>
            </a:extLst>
          </p:cNvPr>
          <p:cNvCxnSpPr>
            <a:cxnSpLocks/>
            <a:endCxn id="15" idx="3"/>
          </p:cNvCxnSpPr>
          <p:nvPr/>
        </p:nvCxnSpPr>
        <p:spPr>
          <a:xfrm flipH="1">
            <a:off x="5483452" y="5643459"/>
            <a:ext cx="1026498" cy="255286"/>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DD57C892-8E9B-49C1-876A-D6916B79991E}"/>
              </a:ext>
            </a:extLst>
          </p:cNvPr>
          <p:cNvCxnSpPr>
            <a:cxnSpLocks/>
          </p:cNvCxnSpPr>
          <p:nvPr/>
        </p:nvCxnSpPr>
        <p:spPr>
          <a:xfrm flipV="1">
            <a:off x="3086621" y="3904256"/>
            <a:ext cx="1296537" cy="130198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EFB9164-C9AB-4E94-91D7-4D1A73638D3F}"/>
              </a:ext>
            </a:extLst>
          </p:cNvPr>
          <p:cNvCxnSpPr>
            <a:cxnSpLocks/>
          </p:cNvCxnSpPr>
          <p:nvPr/>
        </p:nvCxnSpPr>
        <p:spPr>
          <a:xfrm flipV="1">
            <a:off x="4383158" y="3301009"/>
            <a:ext cx="1255642" cy="60324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DFC44E6D-BF81-46CE-843D-9A29E6520ACF}"/>
              </a:ext>
            </a:extLst>
          </p:cNvPr>
          <p:cNvCxnSpPr>
            <a:cxnSpLocks/>
          </p:cNvCxnSpPr>
          <p:nvPr/>
        </p:nvCxnSpPr>
        <p:spPr>
          <a:xfrm flipV="1">
            <a:off x="5638800" y="2006116"/>
            <a:ext cx="656590" cy="1294894"/>
          </a:xfrm>
          <a:prstGeom prst="line">
            <a:avLst/>
          </a:prstGeom>
          <a:ln w="28575"/>
        </p:spPr>
        <p:style>
          <a:lnRef idx="1">
            <a:schemeClr val="accent1"/>
          </a:lnRef>
          <a:fillRef idx="0">
            <a:schemeClr val="accent1"/>
          </a:fillRef>
          <a:effectRef idx="0">
            <a:schemeClr val="accent1"/>
          </a:effectRef>
          <a:fontRef idx="minor">
            <a:schemeClr val="tx1"/>
          </a:fontRef>
        </p:style>
      </p:cxnSp>
      <p:graphicFrame>
        <p:nvGraphicFramePr>
          <p:cNvPr id="28" name="Table 27">
            <a:extLst>
              <a:ext uri="{FF2B5EF4-FFF2-40B4-BE49-F238E27FC236}">
                <a16:creationId xmlns:a16="http://schemas.microsoft.com/office/drawing/2014/main" id="{74399E84-038C-4867-9029-D053B3394FDA}"/>
              </a:ext>
            </a:extLst>
          </p:cNvPr>
          <p:cNvGraphicFramePr>
            <a:graphicFrameLocks noGrp="1"/>
          </p:cNvGraphicFramePr>
          <p:nvPr>
            <p:extLst>
              <p:ext uri="{D42A27DB-BD31-4B8C-83A1-F6EECF244321}">
                <p14:modId xmlns:p14="http://schemas.microsoft.com/office/powerpoint/2010/main" val="601329757"/>
              </p:ext>
            </p:extLst>
          </p:nvPr>
        </p:nvGraphicFramePr>
        <p:xfrm>
          <a:off x="2561156" y="1802979"/>
          <a:ext cx="452061" cy="3840480"/>
        </p:xfrm>
        <a:graphic>
          <a:graphicData uri="http://schemas.openxmlformats.org/drawingml/2006/table">
            <a:tbl>
              <a:tblPr firstRow="1" bandRow="1">
                <a:tableStyleId>{5940675A-B579-460E-94D1-54222C63F5DA}</a:tableStyleId>
              </a:tblPr>
              <a:tblGrid>
                <a:gridCol w="452061">
                  <a:extLst>
                    <a:ext uri="{9D8B030D-6E8A-4147-A177-3AD203B41FA5}">
                      <a16:colId xmlns:a16="http://schemas.microsoft.com/office/drawing/2014/main" val="1830268355"/>
                    </a:ext>
                  </a:extLst>
                </a:gridCol>
              </a:tblGrid>
              <a:tr h="640080">
                <a:tc>
                  <a:txBody>
                    <a:bodyPr/>
                    <a:lstStyle/>
                    <a:p>
                      <a:pPr algn="ctr"/>
                      <a:r>
                        <a:rPr lang="en-GB" sz="2000" dirty="0">
                          <a:solidFill>
                            <a:srgbClr val="FF0000"/>
                          </a:solidFill>
                          <a:latin typeface="SassoonCRInfantMedium" panose="02000603020000020003" pitchFamily="2" charset="0"/>
                        </a:rPr>
                        <a:t>5</a:t>
                      </a:r>
                      <a:endParaRPr lang="en-US" sz="2000" dirty="0">
                        <a:solidFill>
                          <a:srgbClr val="FF0000"/>
                        </a:solidFill>
                        <a:latin typeface="SassoonCRInfantMedium" panose="02000603020000020003" pitchFamily="2"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827105612"/>
                  </a:ext>
                </a:extLst>
              </a:tr>
              <a:tr h="640080">
                <a:tc>
                  <a:txBody>
                    <a:bodyPr/>
                    <a:lstStyle/>
                    <a:p>
                      <a:pPr algn="ctr"/>
                      <a:r>
                        <a:rPr lang="en-GB" sz="2000" dirty="0">
                          <a:solidFill>
                            <a:srgbClr val="FF0000"/>
                          </a:solidFill>
                          <a:latin typeface="SassoonCRInfantMedium" panose="02000603020000020003" pitchFamily="2" charset="0"/>
                        </a:rPr>
                        <a:t>4</a:t>
                      </a:r>
                      <a:endParaRPr lang="en-US" sz="2000" dirty="0">
                        <a:solidFill>
                          <a:srgbClr val="FF0000"/>
                        </a:solidFill>
                        <a:latin typeface="SassoonCRInfantMedium" panose="02000603020000020003" pitchFamily="2"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445508574"/>
                  </a:ext>
                </a:extLst>
              </a:tr>
              <a:tr h="640080">
                <a:tc>
                  <a:txBody>
                    <a:bodyPr/>
                    <a:lstStyle/>
                    <a:p>
                      <a:pPr algn="ctr"/>
                      <a:r>
                        <a:rPr lang="en-GB" sz="2000" dirty="0">
                          <a:solidFill>
                            <a:srgbClr val="FF0000"/>
                          </a:solidFill>
                          <a:latin typeface="SassoonCRInfantMedium" panose="02000603020000020003" pitchFamily="2" charset="0"/>
                        </a:rPr>
                        <a:t>3</a:t>
                      </a:r>
                      <a:endParaRPr lang="en-US" sz="2000" dirty="0">
                        <a:solidFill>
                          <a:srgbClr val="FF0000"/>
                        </a:solidFill>
                        <a:latin typeface="SassoonCRInfantMedium" panose="02000603020000020003" pitchFamily="2"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208070189"/>
                  </a:ext>
                </a:extLst>
              </a:tr>
              <a:tr h="640080">
                <a:tc>
                  <a:txBody>
                    <a:bodyPr/>
                    <a:lstStyle/>
                    <a:p>
                      <a:pPr algn="ctr"/>
                      <a:r>
                        <a:rPr lang="en-GB" sz="2000" dirty="0">
                          <a:solidFill>
                            <a:srgbClr val="FF0000"/>
                          </a:solidFill>
                          <a:latin typeface="SassoonCRInfantMedium" panose="02000603020000020003" pitchFamily="2" charset="0"/>
                        </a:rPr>
                        <a:t>2</a:t>
                      </a:r>
                      <a:endParaRPr lang="en-US" sz="2000" dirty="0">
                        <a:solidFill>
                          <a:srgbClr val="FF0000"/>
                        </a:solidFill>
                        <a:latin typeface="SassoonCRInfantMedium" panose="02000603020000020003" pitchFamily="2"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80715867"/>
                  </a:ext>
                </a:extLst>
              </a:tr>
              <a:tr h="640080">
                <a:tc>
                  <a:txBody>
                    <a:bodyPr/>
                    <a:lstStyle/>
                    <a:p>
                      <a:pPr algn="ctr"/>
                      <a:r>
                        <a:rPr lang="en-GB" sz="2000" dirty="0">
                          <a:solidFill>
                            <a:srgbClr val="FF0000"/>
                          </a:solidFill>
                          <a:latin typeface="SassoonCRInfantMedium" panose="02000603020000020003" pitchFamily="2" charset="0"/>
                        </a:rPr>
                        <a:t>1</a:t>
                      </a:r>
                      <a:endParaRPr lang="en-US" sz="2000" dirty="0">
                        <a:solidFill>
                          <a:srgbClr val="FF0000"/>
                        </a:solidFill>
                        <a:latin typeface="SassoonCRInfantMedium" panose="02000603020000020003" pitchFamily="2"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070694439"/>
                  </a:ext>
                </a:extLst>
              </a:tr>
              <a:tr h="640080">
                <a:tc>
                  <a:txBody>
                    <a:bodyPr/>
                    <a:lstStyle/>
                    <a:p>
                      <a:pPr algn="ctr"/>
                      <a:r>
                        <a:rPr lang="en-GB" sz="2000" dirty="0">
                          <a:solidFill>
                            <a:srgbClr val="FF0000"/>
                          </a:solidFill>
                          <a:latin typeface="SassoonCRInfantMedium" panose="02000603020000020003" pitchFamily="2" charset="0"/>
                        </a:rPr>
                        <a:t>0</a:t>
                      </a:r>
                      <a:endParaRPr lang="en-US" sz="2000" dirty="0">
                        <a:solidFill>
                          <a:srgbClr val="FF0000"/>
                        </a:solidFill>
                        <a:latin typeface="SassoonCRInfantMedium" panose="02000603020000020003" pitchFamily="2"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498116424"/>
                  </a:ext>
                </a:extLst>
              </a:tr>
            </a:tbl>
          </a:graphicData>
        </a:graphic>
      </p:graphicFrame>
    </p:spTree>
    <p:extLst>
      <p:ext uri="{BB962C8B-B14F-4D97-AF65-F5344CB8AC3E}">
        <p14:creationId xmlns:p14="http://schemas.microsoft.com/office/powerpoint/2010/main" val="36944528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Arial" panose="020B0604020202020204" pitchFamily="34" charset="0"/>
                <a:cs typeface="Arial" panose="020B0604020202020204" pitchFamily="34" charset="0"/>
              </a:rPr>
              <a:t>What do line graphs show?</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indent="0">
              <a:buNone/>
            </a:pPr>
            <a:r>
              <a:rPr lang="en-GB" dirty="0">
                <a:latin typeface="Arial" panose="020B0604020202020204" pitchFamily="34" charset="0"/>
                <a:cs typeface="Arial" panose="020B0604020202020204" pitchFamily="34" charset="0"/>
              </a:rPr>
              <a:t>Line graphs are used to track changes over short and long periods of time. When smaller changes exist, line graphs are better to use than bar graphs. Line graphs can also be used to compare changes over the same period of time for more than one group.</a:t>
            </a:r>
          </a:p>
        </p:txBody>
      </p:sp>
    </p:spTree>
    <p:extLst>
      <p:ext uri="{BB962C8B-B14F-4D97-AF65-F5344CB8AC3E}">
        <p14:creationId xmlns:p14="http://schemas.microsoft.com/office/powerpoint/2010/main" val="28922116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8354" y="-391885"/>
            <a:ext cx="7886700" cy="1325563"/>
          </a:xfrm>
        </p:spPr>
        <p:txBody>
          <a:bodyPr>
            <a:normAutofit/>
          </a:bodyPr>
          <a:lstStyle/>
          <a:p>
            <a:r>
              <a:rPr lang="en-GB" sz="3200" dirty="0" smtClean="0">
                <a:latin typeface="Arial" panose="020B0604020202020204" pitchFamily="34" charset="0"/>
                <a:cs typeface="Arial" panose="020B0604020202020204" pitchFamily="34" charset="0"/>
              </a:rPr>
              <a:t>Look at the </a:t>
            </a:r>
            <a:r>
              <a:rPr lang="en-GB" sz="3200" dirty="0" smtClean="0">
                <a:latin typeface="Arial" panose="020B0604020202020204" pitchFamily="34" charset="0"/>
                <a:cs typeface="Arial" panose="020B0604020202020204" pitchFamily="34" charset="0"/>
              </a:rPr>
              <a:t>line graph </a:t>
            </a:r>
            <a:r>
              <a:rPr lang="en-GB" sz="3200" dirty="0" smtClean="0">
                <a:latin typeface="Arial" panose="020B0604020202020204" pitchFamily="34" charset="0"/>
                <a:cs typeface="Arial" panose="020B0604020202020204" pitchFamily="34" charset="0"/>
              </a:rPr>
              <a:t>below. </a:t>
            </a:r>
            <a:endParaRPr lang="en-GB" sz="3200" dirty="0">
              <a:latin typeface="Arial" panose="020B0604020202020204" pitchFamily="34" charset="0"/>
              <a:cs typeface="Arial" panose="020B0604020202020204" pitchFamily="34" charset="0"/>
            </a:endParaRPr>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41626" t="30930" r="22334" b="30930"/>
          <a:stretch/>
        </p:blipFill>
        <p:spPr bwMode="auto">
          <a:xfrm>
            <a:off x="3259183" y="1617272"/>
            <a:ext cx="5304817" cy="31563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1" y="1802306"/>
            <a:ext cx="3056709" cy="2862322"/>
          </a:xfrm>
          <a:prstGeom prst="rect">
            <a:avLst/>
          </a:prstGeom>
          <a:noFill/>
        </p:spPr>
        <p:txBody>
          <a:bodyPr wrap="square" rtlCol="0">
            <a:spAutoFit/>
          </a:bodyPr>
          <a:lstStyle/>
          <a:p>
            <a:r>
              <a:rPr lang="en-GB" dirty="0" smtClean="0">
                <a:latin typeface="Arial" panose="020B0604020202020204" pitchFamily="34" charset="0"/>
                <a:cs typeface="Arial" panose="020B0604020202020204" pitchFamily="34" charset="0"/>
              </a:rPr>
              <a:t>Look at the scale up the side (height in cm). It increases by two each time so </a:t>
            </a:r>
            <a:r>
              <a:rPr lang="en-GB" b="1" u="sng" dirty="0" smtClean="0">
                <a:latin typeface="Arial" panose="020B0604020202020204" pitchFamily="34" charset="0"/>
                <a:cs typeface="Arial" panose="020B0604020202020204" pitchFamily="34" charset="0"/>
              </a:rPr>
              <a:t>number 1 on the scale </a:t>
            </a:r>
            <a:r>
              <a:rPr lang="en-GB" dirty="0" smtClean="0">
                <a:latin typeface="Arial" panose="020B0604020202020204" pitchFamily="34" charset="0"/>
                <a:cs typeface="Arial" panose="020B0604020202020204" pitchFamily="34" charset="0"/>
              </a:rPr>
              <a:t>is between 0 and 2.</a:t>
            </a:r>
          </a:p>
          <a:p>
            <a:r>
              <a:rPr lang="en-GB" dirty="0" smtClean="0">
                <a:latin typeface="Arial" panose="020B0604020202020204" pitchFamily="34" charset="0"/>
                <a:cs typeface="Arial" panose="020B0604020202020204" pitchFamily="34" charset="0"/>
              </a:rPr>
              <a:t>Remember this when you answer the questions.</a:t>
            </a:r>
          </a:p>
          <a:p>
            <a:endParaRPr lang="en-GB" dirty="0">
              <a:latin typeface="Arial" panose="020B0604020202020204" pitchFamily="34" charset="0"/>
              <a:cs typeface="Arial" panose="020B0604020202020204" pitchFamily="34" charset="0"/>
            </a:endParaRPr>
          </a:p>
          <a:p>
            <a:r>
              <a:rPr lang="en-GB" dirty="0" smtClean="0">
                <a:latin typeface="Arial" panose="020B0604020202020204" pitchFamily="34" charset="0"/>
                <a:cs typeface="Arial" panose="020B0604020202020204" pitchFamily="34" charset="0"/>
              </a:rPr>
              <a:t>Think about where number 3, 5, 7 and 9.</a:t>
            </a:r>
            <a:endParaRPr lang="en-GB" dirty="0">
              <a:latin typeface="Arial" panose="020B0604020202020204" pitchFamily="34" charset="0"/>
              <a:cs typeface="Arial" panose="020B0604020202020204" pitchFamily="34" charset="0"/>
            </a:endParaRPr>
          </a:p>
        </p:txBody>
      </p:sp>
      <p:cxnSp>
        <p:nvCxnSpPr>
          <p:cNvPr id="6" name="Straight Arrow Connector 5"/>
          <p:cNvCxnSpPr/>
          <p:nvPr/>
        </p:nvCxnSpPr>
        <p:spPr>
          <a:xfrm>
            <a:off x="2338252" y="2919231"/>
            <a:ext cx="1410788" cy="9144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7" name="TextBox 6"/>
          <p:cNvSpPr txBox="1"/>
          <p:nvPr/>
        </p:nvSpPr>
        <p:spPr>
          <a:xfrm>
            <a:off x="1240971" y="760648"/>
            <a:ext cx="6439989" cy="646331"/>
          </a:xfrm>
          <a:prstGeom prst="rect">
            <a:avLst/>
          </a:prstGeom>
          <a:noFill/>
        </p:spPr>
        <p:txBody>
          <a:bodyPr wrap="square" rtlCol="0">
            <a:spAutoFit/>
          </a:bodyPr>
          <a:lstStyle/>
          <a:p>
            <a:r>
              <a:rPr lang="en-GB" dirty="0" smtClean="0">
                <a:latin typeface="Arial" panose="020B0604020202020204" pitchFamily="34" charset="0"/>
                <a:cs typeface="Arial" panose="020B0604020202020204" pitchFamily="34" charset="0"/>
              </a:rPr>
              <a:t>This line graph shows how tall Jack’s plant grew over seven days.</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202475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9294" y="3995678"/>
            <a:ext cx="7854462" cy="2585323"/>
          </a:xfrm>
          <a:prstGeom prst="rect">
            <a:avLst/>
          </a:prstGeom>
          <a:noFill/>
        </p:spPr>
        <p:txBody>
          <a:bodyPr wrap="square" rtlCol="0">
            <a:spAutoFit/>
          </a:bodyPr>
          <a:lstStyle/>
          <a:p>
            <a:r>
              <a:rPr lang="en-GB" dirty="0" smtClean="0">
                <a:latin typeface="Arial" panose="020B0604020202020204" pitchFamily="34" charset="0"/>
                <a:cs typeface="Arial" panose="020B0604020202020204" pitchFamily="34" charset="0"/>
              </a:rPr>
              <a:t>1. On </a:t>
            </a:r>
            <a:r>
              <a:rPr lang="en-GB" dirty="0" smtClean="0">
                <a:latin typeface="Arial" panose="020B0604020202020204" pitchFamily="34" charset="0"/>
                <a:cs typeface="Arial" panose="020B0604020202020204" pitchFamily="34" charset="0"/>
              </a:rPr>
              <a:t>which day was Jacks plant the tallest</a:t>
            </a:r>
            <a:r>
              <a:rPr lang="en-GB" dirty="0" smtClean="0">
                <a:latin typeface="Arial" panose="020B0604020202020204" pitchFamily="34" charset="0"/>
                <a:cs typeface="Arial" panose="020B0604020202020204" pitchFamily="34" charset="0"/>
              </a:rPr>
              <a:t>?</a:t>
            </a:r>
            <a:endParaRPr lang="en-GB" dirty="0">
              <a:latin typeface="Arial" panose="020B0604020202020204" pitchFamily="34" charset="0"/>
              <a:cs typeface="Arial" panose="020B0604020202020204" pitchFamily="34" charset="0"/>
            </a:endParaRPr>
          </a:p>
          <a:p>
            <a:r>
              <a:rPr lang="en-GB" dirty="0" smtClean="0">
                <a:latin typeface="Arial" panose="020B0604020202020204" pitchFamily="34" charset="0"/>
                <a:cs typeface="Arial" panose="020B0604020202020204" pitchFamily="34" charset="0"/>
              </a:rPr>
              <a:t>2. Which day did Jack’s plant not grow</a:t>
            </a:r>
            <a:r>
              <a:rPr lang="en-GB" dirty="0" smtClean="0">
                <a:latin typeface="Arial" panose="020B0604020202020204" pitchFamily="34" charset="0"/>
                <a:cs typeface="Arial" panose="020B0604020202020204" pitchFamily="34" charset="0"/>
              </a:rPr>
              <a:t>?</a:t>
            </a:r>
            <a:endParaRPr lang="en-GB" dirty="0">
              <a:latin typeface="Arial" panose="020B0604020202020204" pitchFamily="34" charset="0"/>
              <a:cs typeface="Arial" panose="020B0604020202020204" pitchFamily="34" charset="0"/>
            </a:endParaRPr>
          </a:p>
          <a:p>
            <a:r>
              <a:rPr lang="en-GB" dirty="0" smtClean="0">
                <a:latin typeface="Arial" panose="020B0604020202020204" pitchFamily="34" charset="0"/>
                <a:cs typeface="Arial" panose="020B0604020202020204" pitchFamily="34" charset="0"/>
              </a:rPr>
              <a:t>3. How tall was Jack’s plant on day 6</a:t>
            </a:r>
            <a:r>
              <a:rPr lang="en-GB" dirty="0" smtClean="0">
                <a:latin typeface="Arial" panose="020B0604020202020204" pitchFamily="34" charset="0"/>
                <a:cs typeface="Arial" panose="020B0604020202020204" pitchFamily="34" charset="0"/>
              </a:rPr>
              <a:t>?</a:t>
            </a:r>
            <a:endParaRPr lang="en-GB" dirty="0">
              <a:latin typeface="Arial" panose="020B0604020202020204" pitchFamily="34" charset="0"/>
              <a:cs typeface="Arial" panose="020B0604020202020204" pitchFamily="34" charset="0"/>
            </a:endParaRPr>
          </a:p>
          <a:p>
            <a:r>
              <a:rPr lang="en-GB" dirty="0" smtClean="0">
                <a:latin typeface="Arial" panose="020B0604020202020204" pitchFamily="34" charset="0"/>
                <a:cs typeface="Arial" panose="020B0604020202020204" pitchFamily="34" charset="0"/>
              </a:rPr>
              <a:t>4. How big was Jack’s plant on day 1?</a:t>
            </a:r>
            <a:endParaRPr lang="en-GB" dirty="0">
              <a:latin typeface="Arial" panose="020B0604020202020204" pitchFamily="34" charset="0"/>
              <a:cs typeface="Arial" panose="020B0604020202020204" pitchFamily="34" charset="0"/>
            </a:endParaRPr>
          </a:p>
          <a:p>
            <a:r>
              <a:rPr lang="en-GB" dirty="0" smtClean="0">
                <a:latin typeface="Arial" panose="020B0604020202020204" pitchFamily="34" charset="0"/>
                <a:cs typeface="Arial" panose="020B0604020202020204" pitchFamily="34" charset="0"/>
              </a:rPr>
              <a:t>5. How many days did it take for Jack’s plant to grow 5cm?</a:t>
            </a:r>
          </a:p>
          <a:p>
            <a:r>
              <a:rPr lang="en-GB" dirty="0" smtClean="0">
                <a:latin typeface="Arial" panose="020B0604020202020204" pitchFamily="34" charset="0"/>
                <a:cs typeface="Arial" panose="020B0604020202020204" pitchFamily="34" charset="0"/>
              </a:rPr>
              <a:t>6. How much taller was the plant on day 6 than on day 2?</a:t>
            </a:r>
          </a:p>
          <a:p>
            <a:r>
              <a:rPr lang="en-GB" dirty="0" smtClean="0">
                <a:latin typeface="Arial" panose="020B0604020202020204" pitchFamily="34" charset="0"/>
                <a:cs typeface="Arial" panose="020B0604020202020204" pitchFamily="34" charset="0"/>
              </a:rPr>
              <a:t>7. How tall did the plant grow in seven days?</a:t>
            </a:r>
          </a:p>
          <a:p>
            <a:r>
              <a:rPr lang="en-GB" dirty="0" smtClean="0">
                <a:latin typeface="Arial" panose="020B0604020202020204" pitchFamily="34" charset="0"/>
                <a:cs typeface="Arial" panose="020B0604020202020204" pitchFamily="34" charset="0"/>
              </a:rPr>
              <a:t>8. How tall do you think the plant would be on day 8?</a:t>
            </a:r>
            <a:endParaRPr lang="en-GB" dirty="0" smtClean="0">
              <a:latin typeface="Arial" panose="020B0604020202020204" pitchFamily="34" charset="0"/>
              <a:cs typeface="Arial" panose="020B0604020202020204" pitchFamily="34" charset="0"/>
            </a:endParaRPr>
          </a:p>
          <a:p>
            <a:r>
              <a:rPr lang="en-GB" dirty="0"/>
              <a:t>	</a:t>
            </a:r>
            <a:endParaRPr lang="en-GB" b="1" dirty="0"/>
          </a:p>
        </p:txBody>
      </p:sp>
      <p:pic>
        <p:nvPicPr>
          <p:cNvPr id="5"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41626" t="30930" r="22334" b="30930"/>
          <a:stretch/>
        </p:blipFill>
        <p:spPr bwMode="auto">
          <a:xfrm>
            <a:off x="1069167" y="151693"/>
            <a:ext cx="6114716" cy="36382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5784780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28500E97074E9232E002F87A0DA8" ma:contentTypeVersion="9" ma:contentTypeDescription="Create a new document." ma:contentTypeScope="" ma:versionID="02f329b899d1e0c453f9d86bb194f90f">
  <xsd:schema xmlns:xsd="http://www.w3.org/2001/XMLSchema" xmlns:xs="http://www.w3.org/2001/XMLSchema" xmlns:p="http://schemas.microsoft.com/office/2006/metadata/properties" xmlns:ns2="86144f90-c7b6-48d0-aae5-f5e9e48cc3df" xmlns:ns3="5c7a0828-c5e4-45f8-a074-18a8fdc88ec6" targetNamespace="http://schemas.microsoft.com/office/2006/metadata/properties" ma:root="true" ma:fieldsID="1d87f36caa9ec3a2d6f114e9f26bf426" ns2:_="" ns3:_="">
    <xsd:import namespace="86144f90-c7b6-48d0-aae5-f5e9e48cc3df"/>
    <xsd:import namespace="5c7a0828-c5e4-45f8-a074-18a8fdc88ec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EventHashCode" minOccurs="0"/>
                <xsd:element ref="ns3:MediaServiceGenerationTime"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6144f90-c7b6-48d0-aae5-f5e9e48cc3df"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c7a0828-c5e4-45f8-a074-18a8fdc88ec6"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Tags" ma:index="12" nillable="true" ma:displayName="MediaServiceAutoTags" ma:description="" ma:internalName="MediaServiceAutoTags"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56FD497-9207-44BB-A7C2-9DB5F606A9D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6144f90-c7b6-48d0-aae5-f5e9e48cc3df"/>
    <ds:schemaRef ds:uri="5c7a0828-c5e4-45f8-a074-18a8fdc88ec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EF8F11D-A449-4684-B8E0-461263A2E192}">
  <ds:schemaRefs>
    <ds:schemaRef ds:uri="http://schemas.microsoft.com/office/2006/documentManagement/types"/>
    <ds:schemaRef ds:uri="http://schemas.microsoft.com/office/infopath/2007/PartnerControls"/>
    <ds:schemaRef ds:uri="86144f90-c7b6-48d0-aae5-f5e9e48cc3df"/>
    <ds:schemaRef ds:uri="http://purl.org/dc/elements/1.1/"/>
    <ds:schemaRef ds:uri="http://schemas.microsoft.com/office/2006/metadata/properties"/>
    <ds:schemaRef ds:uri="http://purl.org/dc/terms/"/>
    <ds:schemaRef ds:uri="http://schemas.openxmlformats.org/package/2006/metadata/core-properties"/>
    <ds:schemaRef ds:uri="5c7a0828-c5e4-45f8-a074-18a8fdc88ec6"/>
    <ds:schemaRef ds:uri="http://www.w3.org/XML/1998/namespace"/>
    <ds:schemaRef ds:uri="http://purl.org/dc/dcmitype/"/>
  </ds:schemaRefs>
</ds:datastoreItem>
</file>

<file path=customXml/itemProps3.xml><?xml version="1.0" encoding="utf-8"?>
<ds:datastoreItem xmlns:ds="http://schemas.openxmlformats.org/officeDocument/2006/customXml" ds:itemID="{8BE7001C-4FE1-4FF1-8D32-419BDEA7C0F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1715</TotalTime>
  <Words>334</Words>
  <Application>Microsoft Office PowerPoint</Application>
  <PresentationFormat>On-screen Show (4:3)</PresentationFormat>
  <Paragraphs>93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Century Gothic</vt:lpstr>
      <vt:lpstr>SassoonCRInfantMedium</vt:lpstr>
      <vt:lpstr>Office Theme</vt:lpstr>
      <vt:lpstr>PowerPoint Presentation</vt:lpstr>
      <vt:lpstr>PowerPoint Presentation</vt:lpstr>
      <vt:lpstr>PowerPoint Presentation</vt:lpstr>
      <vt:lpstr>What do line graphs show?</vt:lpstr>
      <vt:lpstr>Look at the line graph below.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Ashleigh Sobol</dc:creator>
  <cp:lastModifiedBy>Lincoln-Johnson, Nicola</cp:lastModifiedBy>
  <cp:revision>116</cp:revision>
  <dcterms:created xsi:type="dcterms:W3CDTF">2018-03-17T10:08:43Z</dcterms:created>
  <dcterms:modified xsi:type="dcterms:W3CDTF">2021-02-24T09:25:44Z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0x0101002E2B28500E97074E9232E002F87A0DA8</vt:lpwstr>
  </property>
  <property fmtid="{D5CDD505-2E9C-101B-9397-08002B2CF9AE}" pid="3" name="TaxKeyword">
    <vt:lpwstr/>
  </property>
  <property fmtid="{D5CDD505-2E9C-101B-9397-08002B2CF9AE}" pid="4" name="AuthorIds_UIVersion_512">
    <vt:lpwstr>17</vt:lpwstr>
  </property>
</Properties>
</file>