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7" r:id="rId2"/>
    <p:sldId id="295" r:id="rId3"/>
    <p:sldId id="256" r:id="rId4"/>
    <p:sldId id="263" r:id="rId5"/>
    <p:sldId id="266" r:id="rId6"/>
    <p:sldId id="288" r:id="rId7"/>
    <p:sldId id="287" r:id="rId8"/>
    <p:sldId id="294" r:id="rId9"/>
    <p:sldId id="293" r:id="rId10"/>
    <p:sldId id="292" r:id="rId11"/>
    <p:sldId id="276" r:id="rId12"/>
    <p:sldId id="271" r:id="rId13"/>
    <p:sldId id="270" r:id="rId14"/>
    <p:sldId id="281"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591" autoAdjust="0"/>
  </p:normalViewPr>
  <p:slideViewPr>
    <p:cSldViewPr snapToGrid="0">
      <p:cViewPr varScale="1">
        <p:scale>
          <a:sx n="64" d="100"/>
          <a:sy n="64" d="100"/>
        </p:scale>
        <p:origin x="942" y="66"/>
      </p:cViewPr>
      <p:guideLst/>
    </p:cSldViewPr>
  </p:slideViewPr>
  <p:notesTextViewPr>
    <p:cViewPr>
      <p:scale>
        <a:sx n="125" d="100"/>
        <a:sy n="125" d="100"/>
      </p:scale>
      <p:origin x="0" y="0"/>
    </p:cViewPr>
  </p:notesTextViewPr>
  <p:notesViewPr>
    <p:cSldViewPr snapToGrid="0">
      <p:cViewPr>
        <p:scale>
          <a:sx n="202" d="100"/>
          <a:sy n="202" d="100"/>
        </p:scale>
        <p:origin x="144" y="-43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13613-F419-4CB5-9CDA-53C701DD7784}" type="datetimeFigureOut">
              <a:rPr lang="en-GB" smtClean="0"/>
              <a:t>09/02/2021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47704-188D-46CC-8778-C19EAC291589}" type="slidenum">
              <a:rPr lang="en-GB" smtClean="0"/>
              <a:t>‹#›</a:t>
            </a:fld>
            <a:endParaRPr lang="en-GB" dirty="0"/>
          </a:p>
        </p:txBody>
      </p:sp>
    </p:spTree>
    <p:extLst>
      <p:ext uri="{BB962C8B-B14F-4D97-AF65-F5344CB8AC3E}">
        <p14:creationId xmlns:p14="http://schemas.microsoft.com/office/powerpoint/2010/main" val="214813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this?</a:t>
            </a:r>
            <a:endParaRPr lang="en-GB" dirty="0"/>
          </a:p>
        </p:txBody>
      </p:sp>
      <p:sp>
        <p:nvSpPr>
          <p:cNvPr id="4" name="Slide Number Placeholder 3"/>
          <p:cNvSpPr>
            <a:spLocks noGrp="1"/>
          </p:cNvSpPr>
          <p:nvPr>
            <p:ph type="sldNum" sz="quarter" idx="10"/>
          </p:nvPr>
        </p:nvSpPr>
        <p:spPr/>
        <p:txBody>
          <a:bodyPr/>
          <a:lstStyle/>
          <a:p>
            <a:fld id="{EBD47704-188D-46CC-8778-C19EAC291589}" type="slidenum">
              <a:rPr lang="en-GB" smtClean="0"/>
              <a:t>2</a:t>
            </a:fld>
            <a:endParaRPr lang="en-GB" dirty="0"/>
          </a:p>
        </p:txBody>
      </p:sp>
    </p:spTree>
    <p:extLst>
      <p:ext uri="{BB962C8B-B14F-4D97-AF65-F5344CB8AC3E}">
        <p14:creationId xmlns:p14="http://schemas.microsoft.com/office/powerpoint/2010/main" val="358561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engineers working wear helmets, strong shoes, special gloves</a:t>
            </a:r>
            <a:r>
              <a:rPr lang="en-GB" baseline="0" dirty="0" smtClean="0"/>
              <a:t> and clothes that are bright and safe. They go in and out of the tunnels, so they need to be seen by the driver. We don’t need to wear them when we go to the metro, because we stay on the platform.</a:t>
            </a:r>
            <a:endParaRPr lang="en-GB" dirty="0"/>
          </a:p>
        </p:txBody>
      </p:sp>
      <p:sp>
        <p:nvSpPr>
          <p:cNvPr id="4" name="Slide Number Placeholder 3"/>
          <p:cNvSpPr>
            <a:spLocks noGrp="1"/>
          </p:cNvSpPr>
          <p:nvPr>
            <p:ph type="sldNum" sz="quarter" idx="5"/>
          </p:nvPr>
        </p:nvSpPr>
        <p:spPr/>
        <p:txBody>
          <a:bodyPr/>
          <a:lstStyle/>
          <a:p>
            <a:fld id="{EBD47704-188D-46CC-8778-C19EAC291589}" type="slidenum">
              <a:rPr lang="en-GB" smtClean="0"/>
              <a:t>11</a:t>
            </a:fld>
            <a:endParaRPr lang="en-GB" dirty="0"/>
          </a:p>
        </p:txBody>
      </p:sp>
    </p:spTree>
    <p:extLst>
      <p:ext uri="{BB962C8B-B14F-4D97-AF65-F5344CB8AC3E}">
        <p14:creationId xmlns:p14="http://schemas.microsoft.com/office/powerpoint/2010/main" val="252975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Nexus have lots of CCTV Cameras that</a:t>
            </a:r>
            <a:r>
              <a:rPr lang="en-GB" baseline="0" dirty="0" smtClean="0"/>
              <a:t> watch to make sure no-one is doing anything dangerous like touching wires and electrics. </a:t>
            </a:r>
            <a:endParaRPr lang="en-GB" dirty="0"/>
          </a:p>
        </p:txBody>
      </p:sp>
      <p:sp>
        <p:nvSpPr>
          <p:cNvPr id="4" name="Slide Number Placeholder 3"/>
          <p:cNvSpPr>
            <a:spLocks noGrp="1"/>
          </p:cNvSpPr>
          <p:nvPr>
            <p:ph type="sldNum" sz="quarter" idx="5"/>
          </p:nvPr>
        </p:nvSpPr>
        <p:spPr/>
        <p:txBody>
          <a:bodyPr/>
          <a:lstStyle/>
          <a:p>
            <a:fld id="{EBD47704-188D-46CC-8778-C19EAC291589}" type="slidenum">
              <a:rPr lang="en-GB" smtClean="0"/>
              <a:t>12</a:t>
            </a:fld>
            <a:endParaRPr lang="en-GB" dirty="0"/>
          </a:p>
        </p:txBody>
      </p:sp>
    </p:spTree>
    <p:extLst>
      <p:ext uri="{BB962C8B-B14F-4D97-AF65-F5344CB8AC3E}">
        <p14:creationId xmlns:p14="http://schemas.microsoft.com/office/powerpoint/2010/main" val="467842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Sign</a:t>
            </a:r>
            <a:r>
              <a:rPr lang="en-GB" baseline="0" dirty="0" smtClean="0"/>
              <a:t>s are around the Metro to tell people to stay on the right side of the fences and stay away from electricity in the wires. </a:t>
            </a:r>
            <a:endParaRPr lang="en-GB" dirty="0"/>
          </a:p>
        </p:txBody>
      </p:sp>
      <p:sp>
        <p:nvSpPr>
          <p:cNvPr id="4" name="Slide Number Placeholder 3"/>
          <p:cNvSpPr>
            <a:spLocks noGrp="1"/>
          </p:cNvSpPr>
          <p:nvPr>
            <p:ph type="sldNum" sz="quarter" idx="5"/>
          </p:nvPr>
        </p:nvSpPr>
        <p:spPr/>
        <p:txBody>
          <a:bodyPr/>
          <a:lstStyle/>
          <a:p>
            <a:fld id="{EBD47704-188D-46CC-8778-C19EAC291589}" type="slidenum">
              <a:rPr lang="en-GB" smtClean="0"/>
              <a:t>13</a:t>
            </a:fld>
            <a:endParaRPr lang="en-GB" dirty="0"/>
          </a:p>
        </p:txBody>
      </p:sp>
    </p:spTree>
    <p:extLst>
      <p:ext uri="{BB962C8B-B14F-4D97-AF65-F5344CB8AC3E}">
        <p14:creationId xmlns:p14="http://schemas.microsoft.com/office/powerpoint/2010/main" val="80308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That’s</a:t>
            </a:r>
            <a:r>
              <a:rPr lang="en-GB" baseline="0" dirty="0" smtClean="0"/>
              <a:t> right, it’s the Nexus Metro Map. This is Ben, he works for Nexus and he has an important announcement to make.</a:t>
            </a:r>
            <a:endParaRPr lang="en-GB" dirty="0"/>
          </a:p>
        </p:txBody>
      </p:sp>
      <p:sp>
        <p:nvSpPr>
          <p:cNvPr id="4" name="Slide Number Placeholder 3"/>
          <p:cNvSpPr>
            <a:spLocks noGrp="1"/>
          </p:cNvSpPr>
          <p:nvPr>
            <p:ph type="sldNum" sz="quarter" idx="5"/>
          </p:nvPr>
        </p:nvSpPr>
        <p:spPr/>
        <p:txBody>
          <a:bodyPr/>
          <a:lstStyle/>
          <a:p>
            <a:fld id="{EBD47704-188D-46CC-8778-C19EAC291589}" type="slidenum">
              <a:rPr lang="en-GB" smtClean="0"/>
              <a:t>3</a:t>
            </a:fld>
            <a:endParaRPr lang="en-GB" dirty="0"/>
          </a:p>
        </p:txBody>
      </p:sp>
    </p:spTree>
    <p:extLst>
      <p:ext uri="{BB962C8B-B14F-4D97-AF65-F5344CB8AC3E}">
        <p14:creationId xmlns:p14="http://schemas.microsoft.com/office/powerpoint/2010/main" val="112197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Between the 15</a:t>
            </a:r>
            <a:r>
              <a:rPr lang="en-GB" baseline="30000" dirty="0"/>
              <a:t>th</a:t>
            </a:r>
            <a:r>
              <a:rPr lang="en-GB" dirty="0"/>
              <a:t> </a:t>
            </a:r>
            <a:r>
              <a:rPr lang="en-GB" dirty="0" smtClean="0"/>
              <a:t>February and 28</a:t>
            </a:r>
            <a:r>
              <a:rPr lang="en-GB" baseline="30000" dirty="0" smtClean="0"/>
              <a:t>th</a:t>
            </a:r>
            <a:r>
              <a:rPr lang="en-GB" dirty="0" smtClean="0"/>
              <a:t> February, the trains between</a:t>
            </a:r>
            <a:r>
              <a:rPr lang="en-GB" baseline="0" dirty="0" smtClean="0"/>
              <a:t> some platforms have to STOP!</a:t>
            </a:r>
            <a:endParaRPr lang="en-GB" dirty="0"/>
          </a:p>
        </p:txBody>
      </p:sp>
      <p:sp>
        <p:nvSpPr>
          <p:cNvPr id="4" name="Slide Number Placeholder 3"/>
          <p:cNvSpPr>
            <a:spLocks noGrp="1"/>
          </p:cNvSpPr>
          <p:nvPr>
            <p:ph type="sldNum" sz="quarter" idx="5"/>
          </p:nvPr>
        </p:nvSpPr>
        <p:spPr/>
        <p:txBody>
          <a:bodyPr/>
          <a:lstStyle/>
          <a:p>
            <a:fld id="{EBD47704-188D-46CC-8778-C19EAC291589}" type="slidenum">
              <a:rPr lang="en-GB" smtClean="0"/>
              <a:t>4</a:t>
            </a:fld>
            <a:endParaRPr lang="en-GB" dirty="0"/>
          </a:p>
        </p:txBody>
      </p:sp>
    </p:spTree>
    <p:extLst>
      <p:ext uri="{BB962C8B-B14F-4D97-AF65-F5344CB8AC3E}">
        <p14:creationId xmlns:p14="http://schemas.microsoft.com/office/powerpoint/2010/main" val="28096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t>
            </a:r>
            <a:r>
              <a:rPr lang="en-GB" dirty="0" smtClean="0"/>
              <a:t>engineers </a:t>
            </a:r>
            <a:r>
              <a:rPr lang="en-GB" dirty="0"/>
              <a:t>will be working day and night </a:t>
            </a:r>
            <a:r>
              <a:rPr lang="en-GB" dirty="0" smtClean="0"/>
              <a:t>in </a:t>
            </a:r>
            <a:r>
              <a:rPr lang="en-GB" dirty="0"/>
              <a:t>the busiest </a:t>
            </a:r>
            <a:r>
              <a:rPr lang="en-GB" dirty="0" smtClean="0"/>
              <a:t>area of the Metro,</a:t>
            </a:r>
            <a:r>
              <a:rPr lang="en-GB" baseline="0" dirty="0" smtClean="0"/>
              <a:t> they call it the central corridor.</a:t>
            </a:r>
            <a:endParaRPr lang="en-GB" dirty="0"/>
          </a:p>
        </p:txBody>
      </p:sp>
      <p:sp>
        <p:nvSpPr>
          <p:cNvPr id="4" name="Slide Number Placeholder 3"/>
          <p:cNvSpPr>
            <a:spLocks noGrp="1"/>
          </p:cNvSpPr>
          <p:nvPr>
            <p:ph type="sldNum" sz="quarter" idx="5"/>
          </p:nvPr>
        </p:nvSpPr>
        <p:spPr/>
        <p:txBody>
          <a:bodyPr/>
          <a:lstStyle/>
          <a:p>
            <a:fld id="{EBD47704-188D-46CC-8778-C19EAC291589}" type="slidenum">
              <a:rPr lang="en-GB" smtClean="0"/>
              <a:t>5</a:t>
            </a:fld>
            <a:endParaRPr lang="en-GB" dirty="0"/>
          </a:p>
        </p:txBody>
      </p:sp>
    </p:spTree>
    <p:extLst>
      <p:ext uri="{BB962C8B-B14F-4D97-AF65-F5344CB8AC3E}">
        <p14:creationId xmlns:p14="http://schemas.microsoft.com/office/powerpoint/2010/main" val="146815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47704-188D-46CC-8778-C19EAC291589}" type="slidenum">
              <a:rPr lang="en-GB" smtClean="0"/>
              <a:t>6</a:t>
            </a:fld>
            <a:endParaRPr lang="en-GB" dirty="0"/>
          </a:p>
        </p:txBody>
      </p:sp>
    </p:spTree>
    <p:extLst>
      <p:ext uri="{BB962C8B-B14F-4D97-AF65-F5344CB8AC3E}">
        <p14:creationId xmlns:p14="http://schemas.microsoft.com/office/powerpoint/2010/main" val="350200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Electricity</a:t>
            </a:r>
            <a:r>
              <a:rPr lang="en-GB" baseline="0" dirty="0" smtClean="0"/>
              <a:t> is carried in overhead lines. </a:t>
            </a:r>
            <a:r>
              <a:rPr lang="en-GB" dirty="0" smtClean="0"/>
              <a:t>Just like lightening it can jump up to 1 metre.</a:t>
            </a:r>
          </a:p>
          <a:p>
            <a:r>
              <a:rPr lang="en-GB" baseline="0" dirty="0" smtClean="0"/>
              <a:t>We need to replace them to help the metro work well. </a:t>
            </a:r>
            <a:endParaRPr lang="en-GB" dirty="0"/>
          </a:p>
        </p:txBody>
      </p:sp>
      <p:sp>
        <p:nvSpPr>
          <p:cNvPr id="4" name="Slide Number Placeholder 3"/>
          <p:cNvSpPr>
            <a:spLocks noGrp="1"/>
          </p:cNvSpPr>
          <p:nvPr>
            <p:ph type="sldNum" sz="quarter" idx="5"/>
          </p:nvPr>
        </p:nvSpPr>
        <p:spPr/>
        <p:txBody>
          <a:bodyPr/>
          <a:lstStyle/>
          <a:p>
            <a:fld id="{EBD47704-188D-46CC-8778-C19EAC291589}" type="slidenum">
              <a:rPr lang="en-GB" smtClean="0"/>
              <a:t>7</a:t>
            </a:fld>
            <a:endParaRPr lang="en-GB" dirty="0"/>
          </a:p>
        </p:txBody>
      </p:sp>
    </p:spTree>
    <p:extLst>
      <p:ext uri="{BB962C8B-B14F-4D97-AF65-F5344CB8AC3E}">
        <p14:creationId xmlns:p14="http://schemas.microsoft.com/office/powerpoint/2010/main" val="648980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Overhead lines carry electricity to help the trains move, but wait</a:t>
            </a:r>
            <a:r>
              <a:rPr lang="en-GB" baseline="0" dirty="0" smtClean="0"/>
              <a:t> a minute…</a:t>
            </a:r>
            <a:endParaRPr lang="en-GB" dirty="0"/>
          </a:p>
        </p:txBody>
      </p:sp>
      <p:sp>
        <p:nvSpPr>
          <p:cNvPr id="4" name="Slide Number Placeholder 3"/>
          <p:cNvSpPr>
            <a:spLocks noGrp="1"/>
          </p:cNvSpPr>
          <p:nvPr>
            <p:ph type="sldNum" sz="quarter" idx="10"/>
          </p:nvPr>
        </p:nvSpPr>
        <p:spPr/>
        <p:txBody>
          <a:bodyPr/>
          <a:lstStyle/>
          <a:p>
            <a:fld id="{EBD47704-188D-46CC-8778-C19EAC291589}" type="slidenum">
              <a:rPr lang="en-GB" smtClean="0"/>
              <a:t>8</a:t>
            </a:fld>
            <a:endParaRPr lang="en-GB" dirty="0"/>
          </a:p>
        </p:txBody>
      </p:sp>
    </p:spTree>
    <p:extLst>
      <p:ext uri="{BB962C8B-B14F-4D97-AF65-F5344CB8AC3E}">
        <p14:creationId xmlns:p14="http://schemas.microsoft.com/office/powerpoint/2010/main" val="308372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Electricity</a:t>
            </a:r>
            <a:r>
              <a:rPr lang="en-GB" baseline="0" dirty="0" smtClean="0"/>
              <a:t> is very strong, powerful and dangerous. What might happen if you touched an overhead line? Remember, they have electricity running through them!</a:t>
            </a:r>
            <a:endParaRPr lang="en-GB" dirty="0"/>
          </a:p>
        </p:txBody>
      </p:sp>
      <p:sp>
        <p:nvSpPr>
          <p:cNvPr id="4" name="Slide Number Placeholder 3"/>
          <p:cNvSpPr>
            <a:spLocks noGrp="1"/>
          </p:cNvSpPr>
          <p:nvPr>
            <p:ph type="sldNum" sz="quarter" idx="10"/>
          </p:nvPr>
        </p:nvSpPr>
        <p:spPr/>
        <p:txBody>
          <a:bodyPr/>
          <a:lstStyle/>
          <a:p>
            <a:fld id="{EBD47704-188D-46CC-8778-C19EAC291589}" type="slidenum">
              <a:rPr lang="en-GB" smtClean="0"/>
              <a:t>9</a:t>
            </a:fld>
            <a:endParaRPr lang="en-GB" dirty="0"/>
          </a:p>
        </p:txBody>
      </p:sp>
    </p:spTree>
    <p:extLst>
      <p:ext uri="{BB962C8B-B14F-4D97-AF65-F5344CB8AC3E}">
        <p14:creationId xmlns:p14="http://schemas.microsoft.com/office/powerpoint/2010/main" val="1411766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That’s right, you could get hurt and in trouble</a:t>
            </a:r>
            <a:r>
              <a:rPr lang="en-GB" baseline="0" dirty="0" smtClean="0"/>
              <a:t> </a:t>
            </a:r>
            <a:r>
              <a:rPr lang="en-GB" dirty="0" smtClean="0"/>
              <a:t>and nobody wants that. So,</a:t>
            </a:r>
            <a:r>
              <a:rPr lang="en-GB" baseline="0" dirty="0" smtClean="0"/>
              <a:t> we all need to keep safe. I wonder, how can we do that?</a:t>
            </a:r>
            <a:endParaRPr lang="en-GB" dirty="0"/>
          </a:p>
        </p:txBody>
      </p:sp>
      <p:sp>
        <p:nvSpPr>
          <p:cNvPr id="4" name="Slide Number Placeholder 3"/>
          <p:cNvSpPr>
            <a:spLocks noGrp="1"/>
          </p:cNvSpPr>
          <p:nvPr>
            <p:ph type="sldNum" sz="quarter" idx="5"/>
          </p:nvPr>
        </p:nvSpPr>
        <p:spPr/>
        <p:txBody>
          <a:bodyPr/>
          <a:lstStyle/>
          <a:p>
            <a:fld id="{EBD47704-188D-46CC-8778-C19EAC291589}" type="slidenum">
              <a:rPr lang="en-GB" smtClean="0"/>
              <a:t>10</a:t>
            </a:fld>
            <a:endParaRPr lang="en-GB" dirty="0"/>
          </a:p>
        </p:txBody>
      </p:sp>
    </p:spTree>
    <p:extLst>
      <p:ext uri="{BB962C8B-B14F-4D97-AF65-F5344CB8AC3E}">
        <p14:creationId xmlns:p14="http://schemas.microsoft.com/office/powerpoint/2010/main" val="71665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534B40-BB99-4BE8-B11B-2EB808B424D8}" type="datetimeFigureOut">
              <a:rPr lang="en-GB" smtClean="0"/>
              <a:t>09/02/2021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230E5A-2BEF-4480-8326-7D3DEBEEBFAF}" type="slidenum">
              <a:rPr lang="en-GB" smtClean="0"/>
              <a:t>‹#›</a:t>
            </a:fld>
            <a:endParaRPr lang="en-GB" dirty="0"/>
          </a:p>
        </p:txBody>
      </p:sp>
    </p:spTree>
    <p:extLst>
      <p:ext uri="{BB962C8B-B14F-4D97-AF65-F5344CB8AC3E}">
        <p14:creationId xmlns:p14="http://schemas.microsoft.com/office/powerpoint/2010/main" val="186398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534B40-BB99-4BE8-B11B-2EB808B424D8}" type="datetimeFigureOut">
              <a:rPr lang="en-GB" smtClean="0"/>
              <a:t>09/02/2021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230E5A-2BEF-4480-8326-7D3DEBEEBFAF}" type="slidenum">
              <a:rPr lang="en-GB" smtClean="0"/>
              <a:t>‹#›</a:t>
            </a:fld>
            <a:endParaRPr lang="en-GB" dirty="0"/>
          </a:p>
        </p:txBody>
      </p:sp>
    </p:spTree>
    <p:extLst>
      <p:ext uri="{BB962C8B-B14F-4D97-AF65-F5344CB8AC3E}">
        <p14:creationId xmlns:p14="http://schemas.microsoft.com/office/powerpoint/2010/main" val="214846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534B40-BB99-4BE8-B11B-2EB808B424D8}" type="datetimeFigureOut">
              <a:rPr lang="en-GB" smtClean="0"/>
              <a:t>09/02/2021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230E5A-2BEF-4480-8326-7D3DEBEEBFAF}" type="slidenum">
              <a:rPr lang="en-GB" smtClean="0"/>
              <a:t>‹#›</a:t>
            </a:fld>
            <a:endParaRPr lang="en-GB" dirty="0"/>
          </a:p>
        </p:txBody>
      </p:sp>
    </p:spTree>
    <p:extLst>
      <p:ext uri="{BB962C8B-B14F-4D97-AF65-F5344CB8AC3E}">
        <p14:creationId xmlns:p14="http://schemas.microsoft.com/office/powerpoint/2010/main" val="240475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534B40-BB99-4BE8-B11B-2EB808B424D8}" type="datetimeFigureOut">
              <a:rPr lang="en-GB" smtClean="0"/>
              <a:t>09/02/2021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230E5A-2BEF-4480-8326-7D3DEBEEBFAF}" type="slidenum">
              <a:rPr lang="en-GB" smtClean="0"/>
              <a:t>‹#›</a:t>
            </a:fld>
            <a:endParaRPr lang="en-GB" dirty="0"/>
          </a:p>
        </p:txBody>
      </p:sp>
    </p:spTree>
    <p:extLst>
      <p:ext uri="{BB962C8B-B14F-4D97-AF65-F5344CB8AC3E}">
        <p14:creationId xmlns:p14="http://schemas.microsoft.com/office/powerpoint/2010/main" val="393083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534B40-BB99-4BE8-B11B-2EB808B424D8}" type="datetimeFigureOut">
              <a:rPr lang="en-GB" smtClean="0"/>
              <a:t>09/02/2021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230E5A-2BEF-4480-8326-7D3DEBEEBFAF}" type="slidenum">
              <a:rPr lang="en-GB" smtClean="0"/>
              <a:t>‹#›</a:t>
            </a:fld>
            <a:endParaRPr lang="en-GB" dirty="0"/>
          </a:p>
        </p:txBody>
      </p:sp>
    </p:spTree>
    <p:extLst>
      <p:ext uri="{BB962C8B-B14F-4D97-AF65-F5344CB8AC3E}">
        <p14:creationId xmlns:p14="http://schemas.microsoft.com/office/powerpoint/2010/main" val="123200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534B40-BB99-4BE8-B11B-2EB808B424D8}" type="datetimeFigureOut">
              <a:rPr lang="en-GB" smtClean="0"/>
              <a:t>09/02/2021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230E5A-2BEF-4480-8326-7D3DEBEEBFAF}" type="slidenum">
              <a:rPr lang="en-GB" smtClean="0"/>
              <a:t>‹#›</a:t>
            </a:fld>
            <a:endParaRPr lang="en-GB" dirty="0"/>
          </a:p>
        </p:txBody>
      </p:sp>
    </p:spTree>
    <p:extLst>
      <p:ext uri="{BB962C8B-B14F-4D97-AF65-F5344CB8AC3E}">
        <p14:creationId xmlns:p14="http://schemas.microsoft.com/office/powerpoint/2010/main" val="306062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534B40-BB99-4BE8-B11B-2EB808B424D8}" type="datetimeFigureOut">
              <a:rPr lang="en-GB" smtClean="0"/>
              <a:t>09/02/2021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A230E5A-2BEF-4480-8326-7D3DEBEEBFAF}" type="slidenum">
              <a:rPr lang="en-GB" smtClean="0"/>
              <a:t>‹#›</a:t>
            </a:fld>
            <a:endParaRPr lang="en-GB" dirty="0"/>
          </a:p>
        </p:txBody>
      </p:sp>
    </p:spTree>
    <p:extLst>
      <p:ext uri="{BB962C8B-B14F-4D97-AF65-F5344CB8AC3E}">
        <p14:creationId xmlns:p14="http://schemas.microsoft.com/office/powerpoint/2010/main" val="125219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534B40-BB99-4BE8-B11B-2EB808B424D8}" type="datetimeFigureOut">
              <a:rPr lang="en-GB" smtClean="0"/>
              <a:t>09/02/2021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A230E5A-2BEF-4480-8326-7D3DEBEEBFAF}" type="slidenum">
              <a:rPr lang="en-GB" smtClean="0"/>
              <a:t>‹#›</a:t>
            </a:fld>
            <a:endParaRPr lang="en-GB" dirty="0"/>
          </a:p>
        </p:txBody>
      </p:sp>
    </p:spTree>
    <p:extLst>
      <p:ext uri="{BB962C8B-B14F-4D97-AF65-F5344CB8AC3E}">
        <p14:creationId xmlns:p14="http://schemas.microsoft.com/office/powerpoint/2010/main" val="263281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4B40-BB99-4BE8-B11B-2EB808B424D8}" type="datetimeFigureOut">
              <a:rPr lang="en-GB" smtClean="0"/>
              <a:t>09/02/2021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A230E5A-2BEF-4480-8326-7D3DEBEEBFAF}" type="slidenum">
              <a:rPr lang="en-GB" smtClean="0"/>
              <a:t>‹#›</a:t>
            </a:fld>
            <a:endParaRPr lang="en-GB" dirty="0"/>
          </a:p>
        </p:txBody>
      </p:sp>
    </p:spTree>
    <p:extLst>
      <p:ext uri="{BB962C8B-B14F-4D97-AF65-F5344CB8AC3E}">
        <p14:creationId xmlns:p14="http://schemas.microsoft.com/office/powerpoint/2010/main" val="240713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534B40-BB99-4BE8-B11B-2EB808B424D8}" type="datetimeFigureOut">
              <a:rPr lang="en-GB" smtClean="0"/>
              <a:t>09/02/2021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230E5A-2BEF-4480-8326-7D3DEBEEBFAF}" type="slidenum">
              <a:rPr lang="en-GB" smtClean="0"/>
              <a:t>‹#›</a:t>
            </a:fld>
            <a:endParaRPr lang="en-GB" dirty="0"/>
          </a:p>
        </p:txBody>
      </p:sp>
    </p:spTree>
    <p:extLst>
      <p:ext uri="{BB962C8B-B14F-4D97-AF65-F5344CB8AC3E}">
        <p14:creationId xmlns:p14="http://schemas.microsoft.com/office/powerpoint/2010/main" val="304983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534B40-BB99-4BE8-B11B-2EB808B424D8}" type="datetimeFigureOut">
              <a:rPr lang="en-GB" smtClean="0"/>
              <a:t>09/02/2021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230E5A-2BEF-4480-8326-7D3DEBEEBFAF}" type="slidenum">
              <a:rPr lang="en-GB" smtClean="0"/>
              <a:t>‹#›</a:t>
            </a:fld>
            <a:endParaRPr lang="en-GB" dirty="0"/>
          </a:p>
        </p:txBody>
      </p:sp>
    </p:spTree>
    <p:extLst>
      <p:ext uri="{BB962C8B-B14F-4D97-AF65-F5344CB8AC3E}">
        <p14:creationId xmlns:p14="http://schemas.microsoft.com/office/powerpoint/2010/main" val="340069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4B40-BB99-4BE8-B11B-2EB808B424D8}" type="datetimeFigureOut">
              <a:rPr lang="en-GB" smtClean="0"/>
              <a:t>09/02/2021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30E5A-2BEF-4480-8326-7D3DEBEEBFAF}" type="slidenum">
              <a:rPr lang="en-GB" smtClean="0"/>
              <a:t>‹#›</a:t>
            </a:fld>
            <a:endParaRPr lang="en-GB" dirty="0"/>
          </a:p>
        </p:txBody>
      </p:sp>
    </p:spTree>
    <p:extLst>
      <p:ext uri="{BB962C8B-B14F-4D97-AF65-F5344CB8AC3E}">
        <p14:creationId xmlns:p14="http://schemas.microsoft.com/office/powerpoint/2010/main" val="103666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4.jpeg"/><Relationship Id="rId5" Type="http://schemas.openxmlformats.org/officeDocument/2006/relationships/image" Target="../media/image10.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png"/><Relationship Id="rId5" Type="http://schemas.openxmlformats.org/officeDocument/2006/relationships/image" Target="../media/image18.jpe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0.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7.xml"/><Relationship Id="rId7" Type="http://schemas.openxmlformats.org/officeDocument/2006/relationships/hyperlink" Target="https://tcatmon.com/wiki/%EC%A0%84%EA%B8%B0"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notesSlide" Target="../notesSlides/notesSlide6.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tcatmon.com/wiki/%EC%A0%84%EA%B8%B0" TargetMode="External"/><Relationship Id="rId5" Type="http://schemas.openxmlformats.org/officeDocument/2006/relationships/image" Target="../media/image12.jp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8721" y="1139252"/>
            <a:ext cx="8904158" cy="3416320"/>
          </a:xfrm>
          <a:prstGeom prst="rect">
            <a:avLst/>
          </a:prstGeom>
          <a:noFill/>
        </p:spPr>
        <p:txBody>
          <a:bodyPr wrap="square" rtlCol="0">
            <a:spAutoFit/>
          </a:bodyPr>
          <a:lstStyle/>
          <a:p>
            <a:pPr algn="ctr"/>
            <a:r>
              <a:rPr lang="en-GB" sz="4800" dirty="0" smtClean="0">
                <a:latin typeface="Arial" panose="020B0604020202020204" pitchFamily="34" charset="0"/>
                <a:cs typeface="Arial" panose="020B0604020202020204" pitchFamily="34" charset="0"/>
              </a:rPr>
              <a:t>Year 1</a:t>
            </a:r>
          </a:p>
          <a:p>
            <a:pPr algn="ctr"/>
            <a:r>
              <a:rPr lang="en-GB" sz="4800" dirty="0" smtClean="0">
                <a:latin typeface="Arial" panose="020B0604020202020204" pitchFamily="34" charset="0"/>
                <a:cs typeface="Arial" panose="020B0604020202020204" pitchFamily="34" charset="0"/>
              </a:rPr>
              <a:t>PSHE</a:t>
            </a:r>
            <a:br>
              <a:rPr lang="en-GB" sz="4800" dirty="0" smtClean="0">
                <a:latin typeface="Arial" panose="020B0604020202020204" pitchFamily="34" charset="0"/>
                <a:cs typeface="Arial" panose="020B0604020202020204" pitchFamily="34" charset="0"/>
              </a:rPr>
            </a:br>
            <a:r>
              <a:rPr lang="en-GB" sz="4800" dirty="0" smtClean="0">
                <a:latin typeface="Arial" panose="020B0604020202020204" pitchFamily="34" charset="0"/>
                <a:cs typeface="Arial" panose="020B0604020202020204" pitchFamily="34" charset="0"/>
              </a:rPr>
              <a:t>Keeping safe on the metros</a:t>
            </a:r>
          </a:p>
          <a:p>
            <a:pPr algn="ctr"/>
            <a:endParaRPr lang="en-GB" sz="2400" dirty="0">
              <a:latin typeface="Arial" panose="020B0604020202020204" pitchFamily="34" charset="0"/>
              <a:cs typeface="Arial" panose="020B0604020202020204" pitchFamily="34" charset="0"/>
            </a:endParaRPr>
          </a:p>
          <a:p>
            <a:pPr algn="ctr"/>
            <a:r>
              <a:rPr lang="en-GB" sz="2400" dirty="0" smtClean="0">
                <a:latin typeface="Arial" panose="020B0604020202020204" pitchFamily="34" charset="0"/>
                <a:cs typeface="Arial" panose="020B0604020202020204" pitchFamily="34" charset="0"/>
              </a:rPr>
              <a:t>Learning intention: To learn about how to keep safe near rail tracks</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7541" y="5912370"/>
            <a:ext cx="609600" cy="609600"/>
          </a:xfrm>
          <a:prstGeom prst="rect">
            <a:avLst/>
          </a:prstGeom>
        </p:spPr>
      </p:pic>
    </p:spTree>
    <p:extLst>
      <p:ext uri="{BB962C8B-B14F-4D97-AF65-F5344CB8AC3E}">
        <p14:creationId xmlns:p14="http://schemas.microsoft.com/office/powerpoint/2010/main" val="24990561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hat&#10;&#10;Description automatically generated">
            <a:extLst>
              <a:ext uri="{FF2B5EF4-FFF2-40B4-BE49-F238E27FC236}">
                <a16:creationId xmlns:a16="http://schemas.microsoft.com/office/drawing/2014/main" id="{D000E811-FDB9-43A5-964E-DD93EE72BA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6394" y="633046"/>
            <a:ext cx="4285606" cy="5836322"/>
          </a:xfrm>
          <a:prstGeom prst="rect">
            <a:avLst/>
          </a:prstGeom>
        </p:spPr>
      </p:pic>
      <p:sp>
        <p:nvSpPr>
          <p:cNvPr id="2" name="Text Box 7">
            <a:extLst>
              <a:ext uri="{FF2B5EF4-FFF2-40B4-BE49-F238E27FC236}">
                <a16:creationId xmlns:a16="http://schemas.microsoft.com/office/drawing/2014/main" id="{042504A0-BF1D-4234-9D2F-A4CE8AD9D3ED}"/>
              </a:ext>
            </a:extLst>
          </p:cNvPr>
          <p:cNvSpPr txBox="1">
            <a:spLocks noChangeArrowheads="1"/>
          </p:cNvSpPr>
          <p:nvPr/>
        </p:nvSpPr>
        <p:spPr bwMode="auto">
          <a:xfrm>
            <a:off x="4479926" y="2327275"/>
            <a:ext cx="413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None/>
            </a:pPr>
            <a:endParaRPr lang="en-US" altLang="en-US" sz="2400" dirty="0">
              <a:solidFill>
                <a:srgbClr val="000000"/>
              </a:solidFill>
            </a:endParaRPr>
          </a:p>
        </p:txBody>
      </p:sp>
      <p:sp>
        <p:nvSpPr>
          <p:cNvPr id="3" name="Rounded Rectangular Callout 9">
            <a:extLst>
              <a:ext uri="{FF2B5EF4-FFF2-40B4-BE49-F238E27FC236}">
                <a16:creationId xmlns:a16="http://schemas.microsoft.com/office/drawing/2014/main" id="{4953E99D-3920-4361-945C-EE9E66A5189E}"/>
              </a:ext>
            </a:extLst>
          </p:cNvPr>
          <p:cNvSpPr/>
          <p:nvPr/>
        </p:nvSpPr>
        <p:spPr>
          <a:xfrm>
            <a:off x="2309813" y="388631"/>
            <a:ext cx="5410200" cy="2851279"/>
          </a:xfrm>
          <a:prstGeom prst="wedgeRoundRectCallout">
            <a:avLst>
              <a:gd name="adj1" fmla="val 60614"/>
              <a:gd name="adj2" fmla="val 71129"/>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GB" sz="3200" dirty="0" smtClean="0">
                <a:solidFill>
                  <a:srgbClr val="000000"/>
                </a:solidFill>
                <a:latin typeface="Arial" panose="020B0604020202020204" pitchFamily="34" charset="0"/>
                <a:cs typeface="Arial" panose="020B0604020202020204" pitchFamily="34" charset="0"/>
              </a:rPr>
              <a:t>We all need to keep safe!</a:t>
            </a:r>
          </a:p>
          <a:p>
            <a:pPr algn="ctr" defTabSz="914400" eaLnBrk="0" fontAlgn="base" hangingPunct="0">
              <a:spcBef>
                <a:spcPct val="0"/>
              </a:spcBef>
              <a:spcAft>
                <a:spcPct val="0"/>
              </a:spcAft>
              <a:defRPr/>
            </a:pPr>
            <a:endParaRPr lang="en-GB" sz="3200" dirty="0">
              <a:solidFill>
                <a:srgbClr val="000000"/>
              </a:solidFill>
              <a:latin typeface="Arial" panose="020B0604020202020204" pitchFamily="34" charset="0"/>
              <a:cs typeface="Arial" panose="020B0604020202020204" pitchFamily="34" charset="0"/>
            </a:endParaRPr>
          </a:p>
          <a:p>
            <a:pPr algn="ctr" defTabSz="914400" eaLnBrk="0" fontAlgn="base" hangingPunct="0">
              <a:spcBef>
                <a:spcPct val="0"/>
              </a:spcBef>
              <a:spcAft>
                <a:spcPct val="0"/>
              </a:spcAft>
              <a:defRPr/>
            </a:pPr>
            <a:r>
              <a:rPr lang="en-GB" sz="3200" dirty="0" smtClean="0">
                <a:solidFill>
                  <a:srgbClr val="000000"/>
                </a:solidFill>
                <a:latin typeface="Arial" panose="020B0604020202020204" pitchFamily="34" charset="0"/>
                <a:cs typeface="Arial" panose="020B0604020202020204" pitchFamily="34" charset="0"/>
              </a:rPr>
              <a:t>How can we do it?</a:t>
            </a:r>
            <a:endParaRPr lang="en-GB" sz="3200" dirty="0">
              <a:solidFill>
                <a:srgbClr val="000000"/>
              </a:solidFill>
              <a:latin typeface="Futura Bk BT" panose="020B0502020204020303" pitchFamily="34" charset="0"/>
            </a:endParaRPr>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42331" r="13771"/>
          <a:stretch/>
        </p:blipFill>
        <p:spPr>
          <a:xfrm rot="21600000">
            <a:off x="525795" y="3592482"/>
            <a:ext cx="1784018" cy="304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6194" y="4346268"/>
            <a:ext cx="3836927" cy="2123100"/>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27501" y="6030872"/>
            <a:ext cx="609600" cy="609600"/>
          </a:xfrm>
          <a:prstGeom prst="rect">
            <a:avLst/>
          </a:prstGeom>
        </p:spPr>
      </p:pic>
    </p:spTree>
    <p:extLst>
      <p:ext uri="{BB962C8B-B14F-4D97-AF65-F5344CB8AC3E}">
        <p14:creationId xmlns:p14="http://schemas.microsoft.com/office/powerpoint/2010/main" val="22699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117" fill="hold"/>
                                        <p:tgtEl>
                                          <p:spTgt spid="7"/>
                                        </p:tgtEl>
                                      </p:cBhvr>
                                    </p:cmd>
                                  </p:childTnLst>
                                </p:cTn>
                              </p:par>
                            </p:childTnLst>
                          </p:cTn>
                        </p:par>
                      </p:childTnLst>
                    </p:cTn>
                  </p:par>
                </p:childTnLst>
              </p:cTn>
              <p:nextCondLst>
                <p:cond evt="onClick" delay="0">
                  <p:tgtEl>
                    <p:spTgt spid="7"/>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A picture containing indoor, platform, subway&#10;&#10;Description automatically generated">
            <a:extLst>
              <a:ext uri="{FF2B5EF4-FFF2-40B4-BE49-F238E27FC236}">
                <a16:creationId xmlns:a16="http://schemas.microsoft.com/office/drawing/2014/main" id="{8FF6247F-5271-4ED9-A168-30152B210A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898" r="1" b="1"/>
          <a:stretch/>
        </p:blipFill>
        <p:spPr>
          <a:xfrm>
            <a:off x="793083" y="833967"/>
            <a:ext cx="6735900" cy="5571066"/>
          </a:xfrm>
          <a:prstGeom prst="rect">
            <a:avLst/>
          </a:prstGeom>
        </p:spPr>
      </p:pic>
      <p:cxnSp>
        <p:nvCxnSpPr>
          <p:cNvPr id="3" name="Straight Arrow Connector 2"/>
          <p:cNvCxnSpPr/>
          <p:nvPr/>
        </p:nvCxnSpPr>
        <p:spPr>
          <a:xfrm flipH="1" flipV="1">
            <a:off x="6324600" y="3333750"/>
            <a:ext cx="3086100" cy="95250"/>
          </a:xfrm>
          <a:prstGeom prst="straightConnector1">
            <a:avLst/>
          </a:prstGeom>
          <a:ln w="76200">
            <a:solidFill>
              <a:schemeClr val="bg1"/>
            </a:solidFill>
            <a:tailEnd type="triangle"/>
          </a:ln>
        </p:spPr>
        <p:style>
          <a:lnRef idx="1">
            <a:schemeClr val="dk1"/>
          </a:lnRef>
          <a:fillRef idx="0">
            <a:schemeClr val="dk1"/>
          </a:fillRef>
          <a:effectRef idx="0">
            <a:schemeClr val="dk1"/>
          </a:effectRef>
          <a:fontRef idx="minor">
            <a:schemeClr val="tx1"/>
          </a:fontRef>
        </p:style>
      </p:cxn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97521" y="5957341"/>
            <a:ext cx="609600" cy="609600"/>
          </a:xfrm>
          <a:prstGeom prst="rect">
            <a:avLst/>
          </a:prstGeom>
        </p:spPr>
      </p:pic>
    </p:spTree>
    <p:extLst>
      <p:ext uri="{BB962C8B-B14F-4D97-AF65-F5344CB8AC3E}">
        <p14:creationId xmlns:p14="http://schemas.microsoft.com/office/powerpoint/2010/main" val="194401166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806" r="21729"/>
          <a:stretch/>
        </p:blipFill>
        <p:spPr>
          <a:xfrm>
            <a:off x="2410971" y="0"/>
            <a:ext cx="7370057"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82532" y="5987321"/>
            <a:ext cx="609600" cy="609600"/>
          </a:xfrm>
          <a:prstGeom prst="rect">
            <a:avLst/>
          </a:prstGeom>
        </p:spPr>
      </p:pic>
    </p:spTree>
    <p:extLst>
      <p:ext uri="{BB962C8B-B14F-4D97-AF65-F5344CB8AC3E}">
        <p14:creationId xmlns:p14="http://schemas.microsoft.com/office/powerpoint/2010/main" val="3880017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6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2410971" y="0"/>
            <a:ext cx="7370057" cy="6857990"/>
            <a:chOff x="-1" y="10"/>
            <a:chExt cx="7370057" cy="6857990"/>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1083" r="8317"/>
            <a:stretch/>
          </p:blipFill>
          <p:spPr>
            <a:xfrm>
              <a:off x="-1" y="10"/>
              <a:ext cx="7370057"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Rounded Rectangle 1"/>
            <p:cNvSpPr/>
            <p:nvPr/>
          </p:nvSpPr>
          <p:spPr>
            <a:xfrm>
              <a:off x="1573967" y="4826833"/>
              <a:ext cx="4167266" cy="1424065"/>
            </a:xfrm>
            <a:prstGeom prst="roundRect">
              <a:avLst/>
            </a:prstGeom>
            <a:solidFill>
              <a:srgbClr val="FFE206"/>
            </a:solidFill>
            <a:ln>
              <a:solidFill>
                <a:srgbClr val="FFE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4996" y="6092252"/>
            <a:ext cx="609600" cy="609600"/>
          </a:xfrm>
          <a:prstGeom prst="rect">
            <a:avLst/>
          </a:prstGeom>
        </p:spPr>
      </p:pic>
    </p:spTree>
    <p:extLst>
      <p:ext uri="{BB962C8B-B14F-4D97-AF65-F5344CB8AC3E}">
        <p14:creationId xmlns:p14="http://schemas.microsoft.com/office/powerpoint/2010/main" val="258965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1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9264"/>
          <a:stretch/>
        </p:blipFill>
        <p:spPr>
          <a:xfrm rot="5400000" flipV="1">
            <a:off x="8545124" y="3051261"/>
            <a:ext cx="6877207" cy="73627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89264"/>
          <a:stretch/>
        </p:blipFill>
        <p:spPr>
          <a:xfrm rot="16200000">
            <a:off x="-3223508" y="3070471"/>
            <a:ext cx="6877207" cy="7362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12" y="5382217"/>
            <a:ext cx="954207" cy="1087151"/>
          </a:xfrm>
          <a:prstGeom prst="rect">
            <a:avLst/>
          </a:prstGeom>
        </p:spPr>
      </p:pic>
      <p:sp>
        <p:nvSpPr>
          <p:cNvPr id="12" name="Rounded Rectangular Callout 9">
            <a:extLst>
              <a:ext uri="{FF2B5EF4-FFF2-40B4-BE49-F238E27FC236}">
                <a16:creationId xmlns:a16="http://schemas.microsoft.com/office/drawing/2014/main" id="{4953E99D-3920-4361-945C-EE9E66A5189E}"/>
              </a:ext>
            </a:extLst>
          </p:cNvPr>
          <p:cNvSpPr/>
          <p:nvPr/>
        </p:nvSpPr>
        <p:spPr>
          <a:xfrm>
            <a:off x="1319213" y="388631"/>
            <a:ext cx="5410200" cy="2851279"/>
          </a:xfrm>
          <a:prstGeom prst="wedgeRoundRectCallout">
            <a:avLst>
              <a:gd name="adj1" fmla="val 46177"/>
              <a:gd name="adj2" fmla="val 117229"/>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GB" sz="3200" dirty="0" smtClean="0">
                <a:solidFill>
                  <a:srgbClr val="000000"/>
                </a:solidFill>
                <a:latin typeface="Arial" panose="020B0604020202020204" pitchFamily="34" charset="0"/>
                <a:cs typeface="Arial" panose="020B0604020202020204" pitchFamily="34" charset="0"/>
              </a:rPr>
              <a:t>Can you help us design a poster to help people keep safe?</a:t>
            </a:r>
            <a:endParaRPr lang="en-GB" sz="3200" dirty="0">
              <a:solidFill>
                <a:srgbClr val="000000"/>
              </a:solidFill>
              <a:latin typeface="Futura Bk BT" panose="020B0502020204020303" pitchFamily="34" charset="0"/>
            </a:endParaRPr>
          </a:p>
        </p:txBody>
      </p:sp>
      <p:pic>
        <p:nvPicPr>
          <p:cNvPr id="13" name="Picture 12" descr="A person with hat&#10;&#10;Description automatically generated">
            <a:extLst>
              <a:ext uri="{FF2B5EF4-FFF2-40B4-BE49-F238E27FC236}">
                <a16:creationId xmlns:a16="http://schemas.microsoft.com/office/drawing/2014/main" id="{D000E811-FDB9-43A5-964E-DD93EE72BA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5794" y="633046"/>
            <a:ext cx="4285606" cy="5836322"/>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82400" y="6164568"/>
            <a:ext cx="609600" cy="609600"/>
          </a:xfrm>
          <a:prstGeom prst="rect">
            <a:avLst/>
          </a:prstGeom>
        </p:spPr>
      </p:pic>
    </p:spTree>
    <p:extLst>
      <p:ext uri="{BB962C8B-B14F-4D97-AF65-F5344CB8AC3E}">
        <p14:creationId xmlns:p14="http://schemas.microsoft.com/office/powerpoint/2010/main" val="1691736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7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Commentary:</a:t>
            </a:r>
            <a:endParaRPr lang="en-GB" b="1" u="sng" dirty="0">
              <a:latin typeface="Arial" panose="020B0604020202020204" pitchFamily="34" charset="0"/>
              <a:cs typeface="Arial" panose="020B0604020202020204" pitchFamily="34" charset="0"/>
            </a:endParaRPr>
          </a:p>
        </p:txBody>
      </p:sp>
      <p:sp>
        <p:nvSpPr>
          <p:cNvPr id="4" name="TextBox 3"/>
          <p:cNvSpPr txBox="1"/>
          <p:nvPr/>
        </p:nvSpPr>
        <p:spPr>
          <a:xfrm>
            <a:off x="344774" y="1690688"/>
            <a:ext cx="11452485" cy="4801314"/>
          </a:xfrm>
          <a:prstGeom prst="rect">
            <a:avLst/>
          </a:prstGeom>
          <a:noFill/>
        </p:spPr>
        <p:txBody>
          <a:bodyPr wrap="square" rtlCol="0">
            <a:spAutoFit/>
          </a:bodyPr>
          <a:lstStyle/>
          <a:p>
            <a:r>
              <a:rPr lang="en-GB" dirty="0" smtClean="0"/>
              <a:t>Slide 2 – What is this?</a:t>
            </a:r>
          </a:p>
          <a:p>
            <a:r>
              <a:rPr lang="en-GB" dirty="0" smtClean="0"/>
              <a:t>Slide 3 - </a:t>
            </a:r>
            <a:r>
              <a:rPr lang="en-GB" dirty="0"/>
              <a:t>That’s right, it’s the Nexus Metro Map. This is Ben, he works for Nexus and he has an important announcement to make.</a:t>
            </a:r>
          </a:p>
          <a:p>
            <a:r>
              <a:rPr lang="en-GB" dirty="0" smtClean="0"/>
              <a:t>Slide 4 - </a:t>
            </a:r>
            <a:r>
              <a:rPr lang="en-GB" dirty="0"/>
              <a:t>Between the 15</a:t>
            </a:r>
            <a:r>
              <a:rPr lang="en-GB" baseline="30000" dirty="0"/>
              <a:t>th</a:t>
            </a:r>
            <a:r>
              <a:rPr lang="en-GB" dirty="0"/>
              <a:t> February and 28</a:t>
            </a:r>
            <a:r>
              <a:rPr lang="en-GB" baseline="30000" dirty="0"/>
              <a:t>th</a:t>
            </a:r>
            <a:r>
              <a:rPr lang="en-GB" dirty="0"/>
              <a:t> February, the trains between some platforms have to STOP!</a:t>
            </a:r>
          </a:p>
          <a:p>
            <a:r>
              <a:rPr lang="en-GB" dirty="0" smtClean="0"/>
              <a:t>Slide 5 - </a:t>
            </a:r>
            <a:r>
              <a:rPr lang="en-GB" dirty="0"/>
              <a:t>The engineers will be working day and night in the busiest area of the Metro, they call it the central corridor.</a:t>
            </a:r>
          </a:p>
          <a:p>
            <a:pPr lvl="0">
              <a:defRPr/>
            </a:pPr>
            <a:r>
              <a:rPr lang="en-GB" dirty="0" smtClean="0"/>
              <a:t>Slide 7 - </a:t>
            </a:r>
            <a:r>
              <a:rPr lang="en-GB" dirty="0"/>
              <a:t>Electricity is carried in overhead lines. Just like lightening it can jump up to 1 metre.</a:t>
            </a:r>
          </a:p>
          <a:p>
            <a:r>
              <a:rPr lang="en-GB" dirty="0"/>
              <a:t>We need to replace them to help the metro work well. </a:t>
            </a:r>
            <a:endParaRPr lang="en-GB" dirty="0" smtClean="0"/>
          </a:p>
          <a:p>
            <a:r>
              <a:rPr lang="en-GB" dirty="0" smtClean="0"/>
              <a:t>Slide 11 - </a:t>
            </a:r>
            <a:r>
              <a:rPr lang="en-GB" dirty="0"/>
              <a:t>The engineers working wear helmets, strong shoes, special gloves and clothes that are bright and safe. They go in and out of the tunnels, so they need to be seen by the driver. We don’t need to wear them when we go to the metro, because we stay on the platform.</a:t>
            </a:r>
          </a:p>
          <a:p>
            <a:r>
              <a:rPr lang="en-GB" dirty="0" smtClean="0"/>
              <a:t>Slide 12 - </a:t>
            </a:r>
            <a:r>
              <a:rPr lang="en-GB" dirty="0"/>
              <a:t>Nexus have lots of CCTV Cameras that watch to make sure no-one is doing anything dangerous like touching wires and electrics. </a:t>
            </a:r>
          </a:p>
          <a:p>
            <a:r>
              <a:rPr lang="en-GB" dirty="0" smtClean="0"/>
              <a:t>Slide 13 - </a:t>
            </a:r>
            <a:r>
              <a:rPr lang="en-GB" dirty="0"/>
              <a:t>Signs are around the Metro to tell people to stay on the right side of the fences and stay away from electricity in the wires. </a:t>
            </a:r>
          </a:p>
          <a:p>
            <a:endParaRPr lang="en-GB" dirty="0"/>
          </a:p>
          <a:p>
            <a:endParaRPr lang="en-GB" dirty="0" smtClean="0"/>
          </a:p>
          <a:p>
            <a:endParaRPr lang="en-GB" dirty="0"/>
          </a:p>
        </p:txBody>
      </p:sp>
    </p:spTree>
    <p:extLst>
      <p:ext uri="{BB962C8B-B14F-4D97-AF65-F5344CB8AC3E}">
        <p14:creationId xmlns:p14="http://schemas.microsoft.com/office/powerpoint/2010/main" val="429303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998" y="528527"/>
            <a:ext cx="11384782" cy="5692391"/>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062272"/>
            <a:ext cx="609600" cy="609600"/>
          </a:xfrm>
          <a:prstGeom prst="rect">
            <a:avLst/>
          </a:prstGeom>
        </p:spPr>
      </p:pic>
    </p:spTree>
    <p:extLst>
      <p:ext uri="{BB962C8B-B14F-4D97-AF65-F5344CB8AC3E}">
        <p14:creationId xmlns:p14="http://schemas.microsoft.com/office/powerpoint/2010/main" val="2785694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1427" y="643467"/>
            <a:ext cx="4428999" cy="557106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766" y="643467"/>
            <a:ext cx="4888612" cy="5571066"/>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7541" y="6062272"/>
            <a:ext cx="609600" cy="609600"/>
          </a:xfrm>
          <a:prstGeom prst="rect">
            <a:avLst/>
          </a:prstGeom>
        </p:spPr>
      </p:pic>
    </p:spTree>
    <p:extLst>
      <p:ext uri="{BB962C8B-B14F-4D97-AF65-F5344CB8AC3E}">
        <p14:creationId xmlns:p14="http://schemas.microsoft.com/office/powerpoint/2010/main" val="30383162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25998" y="970867"/>
            <a:ext cx="7018302" cy="2648633"/>
            <a:chOff x="3511845" y="970868"/>
            <a:chExt cx="14289430" cy="4811618"/>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1845" y="970868"/>
              <a:ext cx="5951701" cy="4811618"/>
            </a:xfrm>
            <a:prstGeom prst="rect">
              <a:avLst/>
            </a:prstGeom>
          </p:spPr>
        </p:pic>
        <p:sp>
          <p:nvSpPr>
            <p:cNvPr id="10" name="TextBox 9"/>
            <p:cNvSpPr txBox="1"/>
            <p:nvPr/>
          </p:nvSpPr>
          <p:spPr>
            <a:xfrm>
              <a:off x="3795306" y="3069911"/>
              <a:ext cx="5783283" cy="1509624"/>
            </a:xfrm>
            <a:prstGeom prst="rect">
              <a:avLst/>
            </a:prstGeom>
            <a:noFill/>
          </p:spPr>
          <p:txBody>
            <a:bodyPr wrap="square" rtlCol="0">
              <a:spAutoFit/>
            </a:bodyPr>
            <a:lstStyle/>
            <a:p>
              <a:r>
                <a:rPr lang="en-GB" sz="4800" b="1" dirty="0">
                  <a:solidFill>
                    <a:schemeClr val="accent1">
                      <a:lumMod val="75000"/>
                    </a:schemeClr>
                  </a:solidFill>
                </a:rPr>
                <a:t>15 Feb</a:t>
              </a:r>
              <a:endParaRPr lang="en-GB" sz="4800" b="1"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531" y="970868"/>
              <a:ext cx="5951701" cy="4811618"/>
            </a:xfrm>
            <a:prstGeom prst="rect">
              <a:avLst/>
            </a:prstGeom>
          </p:spPr>
        </p:pic>
        <p:sp>
          <p:nvSpPr>
            <p:cNvPr id="9" name="TextBox 8"/>
            <p:cNvSpPr txBox="1"/>
            <p:nvPr/>
          </p:nvSpPr>
          <p:spPr>
            <a:xfrm>
              <a:off x="12017992" y="3069911"/>
              <a:ext cx="5783283" cy="1509624"/>
            </a:xfrm>
            <a:prstGeom prst="rect">
              <a:avLst/>
            </a:prstGeom>
            <a:noFill/>
          </p:spPr>
          <p:txBody>
            <a:bodyPr wrap="square" rtlCol="0">
              <a:spAutoFit/>
            </a:bodyPr>
            <a:lstStyle/>
            <a:p>
              <a:r>
                <a:rPr lang="en-GB" sz="4800" b="1" dirty="0" smtClean="0">
                  <a:solidFill>
                    <a:schemeClr val="accent1">
                      <a:lumMod val="75000"/>
                    </a:schemeClr>
                  </a:solidFill>
                </a:rPr>
                <a:t>28 </a:t>
              </a:r>
              <a:r>
                <a:rPr lang="en-GB" sz="4800" b="1" dirty="0">
                  <a:solidFill>
                    <a:schemeClr val="accent1">
                      <a:lumMod val="75000"/>
                    </a:schemeClr>
                  </a:solidFill>
                </a:rPr>
                <a:t>Feb</a:t>
              </a:r>
              <a:endParaRPr lang="en-GB" sz="4800" b="1" dirty="0"/>
            </a:p>
          </p:txBody>
        </p:sp>
      </p:gr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331" y="1363287"/>
            <a:ext cx="3325375" cy="4181302"/>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4927" y="3619500"/>
            <a:ext cx="2665603" cy="261354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25951" y="5928240"/>
            <a:ext cx="609600" cy="609600"/>
          </a:xfrm>
          <a:prstGeom prst="rect">
            <a:avLst/>
          </a:prstGeom>
        </p:spPr>
      </p:pic>
    </p:spTree>
    <p:extLst>
      <p:ext uri="{BB962C8B-B14F-4D97-AF65-F5344CB8AC3E}">
        <p14:creationId xmlns:p14="http://schemas.microsoft.com/office/powerpoint/2010/main" val="75646860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8236" fill="hold"/>
                                        <p:tgtEl>
                                          <p:spTgt spid="5"/>
                                        </p:tgtEl>
                                      </p:cBhvr>
                                    </p:cmd>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09135" y="789279"/>
            <a:ext cx="2703872" cy="1015663"/>
            <a:chOff x="1009403" y="385625"/>
            <a:chExt cx="2125683" cy="1015663"/>
          </a:xfrm>
        </p:grpSpPr>
        <p:sp>
          <p:nvSpPr>
            <p:cNvPr id="2" name="Rectangle 1"/>
            <p:cNvSpPr/>
            <p:nvPr/>
          </p:nvSpPr>
          <p:spPr>
            <a:xfrm>
              <a:off x="1009403" y="463138"/>
              <a:ext cx="2125683" cy="938150"/>
            </a:xfrm>
            <a:prstGeom prst="rect">
              <a:avLst/>
            </a:prstGeom>
            <a:solidFill>
              <a:srgbClr val="FFC00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401288" y="385625"/>
              <a:ext cx="1733798" cy="1015663"/>
            </a:xfrm>
            <a:prstGeom prst="rect">
              <a:avLst/>
            </a:prstGeom>
            <a:noFill/>
          </p:spPr>
          <p:txBody>
            <a:bodyPr wrap="square" rtlCol="0">
              <a:spAutoFit/>
            </a:bodyPr>
            <a:lstStyle/>
            <a:p>
              <a:r>
                <a:rPr lang="en-GB" sz="6000" dirty="0">
                  <a:solidFill>
                    <a:schemeClr val="bg1"/>
                  </a:solidFill>
                </a:rPr>
                <a:t>Day</a:t>
              </a:r>
            </a:p>
          </p:txBody>
        </p:sp>
      </p:grpSp>
      <p:pic>
        <p:nvPicPr>
          <p:cNvPr id="7" name="Picture 6" descr="A picture containing sky, outdoor, track, transport&#10;&#10;Description automatically generated">
            <a:extLst>
              <a:ext uri="{FF2B5EF4-FFF2-40B4-BE49-F238E27FC236}">
                <a16:creationId xmlns:a16="http://schemas.microsoft.com/office/drawing/2014/main" id="{5D7B2948-2A33-40A1-A5D7-62A72FE940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227" y="2198649"/>
            <a:ext cx="4345600" cy="3792560"/>
          </a:xfrm>
          <a:prstGeom prst="rect">
            <a:avLst/>
          </a:prstGeom>
        </p:spPr>
      </p:pic>
      <p:pic>
        <p:nvPicPr>
          <p:cNvPr id="8" name="Picture 7" descr="A picture containing text, orange&#10;&#10;Description automatically generated">
            <a:extLst>
              <a:ext uri="{FF2B5EF4-FFF2-40B4-BE49-F238E27FC236}">
                <a16:creationId xmlns:a16="http://schemas.microsoft.com/office/drawing/2014/main" id="{D3B07C35-6190-4D82-A200-65776548F9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805" y="2458995"/>
            <a:ext cx="5167782" cy="3626763"/>
          </a:xfrm>
          <a:prstGeom prst="rect">
            <a:avLst/>
          </a:prstGeom>
        </p:spPr>
      </p:pic>
      <p:grpSp>
        <p:nvGrpSpPr>
          <p:cNvPr id="13" name="Group 12">
            <a:extLst>
              <a:ext uri="{FF2B5EF4-FFF2-40B4-BE49-F238E27FC236}">
                <a16:creationId xmlns:a16="http://schemas.microsoft.com/office/drawing/2014/main" id="{38A21DDE-DBC7-4701-89A6-857649354DF6}"/>
              </a:ext>
            </a:extLst>
          </p:cNvPr>
          <p:cNvGrpSpPr/>
          <p:nvPr/>
        </p:nvGrpSpPr>
        <p:grpSpPr>
          <a:xfrm>
            <a:off x="8149085" y="694728"/>
            <a:ext cx="2125683" cy="1015663"/>
            <a:chOff x="1009403" y="385625"/>
            <a:chExt cx="2125683" cy="1015663"/>
          </a:xfrm>
        </p:grpSpPr>
        <p:sp>
          <p:nvSpPr>
            <p:cNvPr id="14" name="Rectangle 13">
              <a:extLst>
                <a:ext uri="{FF2B5EF4-FFF2-40B4-BE49-F238E27FC236}">
                  <a16:creationId xmlns:a16="http://schemas.microsoft.com/office/drawing/2014/main" id="{812F03AB-307F-41FE-8613-E6832DE962E1}"/>
                </a:ext>
              </a:extLst>
            </p:cNvPr>
            <p:cNvSpPr/>
            <p:nvPr/>
          </p:nvSpPr>
          <p:spPr>
            <a:xfrm>
              <a:off x="1009403" y="463138"/>
              <a:ext cx="2125683" cy="938150"/>
            </a:xfrm>
            <a:prstGeom prst="rect">
              <a:avLst/>
            </a:prstGeom>
            <a:solidFill>
              <a:schemeClr val="tx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C0CAC0D3-7215-46AC-B739-4EE091415942}"/>
                </a:ext>
              </a:extLst>
            </p:cNvPr>
            <p:cNvSpPr txBox="1"/>
            <p:nvPr/>
          </p:nvSpPr>
          <p:spPr>
            <a:xfrm>
              <a:off x="1136821" y="385625"/>
              <a:ext cx="1998265" cy="1015663"/>
            </a:xfrm>
            <a:prstGeom prst="rect">
              <a:avLst/>
            </a:prstGeom>
            <a:noFill/>
          </p:spPr>
          <p:txBody>
            <a:bodyPr wrap="square" rtlCol="0">
              <a:spAutoFit/>
            </a:bodyPr>
            <a:lstStyle/>
            <a:p>
              <a:r>
                <a:rPr lang="en-GB" sz="6000" dirty="0">
                  <a:solidFill>
                    <a:schemeClr val="bg1"/>
                  </a:solidFill>
                </a:rPr>
                <a:t>Night</a:t>
              </a:r>
            </a:p>
          </p:txBody>
        </p:sp>
      </p:gr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55548" y="6085758"/>
            <a:ext cx="609600" cy="609600"/>
          </a:xfrm>
          <a:prstGeom prst="rect">
            <a:avLst/>
          </a:prstGeom>
        </p:spPr>
      </p:pic>
    </p:spTree>
    <p:extLst>
      <p:ext uri="{BB962C8B-B14F-4D97-AF65-F5344CB8AC3E}">
        <p14:creationId xmlns:p14="http://schemas.microsoft.com/office/powerpoint/2010/main" val="317781623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6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042504A0-BF1D-4234-9D2F-A4CE8AD9D3ED}"/>
              </a:ext>
            </a:extLst>
          </p:cNvPr>
          <p:cNvSpPr txBox="1">
            <a:spLocks noChangeArrowheads="1"/>
          </p:cNvSpPr>
          <p:nvPr/>
        </p:nvSpPr>
        <p:spPr bwMode="auto">
          <a:xfrm>
            <a:off x="4479926" y="2327275"/>
            <a:ext cx="413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None/>
            </a:pPr>
            <a:endParaRPr lang="en-US" altLang="en-US" sz="2400" dirty="0">
              <a:solidFill>
                <a:srgbClr val="000000"/>
              </a:solidFill>
            </a:endParaRPr>
          </a:p>
        </p:txBody>
      </p:sp>
      <p:sp>
        <p:nvSpPr>
          <p:cNvPr id="3" name="Rounded Rectangular Callout 9">
            <a:extLst>
              <a:ext uri="{FF2B5EF4-FFF2-40B4-BE49-F238E27FC236}">
                <a16:creationId xmlns:a16="http://schemas.microsoft.com/office/drawing/2014/main" id="{4953E99D-3920-4361-945C-EE9E66A5189E}"/>
              </a:ext>
            </a:extLst>
          </p:cNvPr>
          <p:cNvSpPr/>
          <p:nvPr/>
        </p:nvSpPr>
        <p:spPr>
          <a:xfrm>
            <a:off x="2309813" y="388631"/>
            <a:ext cx="5410200" cy="2851279"/>
          </a:xfrm>
          <a:prstGeom prst="wedgeRoundRectCallout">
            <a:avLst>
              <a:gd name="adj1" fmla="val 46177"/>
              <a:gd name="adj2" fmla="val 117229"/>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GB" sz="3200" dirty="0" smtClean="0">
                <a:solidFill>
                  <a:srgbClr val="000000"/>
                </a:solidFill>
                <a:latin typeface="Arial" panose="020B0604020202020204" pitchFamily="34" charset="0"/>
                <a:cs typeface="Arial" panose="020B0604020202020204" pitchFamily="34" charset="0"/>
              </a:rPr>
              <a:t>What do you think we are going to be doing?</a:t>
            </a:r>
            <a:endParaRPr lang="en-GB" sz="3200" dirty="0">
              <a:solidFill>
                <a:srgbClr val="000000"/>
              </a:solidFill>
              <a:latin typeface="Futura Bk BT" panose="020B0502020204020303" pitchFamily="34" charset="0"/>
            </a:endParaRPr>
          </a:p>
        </p:txBody>
      </p:sp>
      <p:pic>
        <p:nvPicPr>
          <p:cNvPr id="4" name="Picture 3" descr="A person with hat&#10;&#10;Description automatically generated">
            <a:extLst>
              <a:ext uri="{FF2B5EF4-FFF2-40B4-BE49-F238E27FC236}">
                <a16:creationId xmlns:a16="http://schemas.microsoft.com/office/drawing/2014/main" id="{D000E811-FDB9-43A5-964E-DD93EE72BA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6394" y="633046"/>
            <a:ext cx="4285606" cy="5836322"/>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97521" y="6002311"/>
            <a:ext cx="609600" cy="609600"/>
          </a:xfrm>
          <a:prstGeom prst="rect">
            <a:avLst/>
          </a:prstGeom>
        </p:spPr>
      </p:pic>
    </p:spTree>
    <p:extLst>
      <p:ext uri="{BB962C8B-B14F-4D97-AF65-F5344CB8AC3E}">
        <p14:creationId xmlns:p14="http://schemas.microsoft.com/office/powerpoint/2010/main" val="688847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erson with hat&#10;&#10;Description automatically generated">
            <a:extLst>
              <a:ext uri="{FF2B5EF4-FFF2-40B4-BE49-F238E27FC236}">
                <a16:creationId xmlns:a16="http://schemas.microsoft.com/office/drawing/2014/main" id="{CE365F26-F7FC-4390-9497-20554684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569"/>
          <a:stretch/>
        </p:blipFill>
        <p:spPr>
          <a:xfrm>
            <a:off x="7464551" y="3844788"/>
            <a:ext cx="1777337" cy="2533904"/>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5" name="Picture 4">
            <a:extLst>
              <a:ext uri="{FF2B5EF4-FFF2-40B4-BE49-F238E27FC236}">
                <a16:creationId xmlns:a16="http://schemas.microsoft.com/office/drawing/2014/main" id="{1C8F7862-1D46-431F-AD86-97926512512E}"/>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r="2290" b="1"/>
          <a:stretch/>
        </p:blipFill>
        <p:spPr>
          <a:xfrm>
            <a:off x="2005015"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Picture 6">
            <a:extLst>
              <a:ext uri="{FF2B5EF4-FFF2-40B4-BE49-F238E27FC236}">
                <a16:creationId xmlns:a16="http://schemas.microsoft.com/office/drawing/2014/main" id="{65A45A71-B869-449B-B659-BB06EA63EB9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919" r="2" b="2"/>
          <a:stretch/>
        </p:blipFill>
        <p:spPr>
          <a:xfrm>
            <a:off x="2058054"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2" name="Text Box 7">
            <a:extLst>
              <a:ext uri="{FF2B5EF4-FFF2-40B4-BE49-F238E27FC236}">
                <a16:creationId xmlns:a16="http://schemas.microsoft.com/office/drawing/2014/main" id="{4CC47F84-42EB-48F0-AAFD-9100E7F39C72}"/>
              </a:ext>
            </a:extLst>
          </p:cNvPr>
          <p:cNvSpPr txBox="1">
            <a:spLocks noChangeArrowheads="1"/>
          </p:cNvSpPr>
          <p:nvPr/>
        </p:nvSpPr>
        <p:spPr bwMode="auto">
          <a:xfrm>
            <a:off x="4479926" y="2327275"/>
            <a:ext cx="413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None/>
            </a:pPr>
            <a:endParaRPr lang="en-US" altLang="en-US" sz="2400" dirty="0">
              <a:solidFill>
                <a:srgbClr val="000000"/>
              </a:solidFill>
            </a:endParaRPr>
          </a:p>
        </p:txBody>
      </p:sp>
      <p:sp>
        <p:nvSpPr>
          <p:cNvPr id="3" name="TextBox 2"/>
          <p:cNvSpPr txBox="1"/>
          <p:nvPr/>
        </p:nvSpPr>
        <p:spPr>
          <a:xfrm>
            <a:off x="-448991" y="1470652"/>
            <a:ext cx="3522689"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Electricity  </a:t>
            </a:r>
            <a:r>
              <a:rPr lang="en-GB" dirty="0" smtClean="0">
                <a:latin typeface="Arial" panose="020B0604020202020204" pitchFamily="34" charset="0"/>
                <a:cs typeface="Arial" panose="020B0604020202020204" pitchFamily="34" charset="0"/>
                <a:sym typeface="Wingdings" panose="05000000000000000000" pitchFamily="2" charset="2"/>
              </a:rPr>
              <a:t></a:t>
            </a:r>
            <a:endParaRPr lang="en-GB" dirty="0">
              <a:latin typeface="Arial" panose="020B0604020202020204" pitchFamily="34" charset="0"/>
              <a:cs typeface="Arial" panose="020B0604020202020204" pitchFamily="34" charset="0"/>
            </a:endParaRPr>
          </a:p>
        </p:txBody>
      </p:sp>
      <p:sp>
        <p:nvSpPr>
          <p:cNvPr id="14" name="TextBox 13"/>
          <p:cNvSpPr txBox="1"/>
          <p:nvPr/>
        </p:nvSpPr>
        <p:spPr>
          <a:xfrm>
            <a:off x="-881208" y="4366252"/>
            <a:ext cx="3522689"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Overhead Lines </a:t>
            </a:r>
            <a:endParaRPr lang="en-GB" dirty="0">
              <a:latin typeface="Arial" panose="020B0604020202020204" pitchFamily="34" charset="0"/>
              <a:cs typeface="Arial" panose="020B0604020202020204" pitchFamily="34" charset="0"/>
            </a:endParaRPr>
          </a:p>
        </p:txBody>
      </p:sp>
      <p:cxnSp>
        <p:nvCxnSpPr>
          <p:cNvPr id="9" name="Straight Arrow Connector 8"/>
          <p:cNvCxnSpPr/>
          <p:nvPr/>
        </p:nvCxnSpPr>
        <p:spPr>
          <a:xfrm flipV="1">
            <a:off x="2058054" y="4047344"/>
            <a:ext cx="3061470" cy="5035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ular Callout 9">
            <a:extLst>
              <a:ext uri="{FF2B5EF4-FFF2-40B4-BE49-F238E27FC236}">
                <a16:creationId xmlns:a16="http://schemas.microsoft.com/office/drawing/2014/main" id="{4953E99D-3920-4361-945C-EE9E66A5189E}"/>
              </a:ext>
            </a:extLst>
          </p:cNvPr>
          <p:cNvSpPr/>
          <p:nvPr/>
        </p:nvSpPr>
        <p:spPr>
          <a:xfrm>
            <a:off x="7331264" y="414344"/>
            <a:ext cx="4602431" cy="2049887"/>
          </a:xfrm>
          <a:prstGeom prst="wedgeRoundRectCallout">
            <a:avLst>
              <a:gd name="adj1" fmla="val -19289"/>
              <a:gd name="adj2" fmla="val 108454"/>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GB" sz="3200" dirty="0" smtClean="0">
                <a:solidFill>
                  <a:srgbClr val="000000"/>
                </a:solidFill>
                <a:latin typeface="Arial" panose="020B0604020202020204" pitchFamily="34" charset="0"/>
                <a:cs typeface="Arial" panose="020B0604020202020204" pitchFamily="34" charset="0"/>
              </a:rPr>
              <a:t>We need to replace the </a:t>
            </a:r>
            <a:r>
              <a:rPr lang="en-GB" sz="3200" b="1" dirty="0" smtClean="0">
                <a:solidFill>
                  <a:srgbClr val="FF0000"/>
                </a:solidFill>
                <a:latin typeface="Arial" panose="020B0604020202020204" pitchFamily="34" charset="0"/>
                <a:cs typeface="Arial" panose="020B0604020202020204" pitchFamily="34" charset="0"/>
              </a:rPr>
              <a:t>overhead lines.</a:t>
            </a:r>
            <a:endParaRPr lang="en-GB" sz="3200" b="1" dirty="0">
              <a:solidFill>
                <a:srgbClr val="FF0000"/>
              </a:solidFill>
              <a:latin typeface="Futura Bk BT" panose="020B0502020204020303"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24095" y="5927361"/>
            <a:ext cx="609600" cy="609600"/>
          </a:xfrm>
          <a:prstGeom prst="rect">
            <a:avLst/>
          </a:prstGeom>
        </p:spPr>
      </p:pic>
    </p:spTree>
    <p:extLst>
      <p:ext uri="{BB962C8B-B14F-4D97-AF65-F5344CB8AC3E}">
        <p14:creationId xmlns:p14="http://schemas.microsoft.com/office/powerpoint/2010/main" val="12182406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575" y="4294981"/>
            <a:ext cx="11430000" cy="64633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Overhead lines carry electricity to help the trains move.  </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5A45A71-B869-449B-B659-BB06EA63EB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919" r="2" b="2"/>
          <a:stretch/>
        </p:blipFill>
        <p:spPr>
          <a:xfrm>
            <a:off x="3905904" y="397254"/>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7541" y="6032292"/>
            <a:ext cx="609600" cy="609600"/>
          </a:xfrm>
          <a:prstGeom prst="rect">
            <a:avLst/>
          </a:prstGeom>
        </p:spPr>
      </p:pic>
    </p:spTree>
    <p:extLst>
      <p:ext uri="{BB962C8B-B14F-4D97-AF65-F5344CB8AC3E}">
        <p14:creationId xmlns:p14="http://schemas.microsoft.com/office/powerpoint/2010/main" val="3787733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8F7862-1D46-431F-AD86-97926512512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r="2290" b="1"/>
          <a:stretch/>
        </p:blipFill>
        <p:spPr>
          <a:xfrm>
            <a:off x="2838450" y="0"/>
            <a:ext cx="5981700" cy="4086334"/>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sp>
        <p:nvSpPr>
          <p:cNvPr id="3" name="TextBox 2"/>
          <p:cNvSpPr txBox="1"/>
          <p:nvPr/>
        </p:nvSpPr>
        <p:spPr>
          <a:xfrm>
            <a:off x="1028700" y="4705350"/>
            <a:ext cx="10267950" cy="64633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Electricity is very strong.</a:t>
            </a:r>
            <a:endParaRPr lang="en-GB" sz="3600" dirty="0">
              <a:latin typeface="Arial" panose="020B0604020202020204" pitchFamily="34" charset="0"/>
              <a:cs typeface="Arial" panose="020B0604020202020204" pitchFamily="34" charset="0"/>
            </a:endParaRPr>
          </a:p>
        </p:txBody>
      </p:sp>
      <p:sp>
        <p:nvSpPr>
          <p:cNvPr id="4" name="TextBox 3"/>
          <p:cNvSpPr txBox="1"/>
          <p:nvPr/>
        </p:nvSpPr>
        <p:spPr>
          <a:xfrm>
            <a:off x="447675" y="5647531"/>
            <a:ext cx="11430000" cy="64633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What might happen if you touched an overhead line?</a:t>
            </a:r>
            <a:endParaRPr lang="en-GB" sz="3600" dirty="0">
              <a:latin typeface="Arial" panose="020B0604020202020204" pitchFamily="34" charset="0"/>
              <a:cs typeface="Arial" panose="020B0604020202020204" pitchFamily="34" charset="0"/>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72875" y="5989062"/>
            <a:ext cx="609600" cy="609600"/>
          </a:xfrm>
          <a:prstGeom prst="rect">
            <a:avLst/>
          </a:prstGeom>
        </p:spPr>
      </p:pic>
    </p:spTree>
    <p:extLst>
      <p:ext uri="{BB962C8B-B14F-4D97-AF65-F5344CB8AC3E}">
        <p14:creationId xmlns:p14="http://schemas.microsoft.com/office/powerpoint/2010/main" val="1510485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TotalTime>
  <Words>628</Words>
  <Application>Microsoft Office PowerPoint</Application>
  <PresentationFormat>Widescreen</PresentationFormat>
  <Paragraphs>54</Paragraphs>
  <Slides>15</Slides>
  <Notes>12</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Futura Bk BT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Rodenby</dc:creator>
  <cp:lastModifiedBy>Swan, Laura</cp:lastModifiedBy>
  <cp:revision>24</cp:revision>
  <dcterms:created xsi:type="dcterms:W3CDTF">2021-02-03T12:58:29Z</dcterms:created>
  <dcterms:modified xsi:type="dcterms:W3CDTF">2021-02-09T13:12:14Z</dcterms:modified>
</cp:coreProperties>
</file>