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3" r:id="rId5"/>
    <p:sldId id="258" r:id="rId6"/>
    <p:sldId id="259" r:id="rId7"/>
    <p:sldId id="264" r:id="rId8"/>
    <p:sldId id="260" r:id="rId9"/>
    <p:sldId id="261" r:id="rId10"/>
    <p:sldId id="262"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88" d="100"/>
          <a:sy n="88" d="100"/>
        </p:scale>
        <p:origin x="216" y="6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DFFA890-E497-48F7-832B-6B3A84498FA1}"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311132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FFA890-E497-48F7-832B-6B3A84498FA1}"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95656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FFA890-E497-48F7-832B-6B3A84498FA1}"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325260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FFA890-E497-48F7-832B-6B3A84498FA1}"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387980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FFA890-E497-48F7-832B-6B3A84498FA1}"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206310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DFFA890-E497-48F7-832B-6B3A84498FA1}"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35895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DFFA890-E497-48F7-832B-6B3A84498FA1}" type="datetimeFigureOut">
              <a:rPr lang="en-GB" smtClean="0"/>
              <a:t>19/01/2021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370113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DFFA890-E497-48F7-832B-6B3A84498FA1}" type="datetimeFigureOut">
              <a:rPr lang="en-GB" smtClean="0"/>
              <a:t>19/01/2021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429431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FA890-E497-48F7-832B-6B3A84498FA1}" type="datetimeFigureOut">
              <a:rPr lang="en-GB" smtClean="0"/>
              <a:t>19/01/2021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17640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FFA890-E497-48F7-832B-6B3A84498FA1}"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107565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FFA890-E497-48F7-832B-6B3A84498FA1}"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51B253-A597-47A1-8A38-E51C5D63D179}" type="slidenum">
              <a:rPr lang="en-GB" smtClean="0"/>
              <a:t>‹#›</a:t>
            </a:fld>
            <a:endParaRPr lang="en-GB"/>
          </a:p>
        </p:txBody>
      </p:sp>
    </p:spTree>
    <p:extLst>
      <p:ext uri="{BB962C8B-B14F-4D97-AF65-F5344CB8AC3E}">
        <p14:creationId xmlns:p14="http://schemas.microsoft.com/office/powerpoint/2010/main" val="294422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FA890-E497-48F7-832B-6B3A84498FA1}" type="datetimeFigureOut">
              <a:rPr lang="en-GB" smtClean="0"/>
              <a:t>19/01/2021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1B253-A597-47A1-8A38-E51C5D63D179}" type="slidenum">
              <a:rPr lang="en-GB" smtClean="0"/>
              <a:t>‹#›</a:t>
            </a:fld>
            <a:endParaRPr lang="en-GB"/>
          </a:p>
        </p:txBody>
      </p:sp>
    </p:spTree>
    <p:extLst>
      <p:ext uri="{BB962C8B-B14F-4D97-AF65-F5344CB8AC3E}">
        <p14:creationId xmlns:p14="http://schemas.microsoft.com/office/powerpoint/2010/main" val="1332184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10" Type="http://schemas.openxmlformats.org/officeDocument/2006/relationships/image" Target="../media/image2.png"/><Relationship Id="rId4" Type="http://schemas.openxmlformats.org/officeDocument/2006/relationships/audio" Target="../media/media3.m4a"/><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8274" y="1122363"/>
            <a:ext cx="9779726" cy="2387600"/>
          </a:xfrm>
        </p:spPr>
        <p:txBody>
          <a:bodyPr/>
          <a:lstStyle/>
          <a:p>
            <a:pPr algn="l"/>
            <a:r>
              <a:rPr lang="en-GB" dirty="0"/>
              <a:t>Fantastic Mr Fox</a:t>
            </a:r>
            <a:br>
              <a:rPr lang="en-GB" dirty="0"/>
            </a:br>
            <a:r>
              <a:rPr lang="en-GB" dirty="0"/>
              <a:t>Roald Dahl</a:t>
            </a:r>
          </a:p>
        </p:txBody>
      </p:sp>
      <p:sp>
        <p:nvSpPr>
          <p:cNvPr id="3" name="Subtitle 2"/>
          <p:cNvSpPr>
            <a:spLocks noGrp="1"/>
          </p:cNvSpPr>
          <p:nvPr>
            <p:ph type="subTitle" idx="1"/>
          </p:nvPr>
        </p:nvSpPr>
        <p:spPr/>
        <p:txBody>
          <a:bodyPr/>
          <a:lstStyle/>
          <a:p>
            <a:endParaRPr lang="en-GB"/>
          </a:p>
        </p:txBody>
      </p:sp>
      <p:pic>
        <p:nvPicPr>
          <p:cNvPr id="4" name="Picture 3" descr="Fantastic Mr Fox (Colour Ed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8573" y="401003"/>
            <a:ext cx="4331245" cy="6217919"/>
          </a:xfrm>
          <a:prstGeom prst="rect">
            <a:avLst/>
          </a:prstGeom>
          <a:noFill/>
          <a:ln>
            <a:noFill/>
          </a:ln>
        </p:spPr>
      </p:pic>
      <p:pic>
        <p:nvPicPr>
          <p:cNvPr id="5" name="Recorded Sound">
            <a:hlinkClick r:id="" action="ppaction://media"/>
            <a:extLst>
              <a:ext uri="{FF2B5EF4-FFF2-40B4-BE49-F238E27FC236}">
                <a16:creationId xmlns:a16="http://schemas.microsoft.com/office/drawing/2014/main" id="{8C3ECB23-8B8F-4DCE-A700-A338C8ED0F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004355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365125"/>
            <a:ext cx="10515600" cy="6140178"/>
          </a:xfrm>
        </p:spPr>
        <p:txBody>
          <a:bodyPr>
            <a:normAutofit fontScale="77500" lnSpcReduction="20000"/>
          </a:bodyPr>
          <a:lstStyle/>
          <a:p>
            <a:pPr marL="0" indent="0">
              <a:lnSpc>
                <a:spcPct val="120000"/>
              </a:lnSpc>
              <a:buNone/>
            </a:pPr>
            <a:r>
              <a:rPr lang="en-GB" dirty="0"/>
              <a:t>‘But how?’ said </a:t>
            </a:r>
            <a:r>
              <a:rPr lang="en-GB" dirty="0" err="1"/>
              <a:t>Boggis</a:t>
            </a:r>
            <a:r>
              <a:rPr lang="en-GB" dirty="0"/>
              <a:t>. ‘How on earth can we catch the blighter?’ </a:t>
            </a:r>
          </a:p>
          <a:p>
            <a:pPr marL="0" indent="0">
              <a:lnSpc>
                <a:spcPct val="120000"/>
              </a:lnSpc>
              <a:buNone/>
            </a:pPr>
            <a:endParaRPr lang="en-GB" dirty="0"/>
          </a:p>
          <a:p>
            <a:pPr marL="0" indent="0">
              <a:lnSpc>
                <a:spcPct val="120000"/>
              </a:lnSpc>
              <a:buNone/>
            </a:pPr>
            <a:r>
              <a:rPr lang="en-GB" dirty="0"/>
              <a:t>Bean picked his nose delicately with a long finger. ‘I have a plan,’ he said. </a:t>
            </a:r>
          </a:p>
          <a:p>
            <a:pPr marL="0" indent="0">
              <a:lnSpc>
                <a:spcPct val="120000"/>
              </a:lnSpc>
              <a:buNone/>
            </a:pPr>
            <a:endParaRPr lang="en-GB" dirty="0"/>
          </a:p>
          <a:p>
            <a:pPr marL="0" indent="0">
              <a:lnSpc>
                <a:spcPct val="120000"/>
              </a:lnSpc>
              <a:buNone/>
            </a:pPr>
            <a:r>
              <a:rPr lang="en-GB" dirty="0"/>
              <a:t>‘You’ve never had a decent plan yet,’ said Bunce. </a:t>
            </a:r>
          </a:p>
          <a:p>
            <a:pPr marL="0" indent="0">
              <a:lnSpc>
                <a:spcPct val="120000"/>
              </a:lnSpc>
              <a:buNone/>
            </a:pPr>
            <a:endParaRPr lang="en-GB" dirty="0"/>
          </a:p>
          <a:p>
            <a:pPr marL="0" indent="0">
              <a:lnSpc>
                <a:spcPct val="120000"/>
              </a:lnSpc>
              <a:buNone/>
            </a:pPr>
            <a:r>
              <a:rPr lang="en-GB" dirty="0"/>
              <a:t>‘Shut up and listen,’ said Bean. ‘Tomorrow night we will all hide just outside the hole where the fox lives. We will wait there until he comes out. Then . . .Bang! Bang- bang-bang.’ </a:t>
            </a:r>
          </a:p>
          <a:p>
            <a:pPr marL="0" indent="0">
              <a:lnSpc>
                <a:spcPct val="120000"/>
              </a:lnSpc>
              <a:buNone/>
            </a:pPr>
            <a:endParaRPr lang="en-GB" dirty="0"/>
          </a:p>
          <a:p>
            <a:pPr marL="0" indent="0">
              <a:lnSpc>
                <a:spcPct val="120000"/>
              </a:lnSpc>
              <a:buNone/>
            </a:pPr>
            <a:r>
              <a:rPr lang="en-GB" dirty="0"/>
              <a:t>‘Very clever,’ said Bunce. ‘But first we shall have to find the hole.’ </a:t>
            </a:r>
          </a:p>
          <a:p>
            <a:pPr marL="0" indent="0">
              <a:lnSpc>
                <a:spcPct val="120000"/>
              </a:lnSpc>
              <a:buNone/>
            </a:pPr>
            <a:endParaRPr lang="en-GB" dirty="0"/>
          </a:p>
          <a:p>
            <a:pPr marL="0" indent="0">
              <a:lnSpc>
                <a:spcPct val="120000"/>
              </a:lnSpc>
              <a:buNone/>
            </a:pPr>
            <a:r>
              <a:rPr lang="en-GB" dirty="0"/>
              <a:t>‘My dear Bunce, I’ve already found it,’ said the crafty Bean. ‘It’s up in the wood on the hill. It’s under a huge tree . . .’ </a:t>
            </a:r>
          </a:p>
          <a:p>
            <a:pPr marL="0" indent="0">
              <a:lnSpc>
                <a:spcPct val="120000"/>
              </a:lnSpc>
              <a:buNone/>
            </a:pPr>
            <a:endParaRPr lang="en-GB" dirty="0"/>
          </a:p>
          <a:p>
            <a:pPr marL="0" indent="0">
              <a:lnSpc>
                <a:spcPct val="120000"/>
              </a:lnSpc>
              <a:buNone/>
            </a:pPr>
            <a:endParaRPr lang="en-GB" dirty="0"/>
          </a:p>
        </p:txBody>
      </p:sp>
      <p:pic>
        <p:nvPicPr>
          <p:cNvPr id="4" name="Recorded Sound">
            <a:hlinkClick r:id="" action="ppaction://media"/>
            <a:extLst>
              <a:ext uri="{FF2B5EF4-FFF2-40B4-BE49-F238E27FC236}">
                <a16:creationId xmlns:a16="http://schemas.microsoft.com/office/drawing/2014/main" id="{9E338B22-1173-4BB4-8B75-A90BE7D2DF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753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u="sng" dirty="0"/>
              <a:t>Prediction</a:t>
            </a:r>
            <a:br>
              <a:rPr lang="en-GB" dirty="0"/>
            </a:br>
            <a:r>
              <a:rPr lang="en-GB" dirty="0"/>
              <a:t>You could use these sentence starters to help you or you could make up your own.</a:t>
            </a:r>
          </a:p>
        </p:txBody>
      </p:sp>
      <p:sp>
        <p:nvSpPr>
          <p:cNvPr id="3" name="Content Placeholder 2"/>
          <p:cNvSpPr>
            <a:spLocks noGrp="1"/>
          </p:cNvSpPr>
          <p:nvPr>
            <p:ph idx="1"/>
          </p:nvPr>
        </p:nvSpPr>
        <p:spPr>
          <a:xfrm>
            <a:off x="838200" y="2312125"/>
            <a:ext cx="10515600" cy="3864837"/>
          </a:xfrm>
        </p:spPr>
        <p:txBody>
          <a:bodyPr>
            <a:normAutofit lnSpcReduction="10000"/>
          </a:bodyPr>
          <a:lstStyle/>
          <a:p>
            <a:r>
              <a:rPr lang="en-GB" dirty="0"/>
              <a:t>I think that </a:t>
            </a:r>
            <a:r>
              <a:rPr lang="en-GB" dirty="0" err="1"/>
              <a:t>Boggis</a:t>
            </a:r>
            <a:r>
              <a:rPr lang="en-GB" dirty="0"/>
              <a:t>, Bunce and Bean will…</a:t>
            </a:r>
          </a:p>
          <a:p>
            <a:endParaRPr lang="en-GB" dirty="0"/>
          </a:p>
          <a:p>
            <a:r>
              <a:rPr lang="en-GB" dirty="0"/>
              <a:t>As Mr Fox is clever, I think…</a:t>
            </a:r>
          </a:p>
          <a:p>
            <a:endParaRPr lang="en-GB" dirty="0"/>
          </a:p>
          <a:p>
            <a:r>
              <a:rPr lang="en-GB" dirty="0" err="1"/>
              <a:t>Boggis</a:t>
            </a:r>
            <a:r>
              <a:rPr lang="en-GB" dirty="0"/>
              <a:t>, Bunce and Bean are nasty characters so I predict that… </a:t>
            </a:r>
          </a:p>
          <a:p>
            <a:endParaRPr lang="en-GB" dirty="0"/>
          </a:p>
          <a:p>
            <a:r>
              <a:rPr lang="en-GB" dirty="0"/>
              <a:t>The four young foxes might…</a:t>
            </a:r>
          </a:p>
          <a:p>
            <a:endParaRPr lang="en-GB" dirty="0"/>
          </a:p>
          <a:p>
            <a:endParaRPr lang="en-GB" dirty="0"/>
          </a:p>
          <a:p>
            <a:endParaRPr lang="en-GB" dirty="0"/>
          </a:p>
          <a:p>
            <a:endParaRPr lang="en-GB" dirty="0"/>
          </a:p>
          <a:p>
            <a:endParaRPr lang="en-GB" dirty="0"/>
          </a:p>
        </p:txBody>
      </p:sp>
      <p:pic>
        <p:nvPicPr>
          <p:cNvPr id="4" name="Recorded Sound">
            <a:hlinkClick r:id="" action="ppaction://media"/>
            <a:extLst>
              <a:ext uri="{FF2B5EF4-FFF2-40B4-BE49-F238E27FC236}">
                <a16:creationId xmlns:a16="http://schemas.microsoft.com/office/drawing/2014/main" id="{97DFF71A-087C-43DF-9684-90A1237A85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2517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159828" y="365125"/>
            <a:ext cx="6193971" cy="5811838"/>
          </a:xfrm>
        </p:spPr>
        <p:txBody>
          <a:bodyPr>
            <a:normAutofit lnSpcReduction="10000"/>
          </a:bodyPr>
          <a:lstStyle/>
          <a:p>
            <a:r>
              <a:rPr lang="en-GB" dirty="0"/>
              <a:t>What is the blurb on the back cover of a book? What is its purpose?</a:t>
            </a:r>
          </a:p>
          <a:p>
            <a:endParaRPr lang="en-GB" dirty="0"/>
          </a:p>
          <a:p>
            <a:r>
              <a:rPr lang="en-GB" dirty="0"/>
              <a:t>The blurb is trying to persuade you to read the book. It tells you just enough to get you excited about the story, so that you have to find out what happens. </a:t>
            </a:r>
          </a:p>
          <a:p>
            <a:endParaRPr lang="en-GB" dirty="0"/>
          </a:p>
          <a:p>
            <a:r>
              <a:rPr lang="en-GB" dirty="0"/>
              <a:t>Does the blurb on Fantastic Mr Fox make you want to read it? Out of 10 how much do you want to read it:    1 means not at all – 10 means you want to do nothing else!</a:t>
            </a:r>
          </a:p>
          <a:p>
            <a:endParaRPr lang="en-GB" dirty="0"/>
          </a:p>
        </p:txBody>
      </p:sp>
      <p:pic>
        <p:nvPicPr>
          <p:cNvPr id="6" name="Picture 5"/>
          <p:cNvPicPr>
            <a:picLocks noChangeAspect="1"/>
          </p:cNvPicPr>
          <p:nvPr/>
        </p:nvPicPr>
        <p:blipFill>
          <a:blip r:embed="rId8"/>
          <a:stretch>
            <a:fillRect/>
          </a:stretch>
        </p:blipFill>
        <p:spPr>
          <a:xfrm>
            <a:off x="167454" y="3137662"/>
            <a:ext cx="4629796" cy="3439005"/>
          </a:xfrm>
          <a:prstGeom prst="rect">
            <a:avLst/>
          </a:prstGeom>
        </p:spPr>
      </p:pic>
      <p:pic>
        <p:nvPicPr>
          <p:cNvPr id="7" name="Picture 6"/>
          <p:cNvPicPr>
            <a:picLocks noChangeAspect="1"/>
          </p:cNvPicPr>
          <p:nvPr/>
        </p:nvPicPr>
        <p:blipFill>
          <a:blip r:embed="rId9"/>
          <a:stretch>
            <a:fillRect/>
          </a:stretch>
        </p:blipFill>
        <p:spPr>
          <a:xfrm>
            <a:off x="167454" y="146395"/>
            <a:ext cx="4620270" cy="2991267"/>
          </a:xfrm>
          <a:prstGeom prst="rect">
            <a:avLst/>
          </a:prstGeom>
        </p:spPr>
      </p:pic>
      <p:pic>
        <p:nvPicPr>
          <p:cNvPr id="5" name="Recorded Sound">
            <a:hlinkClick r:id="" action="ppaction://media"/>
            <a:extLst>
              <a:ext uri="{FF2B5EF4-FFF2-40B4-BE49-F238E27FC236}">
                <a16:creationId xmlns:a16="http://schemas.microsoft.com/office/drawing/2014/main" id="{6FAE99DF-3B73-4C46-A20C-8E03FDD2D8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pic>
        <p:nvPicPr>
          <p:cNvPr id="8" name="Recorded Sound">
            <a:hlinkClick r:id="" action="ppaction://media"/>
            <a:extLst>
              <a:ext uri="{FF2B5EF4-FFF2-40B4-BE49-F238E27FC236}">
                <a16:creationId xmlns:a16="http://schemas.microsoft.com/office/drawing/2014/main" id="{2D85E48A-C03E-41C4-839D-E312310256B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pic>
        <p:nvPicPr>
          <p:cNvPr id="9" name="Recorded Sound">
            <a:hlinkClick r:id="" action="ppaction://media"/>
            <a:extLst>
              <a:ext uri="{FF2B5EF4-FFF2-40B4-BE49-F238E27FC236}">
                <a16:creationId xmlns:a16="http://schemas.microsoft.com/office/drawing/2014/main" id="{C337E6C1-65DB-44F9-B8C6-EC7C69C1E4B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18776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86" fill="hold"/>
                                        <p:tgtEl>
                                          <p:spTgt spid="8"/>
                                        </p:tgtEl>
                                      </p:cBhvr>
                                    </p:cmd>
                                  </p:childTnLst>
                                </p:cTn>
                              </p:par>
                              <p:par>
                                <p:cTn id="7" presetID="10" presetClass="entr" presetSubtype="0" fill="hold" nodeType="withEffect">
                                  <p:stCondLst>
                                    <p:cond delay="10000"/>
                                  </p:stCondLst>
                                  <p:childTnLst>
                                    <p:set>
                                      <p:cBhvr>
                                        <p:cTn id="8" dur="1" fill="hold">
                                          <p:stCondLst>
                                            <p:cond delay="0"/>
                                          </p:stCondLst>
                                        </p:cTn>
                                        <p:tgtEl>
                                          <p:spTgt spid="3">
                                            <p:txEl>
                                              <p:pRg st="2" end="2"/>
                                            </p:txEl>
                                          </p:spTgt>
                                        </p:tgtEl>
                                        <p:attrNameLst>
                                          <p:attrName>style.visibility</p:attrName>
                                        </p:attrNameLst>
                                      </p:cBhvr>
                                      <p:to>
                                        <p:strVal val="visible"/>
                                      </p:to>
                                    </p:set>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6388"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442" fill="hold"/>
                                        <p:tgtEl>
                                          <p:spTgt spid="9"/>
                                        </p:tgtEl>
                                      </p:cBhvr>
                                    </p:cmd>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vocabulary</a:t>
            </a:r>
          </a:p>
        </p:txBody>
      </p:sp>
      <p:sp>
        <p:nvSpPr>
          <p:cNvPr id="3" name="Content Placeholder 2"/>
          <p:cNvSpPr>
            <a:spLocks noGrp="1"/>
          </p:cNvSpPr>
          <p:nvPr>
            <p:ph idx="1"/>
          </p:nvPr>
        </p:nvSpPr>
        <p:spPr/>
        <p:txBody>
          <a:bodyPr>
            <a:normAutofit fontScale="92500" lnSpcReduction="20000"/>
          </a:bodyPr>
          <a:lstStyle/>
          <a:p>
            <a:r>
              <a:rPr lang="en-GB" dirty="0"/>
              <a:t>Smothered – covered in</a:t>
            </a:r>
          </a:p>
          <a:p>
            <a:r>
              <a:rPr lang="en-GB" dirty="0"/>
              <a:t>Beastly – horrible, cruel, unkind</a:t>
            </a:r>
          </a:p>
          <a:p>
            <a:r>
              <a:rPr lang="en-GB" dirty="0"/>
              <a:t>Gallon – an amount of a liquid equal to 4.5 litres</a:t>
            </a:r>
          </a:p>
          <a:p>
            <a:r>
              <a:rPr lang="en-GB" dirty="0"/>
              <a:t>Crook – criminal</a:t>
            </a:r>
          </a:p>
          <a:p>
            <a:r>
              <a:rPr lang="en-GB" dirty="0"/>
              <a:t>Plump – large</a:t>
            </a:r>
          </a:p>
          <a:p>
            <a:r>
              <a:rPr lang="en-GB" dirty="0"/>
              <a:t>Approached – went up to</a:t>
            </a:r>
          </a:p>
          <a:p>
            <a:r>
              <a:rPr lang="en-GB" dirty="0"/>
              <a:t>Thus – so</a:t>
            </a:r>
          </a:p>
          <a:p>
            <a:r>
              <a:rPr lang="en-GB" dirty="0"/>
              <a:t>Yard – measurement of length just less than a metre</a:t>
            </a:r>
          </a:p>
          <a:p>
            <a:r>
              <a:rPr lang="en-GB" dirty="0"/>
              <a:t>Blighter – someone you don’t like</a:t>
            </a:r>
          </a:p>
          <a:p>
            <a:r>
              <a:rPr lang="en-GB" dirty="0"/>
              <a:t>Crafty - clever </a:t>
            </a:r>
          </a:p>
        </p:txBody>
      </p:sp>
      <p:pic>
        <p:nvPicPr>
          <p:cNvPr id="4" name="Recorded Sound">
            <a:hlinkClick r:id="" action="ppaction://media"/>
            <a:extLst>
              <a:ext uri="{FF2B5EF4-FFF2-40B4-BE49-F238E27FC236}">
                <a16:creationId xmlns:a16="http://schemas.microsoft.com/office/drawing/2014/main" id="{C5D81D41-670E-401B-98F6-08D6A730DC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8954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1817260" y="4336958"/>
            <a:ext cx="1523916" cy="1559985"/>
          </a:xfrm>
          <a:prstGeom prst="rect">
            <a:avLst/>
          </a:prstGeom>
        </p:spPr>
      </p:pic>
      <p:sp>
        <p:nvSpPr>
          <p:cNvPr id="2" name="Title 1"/>
          <p:cNvSpPr>
            <a:spLocks noGrp="1"/>
          </p:cNvSpPr>
          <p:nvPr>
            <p:ph type="title"/>
          </p:nvPr>
        </p:nvSpPr>
        <p:spPr/>
        <p:txBody>
          <a:bodyPr/>
          <a:lstStyle/>
          <a:p>
            <a:r>
              <a:rPr lang="en-GB" dirty="0"/>
              <a:t>Task 1</a:t>
            </a:r>
            <a:br>
              <a:rPr lang="en-GB" dirty="0"/>
            </a:br>
            <a:r>
              <a:rPr lang="en-GB" dirty="0"/>
              <a:t>Read the first chapter</a:t>
            </a:r>
          </a:p>
        </p:txBody>
      </p:sp>
      <p:sp>
        <p:nvSpPr>
          <p:cNvPr id="3" name="Content Placeholder 2"/>
          <p:cNvSpPr>
            <a:spLocks noGrp="1"/>
          </p:cNvSpPr>
          <p:nvPr>
            <p:ph idx="1"/>
          </p:nvPr>
        </p:nvSpPr>
        <p:spPr>
          <a:xfrm>
            <a:off x="838200" y="1831485"/>
            <a:ext cx="10515600" cy="4351338"/>
          </a:xfrm>
        </p:spPr>
        <p:txBody>
          <a:bodyPr/>
          <a:lstStyle/>
          <a:p>
            <a:pPr marL="0" indent="0">
              <a:buNone/>
            </a:pPr>
            <a:r>
              <a:rPr lang="en-GB" dirty="0"/>
              <a:t>As you read, make a note of each of the three farmers and their descriptions. Either create a spider diagram for each or </a:t>
            </a:r>
            <a:r>
              <a:rPr lang="en-GB" b="1" dirty="0"/>
              <a:t>draw a picture of the three farmers </a:t>
            </a:r>
            <a:r>
              <a:rPr lang="en-GB" dirty="0"/>
              <a:t>and find and write key descriptive words from the text. Look at my example below.</a:t>
            </a:r>
          </a:p>
        </p:txBody>
      </p:sp>
      <p:pic>
        <p:nvPicPr>
          <p:cNvPr id="6" name="Picture 5"/>
          <p:cNvPicPr>
            <a:picLocks noChangeAspect="1"/>
          </p:cNvPicPr>
          <p:nvPr/>
        </p:nvPicPr>
        <p:blipFill>
          <a:blip r:embed="rId5"/>
          <a:stretch>
            <a:fillRect/>
          </a:stretch>
        </p:blipFill>
        <p:spPr>
          <a:xfrm>
            <a:off x="10263354" y="3581356"/>
            <a:ext cx="1797114" cy="3071187"/>
          </a:xfrm>
          <a:prstGeom prst="rect">
            <a:avLst/>
          </a:prstGeom>
        </p:spPr>
      </p:pic>
      <p:pic>
        <p:nvPicPr>
          <p:cNvPr id="7" name="Picture 6"/>
          <p:cNvPicPr>
            <a:picLocks noChangeAspect="1"/>
          </p:cNvPicPr>
          <p:nvPr/>
        </p:nvPicPr>
        <p:blipFill>
          <a:blip r:embed="rId6"/>
          <a:stretch>
            <a:fillRect/>
          </a:stretch>
        </p:blipFill>
        <p:spPr>
          <a:xfrm>
            <a:off x="7999053" y="3892839"/>
            <a:ext cx="2077590" cy="2495806"/>
          </a:xfrm>
          <a:prstGeom prst="rect">
            <a:avLst/>
          </a:prstGeom>
        </p:spPr>
      </p:pic>
      <p:sp>
        <p:nvSpPr>
          <p:cNvPr id="8" name="Rectangle 7"/>
          <p:cNvSpPr/>
          <p:nvPr/>
        </p:nvSpPr>
        <p:spPr>
          <a:xfrm>
            <a:off x="11627283" y="3855883"/>
            <a:ext cx="444137" cy="535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206256" y="3662007"/>
            <a:ext cx="1985554" cy="461665"/>
          </a:xfrm>
          <a:prstGeom prst="rect">
            <a:avLst/>
          </a:prstGeom>
          <a:noFill/>
        </p:spPr>
        <p:txBody>
          <a:bodyPr wrap="square" rtlCol="0">
            <a:spAutoFit/>
          </a:bodyPr>
          <a:lstStyle/>
          <a:p>
            <a:r>
              <a:rPr lang="en-GB" sz="2400" b="1" dirty="0">
                <a:latin typeface="Sassoon Penpals Joined" panose="02000400000000000000" pitchFamily="50" charset="0"/>
              </a:rPr>
              <a:t>enormously fat</a:t>
            </a:r>
          </a:p>
        </p:txBody>
      </p:sp>
      <p:cxnSp>
        <p:nvCxnSpPr>
          <p:cNvPr id="13" name="Straight Connector 12"/>
          <p:cNvCxnSpPr/>
          <p:nvPr/>
        </p:nvCxnSpPr>
        <p:spPr>
          <a:xfrm flipH="1">
            <a:off x="3102111" y="4001294"/>
            <a:ext cx="386219" cy="500081"/>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586436" y="4504693"/>
            <a:ext cx="729521" cy="161592"/>
          </a:xfrm>
          <a:prstGeom prst="line">
            <a:avLst/>
          </a:prstGeom>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368321" y="3422839"/>
            <a:ext cx="1985554" cy="1200329"/>
          </a:xfrm>
          <a:prstGeom prst="rect">
            <a:avLst/>
          </a:prstGeom>
          <a:noFill/>
        </p:spPr>
        <p:txBody>
          <a:bodyPr wrap="square" rtlCol="0">
            <a:spAutoFit/>
          </a:bodyPr>
          <a:lstStyle/>
          <a:p>
            <a:r>
              <a:rPr lang="en-GB" sz="2400" b="1" dirty="0">
                <a:latin typeface="+mj-lt"/>
              </a:rPr>
              <a:t>Example</a:t>
            </a:r>
          </a:p>
          <a:p>
            <a:endParaRPr lang="en-GB" sz="2400" b="1" dirty="0">
              <a:latin typeface="Sassoon Penpals Joined" panose="02000400000000000000" pitchFamily="50" charset="0"/>
            </a:endParaRPr>
          </a:p>
          <a:p>
            <a:r>
              <a:rPr lang="en-GB" sz="2400" b="1" dirty="0">
                <a:latin typeface="Sassoon Penpals Joined" panose="02000400000000000000" pitchFamily="50" charset="0"/>
              </a:rPr>
              <a:t>farms chickens</a:t>
            </a:r>
          </a:p>
        </p:txBody>
      </p:sp>
      <p:cxnSp>
        <p:nvCxnSpPr>
          <p:cNvPr id="22" name="Straight Connector 21"/>
          <p:cNvCxnSpPr/>
          <p:nvPr/>
        </p:nvCxnSpPr>
        <p:spPr>
          <a:xfrm flipH="1">
            <a:off x="1289885" y="5112164"/>
            <a:ext cx="868040" cy="57155"/>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3178809" y="5301812"/>
            <a:ext cx="802960" cy="449402"/>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1398317" y="5545241"/>
            <a:ext cx="680394" cy="454613"/>
          </a:xfrm>
          <a:prstGeom prst="line">
            <a:avLst/>
          </a:prstGeom>
        </p:spPr>
        <p:style>
          <a:lnRef idx="1">
            <a:schemeClr val="dk1"/>
          </a:lnRef>
          <a:fillRef idx="0">
            <a:schemeClr val="dk1"/>
          </a:fillRef>
          <a:effectRef idx="0">
            <a:schemeClr val="dk1"/>
          </a:effectRef>
          <a:fontRef idx="minor">
            <a:schemeClr val="tx1"/>
          </a:fontRef>
        </p:style>
      </p:cxnSp>
      <p:pic>
        <p:nvPicPr>
          <p:cNvPr id="28" name="Picture 27"/>
          <p:cNvPicPr>
            <a:picLocks noChangeAspect="1"/>
          </p:cNvPicPr>
          <p:nvPr/>
        </p:nvPicPr>
        <p:blipFill>
          <a:blip r:embed="rId4"/>
          <a:stretch>
            <a:fillRect/>
          </a:stretch>
        </p:blipFill>
        <p:spPr>
          <a:xfrm>
            <a:off x="5800619" y="3581356"/>
            <a:ext cx="2119688" cy="2169858"/>
          </a:xfrm>
          <a:prstGeom prst="rect">
            <a:avLst/>
          </a:prstGeom>
        </p:spPr>
      </p:pic>
      <p:sp>
        <p:nvSpPr>
          <p:cNvPr id="30" name="Rectangle 29"/>
          <p:cNvSpPr/>
          <p:nvPr/>
        </p:nvSpPr>
        <p:spPr>
          <a:xfrm>
            <a:off x="5822693" y="3431174"/>
            <a:ext cx="6215701" cy="32831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flipH="1">
            <a:off x="3387180" y="4840662"/>
            <a:ext cx="709959" cy="5110"/>
          </a:xfrm>
          <a:prstGeom prst="line">
            <a:avLst/>
          </a:prstGeom>
        </p:spPr>
        <p:style>
          <a:lnRef idx="1">
            <a:schemeClr val="dk1"/>
          </a:lnRef>
          <a:fillRef idx="0">
            <a:schemeClr val="dk1"/>
          </a:fillRef>
          <a:effectRef idx="0">
            <a:schemeClr val="dk1"/>
          </a:effectRef>
          <a:fontRef idx="minor">
            <a:schemeClr val="tx1"/>
          </a:fontRef>
        </p:style>
      </p:cxnSp>
      <p:pic>
        <p:nvPicPr>
          <p:cNvPr id="4" name="Recorded Sound">
            <a:hlinkClick r:id="" action="ppaction://media"/>
            <a:extLst>
              <a:ext uri="{FF2B5EF4-FFF2-40B4-BE49-F238E27FC236}">
                <a16:creationId xmlns:a16="http://schemas.microsoft.com/office/drawing/2014/main" id="{ED3CB0C2-BFB3-440D-BC10-2FA4182B31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0386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1257"/>
            <a:ext cx="10515600" cy="6466114"/>
          </a:xfrm>
        </p:spPr>
        <p:txBody>
          <a:bodyPr>
            <a:normAutofit fontScale="92500" lnSpcReduction="20000"/>
          </a:bodyPr>
          <a:lstStyle/>
          <a:p>
            <a:pPr marL="0" indent="0">
              <a:lnSpc>
                <a:spcPct val="110000"/>
              </a:lnSpc>
              <a:buNone/>
            </a:pPr>
            <a:r>
              <a:rPr lang="en-GB" b="1" dirty="0"/>
              <a:t>Chapter 1 The Three Farmers </a:t>
            </a:r>
            <a:endParaRPr lang="en-GB" dirty="0"/>
          </a:p>
          <a:p>
            <a:pPr marL="0" indent="0">
              <a:lnSpc>
                <a:spcPct val="110000"/>
              </a:lnSpc>
              <a:buNone/>
            </a:pPr>
            <a:r>
              <a:rPr lang="en-GB" dirty="0"/>
              <a:t>Down in the valley there were three farms. The owners of these farms had done well. They were rich men. They were also nasty men. All three of them were about as nasty and mean as any men you could meet. Their names were Farmer </a:t>
            </a:r>
            <a:r>
              <a:rPr lang="en-GB" dirty="0" err="1"/>
              <a:t>Boggis</a:t>
            </a:r>
            <a:r>
              <a:rPr lang="en-GB" dirty="0"/>
              <a:t>, Farmer Bunce and Farmer Bean. </a:t>
            </a:r>
          </a:p>
          <a:p>
            <a:pPr marL="0" indent="0">
              <a:lnSpc>
                <a:spcPct val="110000"/>
              </a:lnSpc>
              <a:buNone/>
            </a:pPr>
            <a:r>
              <a:rPr lang="en-GB" dirty="0" err="1"/>
              <a:t>Boggis</a:t>
            </a:r>
            <a:r>
              <a:rPr lang="en-GB" dirty="0"/>
              <a:t> was a chicken farmer. He kept thousands of chickens. He was enormously fat. This was because he ate three boiled chickens smothered with dumplings every day for breakfast, lunch and supper. </a:t>
            </a:r>
          </a:p>
          <a:p>
            <a:pPr marL="0" indent="0">
              <a:lnSpc>
                <a:spcPct val="110000"/>
              </a:lnSpc>
              <a:buNone/>
            </a:pPr>
            <a:r>
              <a:rPr lang="en-GB" dirty="0"/>
              <a:t>Bunce was a duck-and-goose farmer. He kept thousands of ducks and geese. He was a kind of pot- bellied dwarf. He was so short his chin would have been underwater in the shallow end of any swimming- pool in the world. His food was doughnuts and goose-livers. He mashed the livers into a disgusting paste and then stuffed the paste into the doughnuts. This diet gave him a tummy-ache and a beastly temper. </a:t>
            </a:r>
          </a:p>
          <a:p>
            <a:pPr marL="0" indent="0">
              <a:lnSpc>
                <a:spcPct val="110000"/>
              </a:lnSpc>
              <a:buNone/>
            </a:pPr>
            <a:endParaRPr lang="en-GB" dirty="0"/>
          </a:p>
        </p:txBody>
      </p:sp>
      <p:pic>
        <p:nvPicPr>
          <p:cNvPr id="2" name="Recorded Sound">
            <a:hlinkClick r:id="" action="ppaction://media"/>
            <a:extLst>
              <a:ext uri="{FF2B5EF4-FFF2-40B4-BE49-F238E27FC236}">
                <a16:creationId xmlns:a16="http://schemas.microsoft.com/office/drawing/2014/main" id="{F4558446-44DB-45D0-A8F8-665A071592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805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125"/>
            <a:ext cx="10515600" cy="5811838"/>
          </a:xfrm>
        </p:spPr>
        <p:txBody>
          <a:bodyPr>
            <a:normAutofit/>
          </a:bodyPr>
          <a:lstStyle/>
          <a:p>
            <a:pPr marL="0" indent="0">
              <a:lnSpc>
                <a:spcPct val="100000"/>
              </a:lnSpc>
              <a:buNone/>
            </a:pPr>
            <a:r>
              <a:rPr lang="en-GB" dirty="0"/>
              <a:t>Bean was a turkey-and-apple farmer. He kept thousands of turkeys in an orchard full of apple trees. He never ate any food at all. Instead, he drank gallons of strong cider which he made from the apples in his orchard. He was as thin as a pencil and the cleverest of them all. </a:t>
            </a:r>
          </a:p>
          <a:p>
            <a:pPr marL="0" indent="0">
              <a:lnSpc>
                <a:spcPct val="100000"/>
              </a:lnSpc>
              <a:buNone/>
            </a:pPr>
            <a:r>
              <a:rPr lang="en-GB" dirty="0"/>
              <a:t>‘</a:t>
            </a:r>
            <a:r>
              <a:rPr lang="en-GB" dirty="0" err="1"/>
              <a:t>Boggis</a:t>
            </a:r>
            <a:r>
              <a:rPr lang="en-GB" dirty="0"/>
              <a:t> and Bunce and Bean</a:t>
            </a:r>
            <a:br>
              <a:rPr lang="en-GB" dirty="0"/>
            </a:br>
            <a:r>
              <a:rPr lang="en-GB" dirty="0"/>
              <a:t>One fat, one short, one lean. </a:t>
            </a:r>
            <a:br>
              <a:rPr lang="en-GB" dirty="0"/>
            </a:br>
            <a:r>
              <a:rPr lang="en-GB" dirty="0"/>
              <a:t>These horrible crooks</a:t>
            </a:r>
            <a:br>
              <a:rPr lang="en-GB" dirty="0"/>
            </a:br>
            <a:r>
              <a:rPr lang="en-GB" dirty="0"/>
              <a:t>So different in looks </a:t>
            </a:r>
            <a:br>
              <a:rPr lang="en-GB" dirty="0"/>
            </a:br>
            <a:r>
              <a:rPr lang="en-GB" dirty="0"/>
              <a:t>Were none the less equally mean.’ </a:t>
            </a:r>
          </a:p>
          <a:p>
            <a:pPr marL="0" indent="0">
              <a:lnSpc>
                <a:spcPct val="100000"/>
              </a:lnSpc>
              <a:buNone/>
            </a:pPr>
            <a:r>
              <a:rPr lang="en-GB" dirty="0"/>
              <a:t>That is what the children round about used to sing when they saw them. </a:t>
            </a:r>
          </a:p>
          <a:p>
            <a:pPr marL="0" indent="0">
              <a:lnSpc>
                <a:spcPct val="100000"/>
              </a:lnSpc>
              <a:buNone/>
            </a:pPr>
            <a:endParaRPr lang="en-GB" dirty="0"/>
          </a:p>
        </p:txBody>
      </p:sp>
      <p:pic>
        <p:nvPicPr>
          <p:cNvPr id="4" name="Picture 3"/>
          <p:cNvPicPr>
            <a:picLocks noChangeAspect="1"/>
          </p:cNvPicPr>
          <p:nvPr/>
        </p:nvPicPr>
        <p:blipFill>
          <a:blip r:embed="rId6"/>
          <a:stretch>
            <a:fillRect/>
          </a:stretch>
        </p:blipFill>
        <p:spPr>
          <a:xfrm>
            <a:off x="7974422" y="2212019"/>
            <a:ext cx="3759918" cy="2738804"/>
          </a:xfrm>
          <a:prstGeom prst="rect">
            <a:avLst/>
          </a:prstGeom>
        </p:spPr>
      </p:pic>
      <p:sp>
        <p:nvSpPr>
          <p:cNvPr id="5" name="Rectangle 4"/>
          <p:cNvSpPr/>
          <p:nvPr/>
        </p:nvSpPr>
        <p:spPr>
          <a:xfrm>
            <a:off x="10907486" y="2050869"/>
            <a:ext cx="796834" cy="513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corded Sound">
            <a:hlinkClick r:id="" action="ppaction://media"/>
            <a:extLst>
              <a:ext uri="{FF2B5EF4-FFF2-40B4-BE49-F238E27FC236}">
                <a16:creationId xmlns:a16="http://schemas.microsoft.com/office/drawing/2014/main" id="{013E9C59-75D4-4FE8-872D-DAD5180ED2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7" name="Recorded Sound">
            <a:hlinkClick r:id="" action="ppaction://media"/>
            <a:extLst>
              <a:ext uri="{FF2B5EF4-FFF2-40B4-BE49-F238E27FC236}">
                <a16:creationId xmlns:a16="http://schemas.microsoft.com/office/drawing/2014/main" id="{E56D824F-9741-494A-A0F1-743B1BD3D59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639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259" fill="hold"/>
                                        <p:tgtEl>
                                          <p:spTgt spid="6"/>
                                        </p:tgtEl>
                                      </p:cBhvr>
                                    </p:cmd>
                                  </p:childTnLst>
                                </p:cTn>
                              </p:par>
                            </p:childTnLst>
                          </p:cTn>
                        </p:par>
                        <p:par>
                          <p:cTn id="7" fill="hold">
                            <p:stCondLst>
                              <p:cond delay="34259"/>
                            </p:stCondLst>
                            <p:childTnLst>
                              <p:par>
                                <p:cTn id="8" presetID="1" presetClass="mediacall" presetSubtype="0" fill="hold" nodeType="afterEffect">
                                  <p:stCondLst>
                                    <p:cond delay="0"/>
                                  </p:stCondLst>
                                  <p:childTnLst>
                                    <p:cmd type="call" cmd="playFrom(0.0)">
                                      <p:cBhvr>
                                        <p:cTn id="9" dur="8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2</a:t>
            </a:r>
          </a:p>
        </p:txBody>
      </p:sp>
      <p:sp>
        <p:nvSpPr>
          <p:cNvPr id="3" name="Content Placeholder 2"/>
          <p:cNvSpPr>
            <a:spLocks noGrp="1"/>
          </p:cNvSpPr>
          <p:nvPr>
            <p:ph idx="1"/>
          </p:nvPr>
        </p:nvSpPr>
        <p:spPr/>
        <p:txBody>
          <a:bodyPr/>
          <a:lstStyle/>
          <a:p>
            <a:r>
              <a:rPr lang="en-GB" dirty="0"/>
              <a:t>You need to carry on reading chapter 2.</a:t>
            </a:r>
          </a:p>
          <a:p>
            <a:r>
              <a:rPr lang="en-GB" dirty="0"/>
              <a:t>Once you have got to the end I want you to make three predictions about what you think will happen next.</a:t>
            </a:r>
          </a:p>
          <a:p>
            <a:r>
              <a:rPr lang="en-GB" dirty="0"/>
              <a:t>We will see if your predictions come true later in the story.</a:t>
            </a:r>
          </a:p>
          <a:p>
            <a:endParaRPr lang="en-GB" dirty="0"/>
          </a:p>
          <a:p>
            <a:r>
              <a:rPr lang="en-GB" dirty="0"/>
              <a:t>There is an example on the slide at the end of chapter 2.</a:t>
            </a:r>
          </a:p>
        </p:txBody>
      </p:sp>
      <p:pic>
        <p:nvPicPr>
          <p:cNvPr id="4" name="Recorded Sound">
            <a:hlinkClick r:id="" action="ppaction://media"/>
            <a:extLst>
              <a:ext uri="{FF2B5EF4-FFF2-40B4-BE49-F238E27FC236}">
                <a16:creationId xmlns:a16="http://schemas.microsoft.com/office/drawing/2014/main" id="{DB2B2510-7C3B-4824-ACD0-F0A3E44DB3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3623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31965"/>
          </a:xfrm>
        </p:spPr>
        <p:txBody>
          <a:bodyPr>
            <a:normAutofit/>
          </a:bodyPr>
          <a:lstStyle/>
          <a:p>
            <a:r>
              <a:rPr lang="en-GB" sz="3600" dirty="0"/>
              <a:t>Chapter 2 Mr Fox</a:t>
            </a:r>
          </a:p>
        </p:txBody>
      </p:sp>
      <p:sp>
        <p:nvSpPr>
          <p:cNvPr id="3" name="Content Placeholder 2"/>
          <p:cNvSpPr>
            <a:spLocks noGrp="1"/>
          </p:cNvSpPr>
          <p:nvPr>
            <p:ph idx="1"/>
          </p:nvPr>
        </p:nvSpPr>
        <p:spPr>
          <a:xfrm>
            <a:off x="838200" y="1031966"/>
            <a:ext cx="10515600" cy="5826033"/>
          </a:xfrm>
        </p:spPr>
        <p:txBody>
          <a:bodyPr>
            <a:normAutofit fontScale="85000" lnSpcReduction="20000"/>
          </a:bodyPr>
          <a:lstStyle/>
          <a:p>
            <a:pPr marL="0" indent="0">
              <a:lnSpc>
                <a:spcPct val="120000"/>
              </a:lnSpc>
              <a:buNone/>
            </a:pPr>
            <a:r>
              <a:rPr lang="en-GB" dirty="0"/>
              <a:t>On a hill above the valley there was a wood. </a:t>
            </a:r>
            <a:br>
              <a:rPr lang="en-GB" dirty="0"/>
            </a:br>
            <a:r>
              <a:rPr lang="en-GB" dirty="0"/>
              <a:t>In the wood there was a huge tree. </a:t>
            </a:r>
            <a:br>
              <a:rPr lang="en-GB" dirty="0"/>
            </a:br>
            <a:r>
              <a:rPr lang="en-GB" dirty="0"/>
              <a:t>Under the tree there was a hole. </a:t>
            </a:r>
            <a:br>
              <a:rPr lang="en-GB" dirty="0"/>
            </a:br>
            <a:r>
              <a:rPr lang="en-GB" dirty="0"/>
              <a:t>In the hole lived Mr Fox and Mrs Fox and their four Small Foxes. </a:t>
            </a:r>
          </a:p>
          <a:p>
            <a:pPr marL="0" indent="0">
              <a:lnSpc>
                <a:spcPct val="120000"/>
              </a:lnSpc>
              <a:buNone/>
            </a:pPr>
            <a:r>
              <a:rPr lang="en-GB" dirty="0"/>
              <a:t>Every evening as soon as it got dark, Mr Fox would say to Mrs Fox, ‘Well, my darling, what shall it be this time? A plump chicken from </a:t>
            </a:r>
            <a:r>
              <a:rPr lang="en-GB" dirty="0" err="1"/>
              <a:t>Boggis</a:t>
            </a:r>
            <a:r>
              <a:rPr lang="en-GB" dirty="0"/>
              <a:t>? A duck or a goose from Bunce? Or a nice turkey from Bean?’ And when Mrs Fox had told him what she wanted, Mr Fox would creep down into the valley in the darkness of the night and help himself. </a:t>
            </a:r>
          </a:p>
          <a:p>
            <a:pPr marL="0" indent="0">
              <a:lnSpc>
                <a:spcPct val="120000"/>
              </a:lnSpc>
              <a:buNone/>
            </a:pPr>
            <a:r>
              <a:rPr lang="en-GB" dirty="0" err="1"/>
              <a:t>Boggis</a:t>
            </a:r>
            <a:r>
              <a:rPr lang="en-GB" dirty="0"/>
              <a:t> and Bunce and Bean knew very well what was going on, and it made them wild with rage. They were not men who liked to give anything away. Less still did they like anything to be stolen from them. So every night each of them would take his shotgun and hide in a dark place somewhere on his own farm, hoping to catch the robber.</a:t>
            </a:r>
          </a:p>
        </p:txBody>
      </p:sp>
      <p:pic>
        <p:nvPicPr>
          <p:cNvPr id="10" name="Picture 9"/>
          <p:cNvPicPr>
            <a:picLocks noChangeAspect="1"/>
          </p:cNvPicPr>
          <p:nvPr/>
        </p:nvPicPr>
        <p:blipFill>
          <a:blip r:embed="rId4"/>
          <a:stretch>
            <a:fillRect/>
          </a:stretch>
        </p:blipFill>
        <p:spPr>
          <a:xfrm>
            <a:off x="9687871" y="167491"/>
            <a:ext cx="2038635" cy="2133898"/>
          </a:xfrm>
          <a:prstGeom prst="rect">
            <a:avLst/>
          </a:prstGeom>
        </p:spPr>
      </p:pic>
      <p:pic>
        <p:nvPicPr>
          <p:cNvPr id="5" name="Recorded Sound">
            <a:hlinkClick r:id="" action="ppaction://media"/>
            <a:extLst>
              <a:ext uri="{FF2B5EF4-FFF2-40B4-BE49-F238E27FC236}">
                <a16:creationId xmlns:a16="http://schemas.microsoft.com/office/drawing/2014/main" id="{B56F2DFC-2F30-40E8-AFE5-FD66AAB04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434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1263" y="325937"/>
            <a:ext cx="10515600" cy="6179366"/>
          </a:xfrm>
        </p:spPr>
        <p:txBody>
          <a:bodyPr>
            <a:normAutofit fontScale="92500"/>
          </a:bodyPr>
          <a:lstStyle/>
          <a:p>
            <a:pPr marL="0" indent="0">
              <a:lnSpc>
                <a:spcPct val="110000"/>
              </a:lnSpc>
              <a:buNone/>
            </a:pPr>
            <a:r>
              <a:rPr lang="en-GB" dirty="0"/>
              <a:t>But Mr Fox was too clever for them. He always approached a farm with the wind blowing in his face, and this meant that if any man were lurking in the shadows ahead, the wind would carry the smell of that man to Mr Fox’s nose from far away. Thus, if Mr </a:t>
            </a:r>
            <a:r>
              <a:rPr lang="en-GB" dirty="0" err="1"/>
              <a:t>Boggis</a:t>
            </a:r>
            <a:r>
              <a:rPr lang="en-GB" dirty="0"/>
              <a:t> was hiding behind his Chicken House Number One, Mr Fox would smell him out from fifty yards off and quickly change direction, heading for Chicken House Number Four at the other end of the farm. </a:t>
            </a:r>
          </a:p>
          <a:p>
            <a:pPr marL="0" indent="0">
              <a:lnSpc>
                <a:spcPct val="110000"/>
              </a:lnSpc>
              <a:buNone/>
            </a:pPr>
            <a:r>
              <a:rPr lang="en-GB" dirty="0"/>
              <a:t>‘Dang and blast that lousy beast!’ cried </a:t>
            </a:r>
            <a:r>
              <a:rPr lang="en-GB" dirty="0" err="1"/>
              <a:t>Boggis</a:t>
            </a:r>
            <a:r>
              <a:rPr lang="en-GB" dirty="0"/>
              <a:t>. </a:t>
            </a:r>
          </a:p>
          <a:p>
            <a:pPr marL="0" indent="0">
              <a:lnSpc>
                <a:spcPct val="110000"/>
              </a:lnSpc>
              <a:buNone/>
            </a:pPr>
            <a:endParaRPr lang="en-GB" dirty="0"/>
          </a:p>
          <a:p>
            <a:pPr marL="0" indent="0">
              <a:lnSpc>
                <a:spcPct val="110000"/>
              </a:lnSpc>
              <a:buNone/>
            </a:pPr>
            <a:r>
              <a:rPr lang="en-GB" dirty="0"/>
              <a:t>‘I’d like to rip his guts out!’ said Bunce. </a:t>
            </a:r>
          </a:p>
          <a:p>
            <a:pPr marL="0" indent="0">
              <a:lnSpc>
                <a:spcPct val="110000"/>
              </a:lnSpc>
              <a:buNone/>
            </a:pPr>
            <a:endParaRPr lang="en-GB" dirty="0"/>
          </a:p>
          <a:p>
            <a:pPr marL="0" indent="0">
              <a:lnSpc>
                <a:spcPct val="110000"/>
              </a:lnSpc>
              <a:buNone/>
            </a:pPr>
            <a:r>
              <a:rPr lang="en-GB" dirty="0"/>
              <a:t>‘He must be killed!’ cried Bean. </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9526354" y="3687023"/>
            <a:ext cx="2048161" cy="1495634"/>
          </a:xfrm>
          <a:prstGeom prst="rect">
            <a:avLst/>
          </a:prstGeom>
        </p:spPr>
      </p:pic>
      <p:pic>
        <p:nvPicPr>
          <p:cNvPr id="5" name="Picture 4"/>
          <p:cNvPicPr>
            <a:picLocks noChangeAspect="1"/>
          </p:cNvPicPr>
          <p:nvPr/>
        </p:nvPicPr>
        <p:blipFill>
          <a:blip r:embed="rId6"/>
          <a:stretch>
            <a:fillRect/>
          </a:stretch>
        </p:blipFill>
        <p:spPr>
          <a:xfrm>
            <a:off x="7094208" y="4779540"/>
            <a:ext cx="2105319" cy="1505160"/>
          </a:xfrm>
          <a:prstGeom prst="rect">
            <a:avLst/>
          </a:prstGeom>
        </p:spPr>
      </p:pic>
      <p:pic>
        <p:nvPicPr>
          <p:cNvPr id="2" name="Recorded Sound">
            <a:hlinkClick r:id="" action="ppaction://media"/>
            <a:extLst>
              <a:ext uri="{FF2B5EF4-FFF2-40B4-BE49-F238E27FC236}">
                <a16:creationId xmlns:a16="http://schemas.microsoft.com/office/drawing/2014/main" id="{A5090F1F-5BE7-47AC-86AA-3E229A4DA4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6109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1093</Words>
  <Application>Microsoft Macintosh PowerPoint</Application>
  <PresentationFormat>Widescreen</PresentationFormat>
  <Paragraphs>68</Paragraphs>
  <Slides>11</Slides>
  <Notes>0</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Sassoon Penpals Joined</vt:lpstr>
      <vt:lpstr>Office Theme</vt:lpstr>
      <vt:lpstr>Fantastic Mr Fox Roald Dahl</vt:lpstr>
      <vt:lpstr>PowerPoint Presentation</vt:lpstr>
      <vt:lpstr>Key vocabulary</vt:lpstr>
      <vt:lpstr>Task 1 Read the first chapter</vt:lpstr>
      <vt:lpstr>PowerPoint Presentation</vt:lpstr>
      <vt:lpstr>PowerPoint Presentation</vt:lpstr>
      <vt:lpstr>Task 2</vt:lpstr>
      <vt:lpstr>Chapter 2 Mr Fox</vt:lpstr>
      <vt:lpstr>PowerPoint Presentation</vt:lpstr>
      <vt:lpstr>PowerPoint Presentation</vt:lpstr>
      <vt:lpstr>Prediction You could use these sentence starters to help you or you could make up your own.</vt:lpstr>
    </vt:vector>
  </TitlesOfParts>
  <Company>International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Fantastic Mr Fox Roald Dahl</dc:title>
  <dc:creator>Wilkinson, Sean</dc:creator>
  <cp:lastModifiedBy>Kilmartin, Rachel</cp:lastModifiedBy>
  <cp:revision>17</cp:revision>
  <dcterms:created xsi:type="dcterms:W3CDTF">2021-01-19T10:19:01Z</dcterms:created>
  <dcterms:modified xsi:type="dcterms:W3CDTF">2021-01-19T20:11:03Z</dcterms:modified>
</cp:coreProperties>
</file>