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99" r:id="rId3"/>
    <p:sldId id="300" r:id="rId4"/>
    <p:sldId id="297" r:id="rId5"/>
    <p:sldId id="296" r:id="rId6"/>
    <p:sldId id="286" r:id="rId7"/>
    <p:sldId id="263" r:id="rId8"/>
    <p:sldId id="266" r:id="rId9"/>
    <p:sldId id="288" r:id="rId10"/>
    <p:sldId id="298" r:id="rId11"/>
    <p:sldId id="290" r:id="rId12"/>
    <p:sldId id="291" r:id="rId13"/>
    <p:sldId id="292" r:id="rId14"/>
    <p:sldId id="272" r:id="rId15"/>
    <p:sldId id="270" r:id="rId16"/>
    <p:sldId id="3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679" autoAdjust="0"/>
  </p:normalViewPr>
  <p:slideViewPr>
    <p:cSldViewPr snapToGrid="0">
      <p:cViewPr varScale="1">
        <p:scale>
          <a:sx n="63" d="100"/>
          <a:sy n="63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202" d="100"/>
          <a:sy n="202" d="100"/>
        </p:scale>
        <p:origin x="144" y="-43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13613-F419-4CB5-9CDA-53C701DD7784}" type="datetimeFigureOut">
              <a:rPr lang="en-GB" smtClean="0"/>
              <a:t>10/02/2021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47704-188D-46CC-8778-C19EAC291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8132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47704-188D-46CC-8778-C19EAC291589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0077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47704-188D-46CC-8778-C19EAC291589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3080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Between the 15</a:t>
            </a:r>
            <a:r>
              <a:rPr lang="en-GB" baseline="30000" dirty="0"/>
              <a:t>th</a:t>
            </a:r>
            <a:r>
              <a:rPr lang="en-GB" dirty="0"/>
              <a:t> February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47704-188D-46CC-8778-C19EAC291589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673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47704-188D-46CC-8778-C19EAC291589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156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47704-188D-46CC-8778-C19EAC291589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009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47704-188D-46CC-8778-C19EAC291589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038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47704-188D-46CC-8778-C19EAC291589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123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47704-188D-46CC-8778-C19EAC291589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061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47704-188D-46CC-8778-C19EAC291589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9128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47704-188D-46CC-8778-C19EAC291589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58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4B40-BB99-4BE8-B11B-2EB808B424D8}" type="datetimeFigureOut">
              <a:rPr lang="en-GB" smtClean="0"/>
              <a:t>10/02/2021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E5A-2BEF-4480-8326-7D3DEBEEBF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9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4B40-BB99-4BE8-B11B-2EB808B424D8}" type="datetimeFigureOut">
              <a:rPr lang="en-GB" smtClean="0"/>
              <a:t>10/02/2021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E5A-2BEF-4480-8326-7D3DEBEEBF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84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4B40-BB99-4BE8-B11B-2EB808B424D8}" type="datetimeFigureOut">
              <a:rPr lang="en-GB" smtClean="0"/>
              <a:t>10/02/2021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E5A-2BEF-4480-8326-7D3DEBEEBF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7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329213-2903-4A06-9931-B504A0EE3A7E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756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B80E6-60D8-4F21-8DC2-2E9667A929E4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069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60C91-DA34-478A-A252-460779FFEDAB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902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A8E27-99A7-497D-9997-53408E3B7D9B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985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1854D-28E3-4FCA-9473-4C8C57C39A2C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273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EBA5E-03B1-446A-85CF-542991369B7C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5560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1317B2-4587-4F71-BA8B-FB53A8BEF917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836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4FC2F-7FC1-4581-8F2B-54C5FD3979E9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077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4B40-BB99-4BE8-B11B-2EB808B424D8}" type="datetimeFigureOut">
              <a:rPr lang="en-GB" smtClean="0"/>
              <a:t>10/02/2021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E5A-2BEF-4480-8326-7D3DEBEEBF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8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EEB3F-DD0E-46B4-B547-388801508ED7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018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5AB3BE-2309-4737-B2CA-915F77D81AE6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846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88D92-B5F7-4B1A-8C4D-BAEE29CC8FCF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0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4B40-BB99-4BE8-B11B-2EB808B424D8}" type="datetimeFigureOut">
              <a:rPr lang="en-GB" smtClean="0"/>
              <a:t>10/02/2021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E5A-2BEF-4480-8326-7D3DEBEEBF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200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4B40-BB99-4BE8-B11B-2EB808B424D8}" type="datetimeFigureOut">
              <a:rPr lang="en-GB" smtClean="0"/>
              <a:t>10/02/2021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E5A-2BEF-4480-8326-7D3DEBEEBF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6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4B40-BB99-4BE8-B11B-2EB808B424D8}" type="datetimeFigureOut">
              <a:rPr lang="en-GB" smtClean="0"/>
              <a:t>10/02/2021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E5A-2BEF-4480-8326-7D3DEBEEBF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1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4B40-BB99-4BE8-B11B-2EB808B424D8}" type="datetimeFigureOut">
              <a:rPr lang="en-GB" smtClean="0"/>
              <a:t>10/02/2021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E5A-2BEF-4480-8326-7D3DEBEEBF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28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4B40-BB99-4BE8-B11B-2EB808B424D8}" type="datetimeFigureOut">
              <a:rPr lang="en-GB" smtClean="0"/>
              <a:t>10/02/2021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E5A-2BEF-4480-8326-7D3DEBEEBF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1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4B40-BB99-4BE8-B11B-2EB808B424D8}" type="datetimeFigureOut">
              <a:rPr lang="en-GB" smtClean="0"/>
              <a:t>10/02/2021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E5A-2BEF-4480-8326-7D3DEBEEBF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83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4B40-BB99-4BE8-B11B-2EB808B424D8}" type="datetimeFigureOut">
              <a:rPr lang="en-GB" smtClean="0"/>
              <a:t>10/02/2021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E5A-2BEF-4480-8326-7D3DEBEEBF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6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4B40-BB99-4BE8-B11B-2EB808B424D8}" type="datetimeFigureOut">
              <a:rPr lang="en-GB" smtClean="0"/>
              <a:t>10/02/2021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30E5A-2BEF-4480-8326-7D3DEBEEBF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66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B2F5447-C09C-4DC5-9ADA-05B6995E52DA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4184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3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13.m4a"/><Relationship Id="rId7" Type="http://schemas.openxmlformats.org/officeDocument/2006/relationships/image" Target="../media/image29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jpeg"/><Relationship Id="rId4" Type="http://schemas.openxmlformats.org/officeDocument/2006/relationships/audio" Target="../media/media13.m4a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6.m4a"/><Relationship Id="rId7" Type="http://schemas.openxmlformats.org/officeDocument/2006/relationships/image" Target="../media/image11.jpe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9.m4a"/><Relationship Id="rId7" Type="http://schemas.openxmlformats.org/officeDocument/2006/relationships/image" Target="../media/image16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jpeg"/><Relationship Id="rId4" Type="http://schemas.openxmlformats.org/officeDocument/2006/relationships/audio" Target="../media/media9.m4a"/><Relationship Id="rId9" Type="http://schemas.openxmlformats.org/officeDocument/2006/relationships/hyperlink" Target="https://tcatmon.com/wiki/%EC%A0%84%EA%B8%B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840" y="2004767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Intention</a:t>
            </a:r>
          </a:p>
          <a:p>
            <a:endParaRPr lang="en-GB" sz="4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How to stay safe</a:t>
            </a:r>
            <a:r>
              <a:rPr lang="en-GB" sz="4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4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2560" y="412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_Secondary Final 25%.eps">
            <a:extLst>
              <a:ext uri="{FF2B5EF4-FFF2-40B4-BE49-F238E27FC236}">
                <a16:creationId xmlns:a16="http://schemas.microsoft.com/office/drawing/2014/main" id="{EE4E0504-3ADE-4C1A-BA74-7E57A113A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991" y="420349"/>
            <a:ext cx="9063386" cy="6218841"/>
          </a:xfrm>
          <a:prstGeom prst="rect">
            <a:avLst/>
          </a:prstGeom>
        </p:spPr>
      </p:pic>
      <p:sp>
        <p:nvSpPr>
          <p:cNvPr id="3" name="Lightning Bolt 2">
            <a:extLst>
              <a:ext uri="{FF2B5EF4-FFF2-40B4-BE49-F238E27FC236}">
                <a16:creationId xmlns:a16="http://schemas.microsoft.com/office/drawing/2014/main" id="{6E9C7C1C-7238-48EC-89BE-15FF25853E8D}"/>
              </a:ext>
            </a:extLst>
          </p:cNvPr>
          <p:cNvSpPr/>
          <p:nvPr/>
        </p:nvSpPr>
        <p:spPr>
          <a:xfrm rot="21079467" flipH="1">
            <a:off x="1221070" y="1469007"/>
            <a:ext cx="2569047" cy="4609912"/>
          </a:xfrm>
          <a:prstGeom prst="lightningBolt">
            <a:avLst/>
          </a:prstGeom>
          <a:solidFill>
            <a:srgbClr val="FFFF00"/>
          </a:solidFill>
          <a:ln/>
          <a:effectLst>
            <a:glow rad="203200">
              <a:schemeClr val="accent2">
                <a:satMod val="175000"/>
                <a:alpha val="22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RightFacing"/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5443"/>
            <a:endParaRPr lang="en-US" sz="1904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13DE3-3657-45C4-83E1-7A56A3B0EC96}"/>
              </a:ext>
            </a:extLst>
          </p:cNvPr>
          <p:cNvSpPr txBox="1"/>
          <p:nvPr/>
        </p:nvSpPr>
        <p:spPr>
          <a:xfrm>
            <a:off x="3293326" y="1425266"/>
            <a:ext cx="6524598" cy="426155"/>
          </a:xfrm>
          <a:prstGeom prst="rect">
            <a:avLst/>
          </a:prstGeom>
          <a:noFill/>
        </p:spPr>
        <p:txBody>
          <a:bodyPr wrap="square" lIns="72694" tIns="36347" rIns="72694" bIns="36347" rtlCol="0">
            <a:noAutofit/>
          </a:bodyPr>
          <a:lstStyle/>
          <a:p>
            <a:pPr defTabSz="945443"/>
            <a:r>
              <a:rPr lang="en-GB" sz="1904" b="1" dirty="0">
                <a:solidFill>
                  <a:srgbClr val="FF0000"/>
                </a:solidFill>
                <a:latin typeface="Arial"/>
                <a:cs typeface="Arial"/>
              </a:rPr>
              <a:t>A.</a:t>
            </a:r>
            <a:r>
              <a:rPr lang="en-GB" sz="190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904" dirty="0">
                <a:solidFill>
                  <a:prstClr val="black"/>
                </a:solidFill>
                <a:latin typeface="Arial"/>
                <a:cs typeface="Arial"/>
              </a:rPr>
              <a:t>A tingling or painful sensation.</a:t>
            </a:r>
          </a:p>
          <a:p>
            <a:pPr defTabSz="945443"/>
            <a:endParaRPr lang="en-GB" sz="1904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945443"/>
            <a:endParaRPr lang="en-GB" sz="1904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29656" indent="-329656" defTabSz="945443"/>
            <a:endParaRPr lang="en-GB" sz="1904" dirty="0">
              <a:solidFill>
                <a:srgbClr val="FF0000"/>
              </a:solidFill>
              <a:latin typeface="Arial"/>
              <a:cs typeface="Arial"/>
            </a:endParaRPr>
          </a:p>
          <a:p>
            <a:pPr defTabSz="945443"/>
            <a:endParaRPr lang="en-GB" sz="1904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945443"/>
            <a:endParaRPr lang="en-GB" sz="1904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945443"/>
            <a:endParaRPr lang="en-GB" sz="1904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945443"/>
            <a:endParaRPr lang="en-GB" sz="1904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945443"/>
            <a:endParaRPr lang="en-GB" sz="1904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945443"/>
            <a:endParaRPr lang="en-GB" sz="1904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945443"/>
            <a:endParaRPr lang="en-GB" sz="1904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945443"/>
            <a:endParaRPr lang="en-GB" sz="1904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9ADBC0-D03B-46C0-B535-EDFF320AEE2E}"/>
              </a:ext>
            </a:extLst>
          </p:cNvPr>
          <p:cNvSpPr/>
          <p:nvPr/>
        </p:nvSpPr>
        <p:spPr>
          <a:xfrm>
            <a:off x="3288232" y="5583799"/>
            <a:ext cx="5811426" cy="97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5443"/>
            <a:r>
              <a:rPr lang="en-GB" sz="1904" b="1" dirty="0">
                <a:solidFill>
                  <a:prstClr val="black"/>
                </a:solidFill>
                <a:latin typeface="Arial"/>
                <a:cs typeface="Arial"/>
              </a:rPr>
              <a:t>The effects vary depending on the electric current and frequency, but they affect the whole of the body…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EA033D-5F43-4403-A5DB-DA21AD17423E}"/>
              </a:ext>
            </a:extLst>
          </p:cNvPr>
          <p:cNvSpPr/>
          <p:nvPr/>
        </p:nvSpPr>
        <p:spPr>
          <a:xfrm>
            <a:off x="2956560" y="3549141"/>
            <a:ext cx="6861365" cy="678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9656" indent="-329656" defTabSz="945443"/>
            <a:r>
              <a:rPr lang="en-GB" sz="1904" b="1" dirty="0" smtClean="0">
                <a:solidFill>
                  <a:srgbClr val="FF0000"/>
                </a:solidFill>
                <a:latin typeface="Arial"/>
                <a:cs typeface="Arial"/>
              </a:rPr>
              <a:t>or D</a:t>
            </a:r>
            <a:r>
              <a:rPr lang="en-GB" sz="1904" b="1" dirty="0">
                <a:solidFill>
                  <a:srgbClr val="FF0000"/>
                </a:solidFill>
                <a:latin typeface="Arial"/>
                <a:cs typeface="Arial"/>
              </a:rPr>
              <a:t>. </a:t>
            </a:r>
            <a:r>
              <a:rPr lang="en-GB" sz="1904" dirty="0">
                <a:solidFill>
                  <a:prstClr val="black"/>
                </a:solidFill>
                <a:latin typeface="Arial"/>
                <a:cs typeface="Arial"/>
              </a:rPr>
              <a:t>Prolonged exposure or strong muscular contractions stop the heart. Internal organs, tissue and skin burn.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CA9642-57F3-4874-8AAE-C2FD6028A8DE}"/>
              </a:ext>
            </a:extLst>
          </p:cNvPr>
          <p:cNvSpPr/>
          <p:nvPr/>
        </p:nvSpPr>
        <p:spPr>
          <a:xfrm>
            <a:off x="3288232" y="2765577"/>
            <a:ext cx="6594990" cy="678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9656" indent="-329656" defTabSz="945443"/>
            <a:r>
              <a:rPr lang="en-GB" sz="1904" b="1" dirty="0">
                <a:solidFill>
                  <a:srgbClr val="FF0000"/>
                </a:solidFill>
                <a:latin typeface="Arial"/>
                <a:cs typeface="Arial"/>
              </a:rPr>
              <a:t>C. </a:t>
            </a:r>
            <a:r>
              <a:rPr lang="en-GB" sz="1904" dirty="0">
                <a:solidFill>
                  <a:prstClr val="black"/>
                </a:solidFill>
                <a:latin typeface="Arial"/>
                <a:cs typeface="Arial"/>
              </a:rPr>
              <a:t>The heart ‘flutters’ (ventricular fibrillation). Burns at entry and exit points and internal damage.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8E6CB2-1B4F-47CB-8824-D6D80AB3D9BC}"/>
              </a:ext>
            </a:extLst>
          </p:cNvPr>
          <p:cNvSpPr/>
          <p:nvPr/>
        </p:nvSpPr>
        <p:spPr>
          <a:xfrm>
            <a:off x="3274691" y="1965162"/>
            <a:ext cx="6608531" cy="678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9656" indent="-329656" defTabSz="945443"/>
            <a:r>
              <a:rPr lang="en-GB" sz="1904" b="1" dirty="0">
                <a:solidFill>
                  <a:srgbClr val="FF0000"/>
                </a:solidFill>
                <a:latin typeface="Arial"/>
                <a:cs typeface="Arial"/>
              </a:rPr>
              <a:t>B. </a:t>
            </a:r>
            <a:r>
              <a:rPr lang="en-GB" sz="1904" dirty="0">
                <a:solidFill>
                  <a:prstClr val="black"/>
                </a:solidFill>
                <a:latin typeface="Arial"/>
                <a:cs typeface="Arial"/>
              </a:rPr>
              <a:t>A painful shock, muscles contract and grip the electrical source so you’re unable to let go.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2AB1ED-9897-4B0D-A35F-C469A1CEA208}"/>
              </a:ext>
            </a:extLst>
          </p:cNvPr>
          <p:cNvGrpSpPr/>
          <p:nvPr/>
        </p:nvGrpSpPr>
        <p:grpSpPr>
          <a:xfrm>
            <a:off x="1249766" y="457776"/>
            <a:ext cx="8762978" cy="829181"/>
            <a:chOff x="0" y="504825"/>
            <a:chExt cx="6136407" cy="9144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FE90D3-C8B5-4F95-9139-456DB01C76BA}"/>
                </a:ext>
              </a:extLst>
            </p:cNvPr>
            <p:cNvSpPr/>
            <p:nvPr/>
          </p:nvSpPr>
          <p:spPr>
            <a:xfrm>
              <a:off x="0" y="504825"/>
              <a:ext cx="6136407" cy="762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39413BB5-DA85-4DB5-B28E-0E6477584737}"/>
                </a:ext>
              </a:extLst>
            </p:cNvPr>
            <p:cNvSpPr txBox="1">
              <a:spLocks/>
            </p:cNvSpPr>
            <p:nvPr/>
          </p:nvSpPr>
          <p:spPr>
            <a:xfrm>
              <a:off x="238919" y="581027"/>
              <a:ext cx="5897488" cy="838200"/>
            </a:xfrm>
            <a:prstGeom prst="rect">
              <a:avLst/>
            </a:prstGeom>
          </p:spPr>
          <p:txBody>
            <a:bodyPr vert="horz" lIns="94544" tIns="47272" rIns="94544" bIns="47272" rtlCol="0" anchor="t">
              <a:noAutofit/>
            </a:bodyPr>
            <a:lstStyle/>
            <a:p>
              <a:pPr defTabSz="945443">
                <a:spcBef>
                  <a:spcPct val="0"/>
                </a:spcBef>
                <a:defRPr/>
              </a:pPr>
              <a:r>
                <a:rPr lang="en-GB" sz="3264" dirty="0">
                  <a:solidFill>
                    <a:srgbClr val="000000"/>
                  </a:solidFill>
                  <a:latin typeface="Arial"/>
                  <a:cs typeface="Arial"/>
                </a:rPr>
                <a:t>What happens when you </a:t>
              </a:r>
              <a:r>
                <a:rPr lang="en-GB" sz="3264" b="1" dirty="0">
                  <a:solidFill>
                    <a:srgbClr val="000000"/>
                  </a:solidFill>
                  <a:latin typeface="Arial"/>
                  <a:cs typeface="Arial"/>
                </a:rPr>
                <a:t>get electrocuted?</a:t>
              </a:r>
              <a:endParaRPr lang="en-GB" sz="3264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2751" y="4051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_Secondary Final 25%.eps">
            <a:extLst>
              <a:ext uri="{FF2B5EF4-FFF2-40B4-BE49-F238E27FC236}">
                <a16:creationId xmlns:a16="http://schemas.microsoft.com/office/drawing/2014/main" id="{19153F09-3BFF-4BDD-B2B9-19417ED74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991" y="420349"/>
            <a:ext cx="9063386" cy="62188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D61ACC7-C7BF-484D-B5F1-B8736FA5CEDC}"/>
              </a:ext>
            </a:extLst>
          </p:cNvPr>
          <p:cNvGrpSpPr/>
          <p:nvPr/>
        </p:nvGrpSpPr>
        <p:grpSpPr>
          <a:xfrm>
            <a:off x="4444931" y="980070"/>
            <a:ext cx="3559762" cy="5877930"/>
            <a:chOff x="3523557" y="1080799"/>
            <a:chExt cx="3925626" cy="64820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F6DB87-4CD3-47BC-A186-3229C6CFD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1783" y="1366727"/>
              <a:ext cx="3134464" cy="5906280"/>
            </a:xfrm>
            <a:prstGeom prst="rect">
              <a:avLst/>
            </a:prstGeom>
          </p:spPr>
        </p:pic>
        <p:pic>
          <p:nvPicPr>
            <p:cNvPr id="5" name="Picture 4" descr="inners.png">
              <a:extLst>
                <a:ext uri="{FF2B5EF4-FFF2-40B4-BE49-F238E27FC236}">
                  <a16:creationId xmlns:a16="http://schemas.microsoft.com/office/drawing/2014/main" id="{C2E427E5-1D5E-4840-9710-1F9E378F7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3557" y="1080799"/>
              <a:ext cx="3925626" cy="6482051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A2D128C9-1487-49EB-8855-37C5363BFEC7}"/>
              </a:ext>
            </a:extLst>
          </p:cNvPr>
          <p:cNvSpPr txBox="1">
            <a:spLocks/>
          </p:cNvSpPr>
          <p:nvPr/>
        </p:nvSpPr>
        <p:spPr>
          <a:xfrm>
            <a:off x="0" y="247385"/>
            <a:ext cx="12059957" cy="370683"/>
          </a:xfrm>
          <a:prstGeom prst="rect">
            <a:avLst/>
          </a:prstGeom>
        </p:spPr>
        <p:txBody>
          <a:bodyPr vert="horz" lIns="107828" tIns="53914" rIns="107828" bIns="53914" rtlCol="0" anchor="ctr">
            <a:noAutofit/>
          </a:bodyPr>
          <a:lstStyle>
            <a:lvl1pPr algn="ctr" defTabSz="104261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45443"/>
            <a:r>
              <a:rPr lang="en-GB" sz="2902" dirty="0">
                <a:solidFill>
                  <a:prstClr val="black"/>
                </a:solidFill>
                <a:latin typeface="Arial"/>
                <a:cs typeface="Arial"/>
              </a:rPr>
              <a:t>When you get </a:t>
            </a:r>
            <a:r>
              <a:rPr lang="en-GB" sz="2902" b="1" dirty="0" smtClean="0">
                <a:solidFill>
                  <a:prstClr val="black"/>
                </a:solidFill>
                <a:latin typeface="Arial"/>
                <a:cs typeface="Arial"/>
              </a:rPr>
              <a:t>electrocuted </a:t>
            </a:r>
            <a:r>
              <a:rPr lang="en-GB" sz="2902" dirty="0" smtClean="0">
                <a:solidFill>
                  <a:prstClr val="black"/>
                </a:solidFill>
                <a:latin typeface="Arial"/>
                <a:cs typeface="Arial"/>
              </a:rPr>
              <a:t>all of the things on the last slide can happen.</a:t>
            </a:r>
            <a:endParaRPr lang="en-GB" sz="2902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691FE4-0D6E-4B05-9F40-66396448A61D}"/>
              </a:ext>
            </a:extLst>
          </p:cNvPr>
          <p:cNvGrpSpPr/>
          <p:nvPr/>
        </p:nvGrpSpPr>
        <p:grpSpPr>
          <a:xfrm>
            <a:off x="6528559" y="876658"/>
            <a:ext cx="5175761" cy="1506411"/>
            <a:chOff x="4980081" y="876658"/>
            <a:chExt cx="4882880" cy="15064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691782-5182-4640-8263-8177AA9E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42991" y="876658"/>
              <a:ext cx="1247778" cy="1247777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AD4358-517C-4066-B9C9-6FACDB781C0E}"/>
                </a:ext>
              </a:extLst>
            </p:cNvPr>
            <p:cNvCxnSpPr>
              <a:endCxn id="11" idx="1"/>
            </p:cNvCxnSpPr>
            <p:nvPr/>
          </p:nvCxnSpPr>
          <p:spPr>
            <a:xfrm flipV="1">
              <a:off x="4980081" y="1500547"/>
              <a:ext cx="1362910" cy="88252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E53872-0D54-431F-BD2E-C94A8487A9E9}"/>
                </a:ext>
              </a:extLst>
            </p:cNvPr>
            <p:cNvSpPr/>
            <p:nvPr/>
          </p:nvSpPr>
          <p:spPr>
            <a:xfrm>
              <a:off x="7590768" y="1140796"/>
              <a:ext cx="22721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45443"/>
              <a:r>
                <a:rPr lang="en-GB" sz="2000" b="1" dirty="0">
                  <a:solidFill>
                    <a:prstClr val="black"/>
                  </a:solidFill>
                  <a:latin typeface="Arial"/>
                  <a:cs typeface="Arial"/>
                </a:rPr>
                <a:t>Lungs: </a:t>
              </a:r>
              <a:r>
                <a:rPr lang="en-GB" sz="2000" dirty="0">
                  <a:solidFill>
                    <a:prstClr val="black"/>
                  </a:solidFill>
                  <a:latin typeface="Arial"/>
                  <a:cs typeface="Arial"/>
                </a:rPr>
                <a:t>breathing </a:t>
              </a:r>
              <a:r>
                <a:rPr lang="en-US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can stop.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 </a:t>
              </a:r>
              <a:endParaRPr lang="en-GB" sz="20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70BB24-C6B8-4B4D-BEDC-3B376785CE45}"/>
              </a:ext>
            </a:extLst>
          </p:cNvPr>
          <p:cNvGrpSpPr/>
          <p:nvPr/>
        </p:nvGrpSpPr>
        <p:grpSpPr>
          <a:xfrm>
            <a:off x="6376654" y="2653106"/>
            <a:ext cx="5683302" cy="2459151"/>
            <a:chOff x="4836772" y="2653101"/>
            <a:chExt cx="5361701" cy="24591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6F799B-9000-42A3-B4CC-DD98488DC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68365" y="3200774"/>
              <a:ext cx="1163900" cy="1163899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0E459C-441F-4736-A535-BDBC143CDD43}"/>
                </a:ext>
              </a:extLst>
            </p:cNvPr>
            <p:cNvCxnSpPr/>
            <p:nvPr/>
          </p:nvCxnSpPr>
          <p:spPr>
            <a:xfrm>
              <a:off x="4836772" y="2653101"/>
              <a:ext cx="1335526" cy="88157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AAFEC70-AB42-4707-9C77-E52D2CDD7CAC}"/>
                </a:ext>
              </a:extLst>
            </p:cNvPr>
            <p:cNvSpPr/>
            <p:nvPr/>
          </p:nvSpPr>
          <p:spPr>
            <a:xfrm>
              <a:off x="7590767" y="3481035"/>
              <a:ext cx="2607706" cy="1631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45443"/>
              <a:r>
                <a:rPr lang="en-GB" sz="2000" b="1" dirty="0">
                  <a:solidFill>
                    <a:prstClr val="black"/>
                  </a:solidFill>
                  <a:latin typeface="Arial"/>
                  <a:cs typeface="Arial"/>
                </a:rPr>
                <a:t>Heart:</a:t>
              </a:r>
              <a:r>
                <a:rPr lang="en-GB" sz="2000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‘flutters’ and fails to pump blood properly. Goes into cardiac arrest, resulting in death.</a:t>
              </a:r>
              <a:endParaRPr lang="en-GB" sz="20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6F7527-D9AF-4A15-BCF1-EA1A25FC0B63}"/>
              </a:ext>
            </a:extLst>
          </p:cNvPr>
          <p:cNvGrpSpPr/>
          <p:nvPr/>
        </p:nvGrpSpPr>
        <p:grpSpPr>
          <a:xfrm>
            <a:off x="0" y="1097594"/>
            <a:ext cx="5278269" cy="1368935"/>
            <a:chOff x="-1179047" y="1097591"/>
            <a:chExt cx="4979588" cy="136893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4332F9-82EA-456E-8D10-40909212F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18186" y="1097591"/>
              <a:ext cx="1182355" cy="118235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957CA40-BAC9-47F3-92DC-C6E341786189}"/>
                </a:ext>
              </a:extLst>
            </p:cNvPr>
            <p:cNvSpPr/>
            <p:nvPr/>
          </p:nvSpPr>
          <p:spPr>
            <a:xfrm>
              <a:off x="-1179047" y="1450863"/>
              <a:ext cx="3791558" cy="1015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45443"/>
              <a:r>
                <a:rPr lang="en-GB" sz="2000" b="1" dirty="0">
                  <a:solidFill>
                    <a:prstClr val="black"/>
                  </a:solidFill>
                  <a:latin typeface="Arial"/>
                  <a:cs typeface="Arial"/>
                </a:rPr>
                <a:t>Hands, heels, head</a:t>
              </a:r>
              <a:r>
                <a:rPr lang="en-GB" sz="2000" dirty="0">
                  <a:solidFill>
                    <a:prstClr val="black"/>
                  </a:solidFill>
                  <a:latin typeface="Arial"/>
                  <a:cs typeface="Arial"/>
                </a:rPr>
                <a:t>: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points of contact with the electrical source and the ground </a:t>
              </a:r>
              <a:r>
                <a:rPr lang="en-US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can be burned.</a:t>
              </a:r>
              <a:endParaRPr lang="en-GB" sz="20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8C550F-D8DE-460B-ACFE-42FDB25A0CC7}"/>
              </a:ext>
            </a:extLst>
          </p:cNvPr>
          <p:cNvGrpSpPr/>
          <p:nvPr/>
        </p:nvGrpSpPr>
        <p:grpSpPr>
          <a:xfrm>
            <a:off x="465048" y="1489909"/>
            <a:ext cx="5788332" cy="5340747"/>
            <a:chOff x="-740313" y="1489908"/>
            <a:chExt cx="5460787" cy="534074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F89798C-653F-46F0-8DA4-31DB3473D4A3}"/>
                </a:ext>
              </a:extLst>
            </p:cNvPr>
            <p:cNvSpPr/>
            <p:nvPr/>
          </p:nvSpPr>
          <p:spPr>
            <a:xfrm>
              <a:off x="-740313" y="4450536"/>
              <a:ext cx="363753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45443"/>
              <a:r>
                <a:rPr lang="en-GB" sz="2000" b="1" dirty="0">
                  <a:solidFill>
                    <a:prstClr val="black"/>
                  </a:solidFill>
                  <a:latin typeface="Arial"/>
                  <a:cs typeface="Arial"/>
                </a:rPr>
                <a:t>Nervous system: </a:t>
              </a:r>
              <a:r>
                <a:rPr lang="en-GB" sz="2000" dirty="0">
                  <a:solidFill>
                    <a:prstClr val="black"/>
                  </a:solidFill>
                  <a:latin typeface="Arial"/>
                  <a:cs typeface="Arial"/>
                </a:rPr>
                <a:t>disrupts the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tiny electrical impulses that enable you to sense, move, think, respond and remember.</a:t>
              </a:r>
            </a:p>
          </p:txBody>
        </p:sp>
        <p:pic>
          <p:nvPicPr>
            <p:cNvPr id="27" name="Picture 26" descr="nerves.png">
              <a:extLst>
                <a:ext uri="{FF2B5EF4-FFF2-40B4-BE49-F238E27FC236}">
                  <a16:creationId xmlns:a16="http://schemas.microsoft.com/office/drawing/2014/main" id="{4722A64C-29C4-4C7E-B02A-83001B48F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8734">
              <a:off x="3492515" y="1489908"/>
              <a:ext cx="1227959" cy="5340747"/>
            </a:xfrm>
            <a:prstGeom prst="rect">
              <a:avLst/>
            </a:prstGeom>
          </p:spPr>
        </p:pic>
      </p:grp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04380" y="4807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_Secondary Final 25%.eps">
            <a:extLst>
              <a:ext uri="{FF2B5EF4-FFF2-40B4-BE49-F238E27FC236}">
                <a16:creationId xmlns:a16="http://schemas.microsoft.com/office/drawing/2014/main" id="{04AF2545-13B6-4232-A7B2-641413427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991" y="420349"/>
            <a:ext cx="9063386" cy="62188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73D222-3D09-48F8-912A-6F306768730B}"/>
              </a:ext>
            </a:extLst>
          </p:cNvPr>
          <p:cNvGrpSpPr/>
          <p:nvPr/>
        </p:nvGrpSpPr>
        <p:grpSpPr>
          <a:xfrm>
            <a:off x="563881" y="1336029"/>
            <a:ext cx="5626384" cy="2010866"/>
            <a:chOff x="-647073" y="1336029"/>
            <a:chExt cx="5308003" cy="201086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348EFD8-E07F-4AA4-B2CE-BB2CB46EFAD7}"/>
                </a:ext>
              </a:extLst>
            </p:cNvPr>
            <p:cNvCxnSpPr/>
            <p:nvPr/>
          </p:nvCxnSpPr>
          <p:spPr>
            <a:xfrm>
              <a:off x="3102293" y="1772049"/>
              <a:ext cx="1558637" cy="22941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813898-5A0E-432B-95F6-BA9428FD6E65}"/>
                </a:ext>
              </a:extLst>
            </p:cNvPr>
            <p:cNvSpPr/>
            <p:nvPr/>
          </p:nvSpPr>
          <p:spPr>
            <a:xfrm>
              <a:off x="-647073" y="1598779"/>
              <a:ext cx="319085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45443"/>
              <a:r>
                <a:rPr lang="en-GB" sz="2000" b="1" dirty="0">
                  <a:solidFill>
                    <a:prstClr val="black"/>
                  </a:solidFill>
                  <a:latin typeface="Arial"/>
                  <a:cs typeface="Arial"/>
                </a:rPr>
                <a:t>Spine/Bones: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being thrown by force of the </a:t>
              </a:r>
              <a:r>
                <a:rPr lang="en-US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electricity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can lead to broken bones or an injured spine. </a:t>
              </a:r>
              <a:endParaRPr lang="en-GB" sz="20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661A6B-50F4-4042-A250-C12807B30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7930"/>
            <a:stretch/>
          </p:blipFill>
          <p:spPr>
            <a:xfrm>
              <a:off x="2658310" y="1496908"/>
              <a:ext cx="356050" cy="16900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C3E933-6EAD-40F4-BD79-AF4E1C421155}"/>
                </a:ext>
              </a:extLst>
            </p:cNvPr>
            <p:cNvSpPr/>
            <p:nvPr/>
          </p:nvSpPr>
          <p:spPr>
            <a:xfrm>
              <a:off x="2563727" y="1336029"/>
              <a:ext cx="538566" cy="201086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5443"/>
              <a:endParaRPr lang="en-US" sz="1904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8" name="Picture 7" descr="inners.png">
            <a:extLst>
              <a:ext uri="{FF2B5EF4-FFF2-40B4-BE49-F238E27FC236}">
                <a16:creationId xmlns:a16="http://schemas.microsoft.com/office/drawing/2014/main" id="{3D3842EB-8234-4C0F-9C16-88CD3621D0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931" y="980070"/>
            <a:ext cx="3559762" cy="58779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7D6FF-F007-4764-B394-38F26766D396}"/>
              </a:ext>
            </a:extLst>
          </p:cNvPr>
          <p:cNvSpPr/>
          <p:nvPr/>
        </p:nvSpPr>
        <p:spPr>
          <a:xfrm>
            <a:off x="1249768" y="175417"/>
            <a:ext cx="5564499" cy="65881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9D2F3BD-AFEA-48A3-B993-888DF9DB2591}"/>
              </a:ext>
            </a:extLst>
          </p:cNvPr>
          <p:cNvSpPr txBox="1">
            <a:spLocks/>
          </p:cNvSpPr>
          <p:nvPr/>
        </p:nvSpPr>
        <p:spPr>
          <a:xfrm>
            <a:off x="1463867" y="322847"/>
            <a:ext cx="8017713" cy="370683"/>
          </a:xfrm>
          <a:prstGeom prst="rect">
            <a:avLst/>
          </a:prstGeom>
        </p:spPr>
        <p:txBody>
          <a:bodyPr vert="horz" lIns="107828" tIns="53914" rIns="107828" bIns="53914" rtlCol="0" anchor="ctr">
            <a:noAutofit/>
          </a:bodyPr>
          <a:lstStyle>
            <a:lvl1pPr algn="ctr" defTabSz="104261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45443"/>
            <a:r>
              <a:rPr lang="en-GB" sz="2902" dirty="0">
                <a:solidFill>
                  <a:prstClr val="black"/>
                </a:solidFill>
                <a:latin typeface="Arial"/>
                <a:cs typeface="Arial"/>
              </a:rPr>
              <a:t>When you get </a:t>
            </a:r>
            <a:r>
              <a:rPr lang="en-GB" sz="2902" b="1" dirty="0">
                <a:solidFill>
                  <a:prstClr val="black"/>
                </a:solidFill>
                <a:latin typeface="Arial"/>
                <a:cs typeface="Arial"/>
              </a:rPr>
              <a:t>electrocuted…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D73F0A-43FE-4DCD-B318-A827465A0351}"/>
              </a:ext>
            </a:extLst>
          </p:cNvPr>
          <p:cNvGrpSpPr/>
          <p:nvPr/>
        </p:nvGrpSpPr>
        <p:grpSpPr>
          <a:xfrm>
            <a:off x="396240" y="1239349"/>
            <a:ext cx="7234003" cy="5355821"/>
            <a:chOff x="-805228" y="1239349"/>
            <a:chExt cx="6824652" cy="53558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969AD6-C1CF-45AE-B56A-AFC7C6498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7928" y="1239349"/>
              <a:ext cx="2681496" cy="535582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24018F-D296-455F-A10C-AF92F6611C2E}"/>
                </a:ext>
              </a:extLst>
            </p:cNvPr>
            <p:cNvSpPr/>
            <p:nvPr/>
          </p:nvSpPr>
          <p:spPr>
            <a:xfrm>
              <a:off x="-805228" y="3918650"/>
              <a:ext cx="402333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45443"/>
              <a:r>
                <a:rPr lang="en-GB" sz="2000" b="1" dirty="0">
                  <a:solidFill>
                    <a:prstClr val="black"/>
                  </a:solidFill>
                  <a:latin typeface="Arial"/>
                  <a:cs typeface="Arial"/>
                </a:rPr>
                <a:t>Skin and tissue</a:t>
              </a:r>
              <a:r>
                <a:rPr lang="en-GB" sz="2000" dirty="0">
                  <a:solidFill>
                    <a:prstClr val="black"/>
                  </a:solidFill>
                  <a:latin typeface="Arial"/>
                  <a:cs typeface="Arial"/>
                </a:rPr>
                <a:t>: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electricity burns beneath </a:t>
              </a:r>
              <a:r>
                <a:rPr lang="en-US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the skin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and </a:t>
              </a:r>
              <a:r>
                <a:rPr lang="en-US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skin can melt.</a:t>
              </a:r>
              <a:endParaRPr lang="en-US" sz="20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525115-1C61-41E3-A959-0D333C5DA910}"/>
              </a:ext>
            </a:extLst>
          </p:cNvPr>
          <p:cNvGrpSpPr/>
          <p:nvPr/>
        </p:nvGrpSpPr>
        <p:grpSpPr>
          <a:xfrm>
            <a:off x="1941137" y="5278850"/>
            <a:ext cx="8399163" cy="957918"/>
            <a:chOff x="652249" y="4691178"/>
            <a:chExt cx="7923878" cy="9579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F2BCF-521B-40F5-8E89-DFB1083476EC}"/>
                </a:ext>
              </a:extLst>
            </p:cNvPr>
            <p:cNvSpPr/>
            <p:nvPr/>
          </p:nvSpPr>
          <p:spPr>
            <a:xfrm>
              <a:off x="652249" y="4691178"/>
              <a:ext cx="7923878" cy="95791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C46F86-A4D7-42F6-9B38-BC860A56962E}"/>
                </a:ext>
              </a:extLst>
            </p:cNvPr>
            <p:cNvSpPr/>
            <p:nvPr/>
          </p:nvSpPr>
          <p:spPr>
            <a:xfrm>
              <a:off x="691076" y="4800233"/>
              <a:ext cx="7885051" cy="762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45443"/>
              <a:r>
                <a:rPr lang="en-GB" sz="2176" b="1" dirty="0">
                  <a:solidFill>
                    <a:prstClr val="black"/>
                  </a:solidFill>
                  <a:latin typeface="Arial"/>
                  <a:cs typeface="Arial"/>
                </a:rPr>
                <a:t>FACT: </a:t>
              </a:r>
              <a:r>
                <a:rPr lang="en-GB" sz="2176" b="1" dirty="0">
                  <a:solidFill>
                    <a:srgbClr val="FF0000"/>
                  </a:solidFill>
                  <a:latin typeface="Arial"/>
                  <a:cs typeface="Arial"/>
                </a:rPr>
                <a:t>9 out of 10 people die from the electric shock </a:t>
              </a:r>
              <a:r>
                <a:rPr lang="en-GB" sz="2176" b="1" dirty="0">
                  <a:solidFill>
                    <a:prstClr val="black"/>
                  </a:solidFill>
                  <a:latin typeface="Arial"/>
                  <a:cs typeface="Arial"/>
                </a:rPr>
                <a:t>received </a:t>
              </a:r>
            </a:p>
            <a:p>
              <a:pPr algn="ctr" defTabSz="945443"/>
              <a:r>
                <a:rPr lang="en-GB" sz="2176" b="1" dirty="0">
                  <a:solidFill>
                    <a:prstClr val="black"/>
                  </a:solidFill>
                  <a:latin typeface="Arial"/>
                  <a:cs typeface="Arial"/>
                </a:rPr>
                <a:t>from getting </a:t>
              </a:r>
              <a:r>
                <a:rPr lang="en-GB" sz="2176" b="1" dirty="0">
                  <a:solidFill>
                    <a:srgbClr val="FF0000"/>
                  </a:solidFill>
                  <a:latin typeface="Arial"/>
                  <a:cs typeface="Arial"/>
                </a:rPr>
                <a:t>too close to railway electric overhead lines</a:t>
              </a:r>
              <a:r>
                <a:rPr lang="en-GB" sz="2176" dirty="0">
                  <a:solidFill>
                    <a:prstClr val="black"/>
                  </a:solidFill>
                  <a:latin typeface="Arial"/>
                  <a:cs typeface="Arial"/>
                </a:rPr>
                <a:t>. 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707EBC1-5EB6-4FAF-8812-0935C1E7AEF0}"/>
              </a:ext>
            </a:extLst>
          </p:cNvPr>
          <p:cNvSpPr/>
          <p:nvPr/>
        </p:nvSpPr>
        <p:spPr>
          <a:xfrm>
            <a:off x="7073467" y="1601643"/>
            <a:ext cx="4532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5443"/>
            <a:r>
              <a:rPr lang="en-GB" sz="2000" b="1" dirty="0">
                <a:solidFill>
                  <a:prstClr val="black"/>
                </a:solidFill>
                <a:latin typeface="Arial"/>
                <a:cs typeface="Arial"/>
              </a:rPr>
              <a:t>Muscles:</a:t>
            </a:r>
            <a:r>
              <a:rPr lang="en-GB" sz="2000" dirty="0">
                <a:solidFill>
                  <a:prstClr val="black"/>
                </a:solidFill>
                <a:latin typeface="Arial"/>
                <a:cs typeface="Arial"/>
              </a:rPr>
              <a:t> sometimes you grip the electrical source so you can’t let go!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5AF1F0-AF7A-4FCF-A191-39E9D2A266A0}"/>
              </a:ext>
            </a:extLst>
          </p:cNvPr>
          <p:cNvSpPr/>
          <p:nvPr/>
        </p:nvSpPr>
        <p:spPr>
          <a:xfrm>
            <a:off x="1517757" y="6517249"/>
            <a:ext cx="6575012" cy="259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5443"/>
            <a:endParaRPr lang="en-GB" sz="1088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94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ED704EFE-42E8-4C4D-AF32-312001F772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10319" b="4"/>
          <a:stretch/>
        </p:blipFill>
        <p:spPr>
          <a:xfrm>
            <a:off x="18819" y="8"/>
            <a:ext cx="3684502" cy="310880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5" r="10380"/>
          <a:stretch/>
        </p:blipFill>
        <p:spPr>
          <a:xfrm>
            <a:off x="8263962" y="148448"/>
            <a:ext cx="3712138" cy="3132103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r="18570"/>
          <a:stretch/>
        </p:blipFill>
        <p:spPr>
          <a:xfrm rot="21600000">
            <a:off x="0" y="3348953"/>
            <a:ext cx="3870367" cy="326890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3" b="1"/>
          <a:stretch/>
        </p:blipFill>
        <p:spPr>
          <a:xfrm rot="21600000">
            <a:off x="8263962" y="3567467"/>
            <a:ext cx="3640365" cy="3074633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24018F-D296-455F-A10C-AF92F6611C2E}"/>
              </a:ext>
            </a:extLst>
          </p:cNvPr>
          <p:cNvSpPr/>
          <p:nvPr/>
        </p:nvSpPr>
        <p:spPr>
          <a:xfrm>
            <a:off x="4054309" y="1714499"/>
            <a:ext cx="402571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5443"/>
            <a:r>
              <a:rPr lang="en-US" sz="4400" dirty="0" smtClean="0">
                <a:solidFill>
                  <a:srgbClr val="FF0000"/>
                </a:solidFill>
                <a:latin typeface="Arial"/>
                <a:cs typeface="Arial"/>
              </a:rPr>
              <a:t>What can you see?</a:t>
            </a:r>
          </a:p>
          <a:p>
            <a:pPr algn="ctr" defTabSz="945443"/>
            <a:endParaRPr lang="en-US" sz="44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945443"/>
            <a:r>
              <a:rPr lang="en-US" sz="4400" dirty="0" smtClean="0">
                <a:solidFill>
                  <a:srgbClr val="FF0000"/>
                </a:solidFill>
                <a:latin typeface="Arial"/>
                <a:cs typeface="Arial"/>
              </a:rPr>
              <a:t>Are these  dangerous?</a:t>
            </a:r>
            <a:endParaRPr lang="en-US" sz="4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89676" y="5415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r="21729"/>
          <a:stretch/>
        </p:blipFill>
        <p:spPr>
          <a:xfrm>
            <a:off x="243840" y="152341"/>
            <a:ext cx="4209288" cy="391682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24018F-D296-455F-A10C-AF92F6611C2E}"/>
              </a:ext>
            </a:extLst>
          </p:cNvPr>
          <p:cNvSpPr/>
          <p:nvPr/>
        </p:nvSpPr>
        <p:spPr>
          <a:xfrm>
            <a:off x="548640" y="4556822"/>
            <a:ext cx="12190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5443"/>
            <a:r>
              <a:rPr lang="en-US" sz="3600" dirty="0" smtClean="0">
                <a:latin typeface="Arial"/>
                <a:cs typeface="Arial"/>
              </a:rPr>
              <a:t>These signs tell you not to go near the train tracks </a:t>
            </a:r>
          </a:p>
          <a:p>
            <a:pPr defTabSz="945443"/>
            <a:r>
              <a:rPr lang="en-US" sz="3600" dirty="0" smtClean="0">
                <a:latin typeface="Arial"/>
                <a:cs typeface="Arial"/>
              </a:rPr>
              <a:t>because it is dangerous.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r="8417"/>
          <a:stretch/>
        </p:blipFill>
        <p:spPr>
          <a:xfrm>
            <a:off x="7955280" y="152341"/>
            <a:ext cx="4045338" cy="376427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5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64"/>
          <a:stretch/>
        </p:blipFill>
        <p:spPr>
          <a:xfrm rot="5400000" flipV="1">
            <a:off x="8545124" y="3051261"/>
            <a:ext cx="6877207" cy="736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64"/>
          <a:stretch/>
        </p:blipFill>
        <p:spPr>
          <a:xfrm rot="16200000">
            <a:off x="-3223508" y="3070470"/>
            <a:ext cx="6877207" cy="736270"/>
          </a:xfrm>
          <a:prstGeom prst="rect">
            <a:avLst/>
          </a:prstGeom>
        </p:spPr>
      </p:pic>
      <p:pic>
        <p:nvPicPr>
          <p:cNvPr id="5" name="Picture 4" descr="Boy.t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D57FAF"/>
              </a:clrFrom>
              <a:clrTo>
                <a:srgbClr val="D57FA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9120" y="1559614"/>
            <a:ext cx="1529595" cy="475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Girl.t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67FAF"/>
              </a:clrFrom>
              <a:clrTo>
                <a:srgbClr val="D67FA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796602" y="1484784"/>
            <a:ext cx="2088232" cy="426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3102631" y="836712"/>
            <a:ext cx="5328592" cy="1296144"/>
          </a:xfrm>
          <a:prstGeom prst="wedgeRoundRectCallout">
            <a:avLst>
              <a:gd name="adj1" fmla="val 43959"/>
              <a:gd name="adj2" fmla="val 101108"/>
              <a:gd name="adj3" fmla="val 16667"/>
            </a:avLst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400" dirty="0">
                <a:solidFill>
                  <a:schemeClr val="tx1"/>
                </a:solidFill>
                <a:latin typeface="Calibri" panose="020F0502020204030204" pitchFamily="34" charset="0"/>
              </a:rPr>
              <a:t>Play Safe Stay Safe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23" y="4181569"/>
            <a:ext cx="954207" cy="108715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2858" y="526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10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81000"/>
            <a:ext cx="2819595" cy="3546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0"/>
            <a:ext cx="4888612" cy="5571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6127" y="4178388"/>
            <a:ext cx="4829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know what this is?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1485" y="4961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144636" cy="5096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73"/>
          <a:stretch/>
        </p:blipFill>
        <p:spPr>
          <a:xfrm>
            <a:off x="6437198" y="289560"/>
            <a:ext cx="5754802" cy="4148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8" y="5096932"/>
            <a:ext cx="1383699" cy="1808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359" y="4148667"/>
            <a:ext cx="1871641" cy="2354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87956" y="5260023"/>
            <a:ext cx="6144635" cy="12429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Nexus looks after the Tyne and Wear Metro service. Have you been on this?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4628" y="6056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9" y="167640"/>
            <a:ext cx="10310706" cy="5155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9233" y="5549899"/>
            <a:ext cx="4681719" cy="10888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Here is a map of the Metro. 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381" name="Rectangle 71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0" r="20905" b="1"/>
          <a:stretch/>
        </p:blipFill>
        <p:spPr bwMode="auto">
          <a:xfrm>
            <a:off x="496397" y="832758"/>
            <a:ext cx="5103206" cy="571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50435" y="609700"/>
            <a:ext cx="4887685" cy="3210179"/>
          </a:xfrm>
        </p:spPr>
        <p:txBody>
          <a:bodyPr anchor="t">
            <a:noAutofit/>
          </a:bodyPr>
          <a:lstStyle/>
          <a:p>
            <a:pPr marL="0" indent="0" eaLnBrk="1" hangingPunct="1">
              <a:buNone/>
            </a:pPr>
            <a:endParaRPr lang="en-GB" altLang="en-US" sz="2400" dirty="0" smtClean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en-GB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Let’s look at this important information about the Metro service</a:t>
            </a:r>
          </a:p>
          <a:p>
            <a:pPr marL="0" indent="0" eaLnBrk="1" hangingPunct="1">
              <a:buNone/>
            </a:pPr>
            <a:endParaRPr lang="en-GB" altLang="en-US" sz="240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90 trains</a:t>
            </a:r>
          </a:p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40 tonnes each</a:t>
            </a:r>
          </a:p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50 mph</a:t>
            </a:r>
          </a:p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150 metres to stop in an emergency</a:t>
            </a:r>
          </a:p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That is as long as 1 ½ football pitches!</a:t>
            </a:r>
          </a:p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1500 volts of electricity</a:t>
            </a:r>
          </a:p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Jump 1 metre</a:t>
            </a:r>
            <a:endParaRPr lang="en-GB" altLang="en-US" sz="240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7840" y="24841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849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137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31747" y="56467"/>
            <a:ext cx="3485926" cy="3989060"/>
            <a:chOff x="3511845" y="970868"/>
            <a:chExt cx="6066744" cy="48116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845" y="970868"/>
              <a:ext cx="5951701" cy="48116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795307" y="3069911"/>
              <a:ext cx="5783282" cy="133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b="1" dirty="0">
                  <a:solidFill>
                    <a:schemeClr val="accent1">
                      <a:lumMod val="75000"/>
                    </a:schemeClr>
                  </a:solidFill>
                </a:rPr>
                <a:t>15 Feb</a:t>
              </a:r>
              <a:endParaRPr lang="en-GB" sz="6600" b="1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31747" cy="356061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034720" y="181158"/>
            <a:ext cx="3157279" cy="2822719"/>
            <a:chOff x="3384569" y="970868"/>
            <a:chExt cx="6078975" cy="48116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842" y="970868"/>
              <a:ext cx="5951702" cy="481161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384569" y="2844731"/>
              <a:ext cx="5783285" cy="2046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chemeClr val="accent1">
                      <a:lumMod val="75000"/>
                    </a:schemeClr>
                  </a:solidFill>
                </a:rPr>
                <a:t>28 Feb</a:t>
              </a:r>
              <a:endParaRPr lang="en-GB" sz="7200" b="1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70" y="181158"/>
            <a:ext cx="2357616" cy="2964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40189" y="3560618"/>
            <a:ext cx="4980224" cy="19933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Between 15</a:t>
            </a:r>
            <a:r>
              <a:rPr lang="en-US" sz="2800" kern="1200" baseline="300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</a:t>
            </a:r>
            <a:r>
              <a:rPr lang="en-US" sz="2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28</a:t>
            </a:r>
            <a:r>
              <a:rPr lang="en-US" sz="2800" kern="1200" baseline="300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</a:t>
            </a:r>
            <a:r>
              <a:rPr lang="en-US" sz="2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February the Metro will be closed </a:t>
            </a:r>
            <a:r>
              <a:rPr lang="en-US" sz="28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</a:t>
            </a:r>
            <a:r>
              <a:rPr lang="en-US" sz="2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two weeks.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will be closed between </a:t>
            </a:r>
            <a:r>
              <a:rPr lang="en-US" sz="2800" kern="1200" dirty="0" err="1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Longbenton</a:t>
            </a:r>
            <a:r>
              <a:rPr lang="en-US" sz="2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Felling.</a:t>
            </a:r>
            <a:endParaRPr lang="en-US" sz="2800" kern="1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131" y="3710558"/>
            <a:ext cx="5667589" cy="283379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35389" y="61107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46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22868" y="94551"/>
            <a:ext cx="2703872" cy="1015663"/>
            <a:chOff x="1009403" y="385625"/>
            <a:chExt cx="2125683" cy="1015663"/>
          </a:xfrm>
        </p:grpSpPr>
        <p:sp>
          <p:nvSpPr>
            <p:cNvPr id="2" name="Rectangle 1"/>
            <p:cNvSpPr/>
            <p:nvPr/>
          </p:nvSpPr>
          <p:spPr>
            <a:xfrm>
              <a:off x="1009403" y="463138"/>
              <a:ext cx="2125683" cy="938150"/>
            </a:xfrm>
            <a:prstGeom prst="rect">
              <a:avLst/>
            </a:prstGeom>
            <a:solidFill>
              <a:srgbClr val="FFC000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01288" y="385625"/>
              <a:ext cx="17337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>
                  <a:solidFill>
                    <a:schemeClr val="bg1"/>
                  </a:solidFill>
                </a:rPr>
                <a:t>Day</a:t>
              </a:r>
            </a:p>
          </p:txBody>
        </p:sp>
      </p:grpSp>
      <p:pic>
        <p:nvPicPr>
          <p:cNvPr id="7" name="Picture 6" descr="A picture containing sky, outdoor, track, transport&#10;&#10;Description automatically generated">
            <a:extLst>
              <a:ext uri="{FF2B5EF4-FFF2-40B4-BE49-F238E27FC236}">
                <a16:creationId xmlns:a16="http://schemas.microsoft.com/office/drawing/2014/main" id="{5D7B2948-2A33-40A1-A5D7-62A72FE94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4" y="1110214"/>
            <a:ext cx="4345600" cy="3792560"/>
          </a:xfrm>
          <a:prstGeom prst="rect">
            <a:avLst/>
          </a:prstGeom>
        </p:spPr>
      </p:pic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D3B07C35-6190-4D82-A200-65776548F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18" y="1220328"/>
            <a:ext cx="5167782" cy="36267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8A21DDE-DBC7-4701-89A6-857649354DF6}"/>
              </a:ext>
            </a:extLst>
          </p:cNvPr>
          <p:cNvGrpSpPr/>
          <p:nvPr/>
        </p:nvGrpSpPr>
        <p:grpSpPr>
          <a:xfrm>
            <a:off x="7962818" y="0"/>
            <a:ext cx="2125683" cy="1015663"/>
            <a:chOff x="1009403" y="385625"/>
            <a:chExt cx="2125683" cy="10156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2F03AB-307F-41FE-8613-E6832DE962E1}"/>
                </a:ext>
              </a:extLst>
            </p:cNvPr>
            <p:cNvSpPr/>
            <p:nvPr/>
          </p:nvSpPr>
          <p:spPr>
            <a:xfrm>
              <a:off x="1009403" y="463138"/>
              <a:ext cx="2125683" cy="93815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AC0D3-7215-46AC-B739-4EE091415942}"/>
                </a:ext>
              </a:extLst>
            </p:cNvPr>
            <p:cNvSpPr txBox="1"/>
            <p:nvPr/>
          </p:nvSpPr>
          <p:spPr>
            <a:xfrm>
              <a:off x="1136821" y="385625"/>
              <a:ext cx="19982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>
                  <a:solidFill>
                    <a:schemeClr val="bg1"/>
                  </a:solidFill>
                </a:rPr>
                <a:t>Night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4800" y="5107439"/>
            <a:ext cx="12192000" cy="14669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Day and </a:t>
            </a:r>
            <a:r>
              <a:rPr lang="en-US" sz="4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night the engineers will be working to replace the overhead lines.</a:t>
            </a:r>
            <a:endParaRPr lang="en-US" sz="4800" kern="1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36590" y="3204613"/>
            <a:ext cx="2454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an engineer</a:t>
            </a:r>
            <a:endParaRPr lang="en-GB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4568" y="5923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042504A0-BF1D-4234-9D2F-A4CE8AD9D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6" y="2327275"/>
            <a:ext cx="413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3" name="Rounded Rectangular Callout 9">
            <a:extLst>
              <a:ext uri="{FF2B5EF4-FFF2-40B4-BE49-F238E27FC236}">
                <a16:creationId xmlns:a16="http://schemas.microsoft.com/office/drawing/2014/main" id="{4953E99D-3920-4361-945C-EE9E66A5189E}"/>
              </a:ext>
            </a:extLst>
          </p:cNvPr>
          <p:cNvSpPr/>
          <p:nvPr/>
        </p:nvSpPr>
        <p:spPr>
          <a:xfrm>
            <a:off x="316713" y="440791"/>
            <a:ext cx="4163213" cy="1886484"/>
          </a:xfrm>
          <a:prstGeom prst="wedgeRoundRectCallout">
            <a:avLst>
              <a:gd name="adj1" fmla="val 43404"/>
              <a:gd name="adj2" fmla="val 102902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the engineers are putting up new lines </a:t>
            </a:r>
            <a:endParaRPr lang="en-GB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erson with hat&#10;&#10;Description automatically generated">
            <a:extLst>
              <a:ext uri="{FF2B5EF4-FFF2-40B4-BE49-F238E27FC236}">
                <a16:creationId xmlns:a16="http://schemas.microsoft.com/office/drawing/2014/main" id="{D000E811-FDB9-43A5-964E-DD93EE72BA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90" y="228600"/>
            <a:ext cx="2141610" cy="2916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F7862-1D46-431F-AD86-9792651251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r="2290" b="1"/>
          <a:stretch/>
        </p:blipFill>
        <p:spPr>
          <a:xfrm>
            <a:off x="5966436" y="1105764"/>
            <a:ext cx="3636759" cy="2484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45A71-B869-449B-B659-BB06EA63EB9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/>
        </p:blipFill>
        <p:spPr>
          <a:xfrm>
            <a:off x="-131732" y="3240532"/>
            <a:ext cx="4925479" cy="3401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B2668389-A73E-4F92-A069-6B3A401E8DF6}"/>
              </a:ext>
            </a:extLst>
          </p:cNvPr>
          <p:cNvSpPr/>
          <p:nvPr/>
        </p:nvSpPr>
        <p:spPr>
          <a:xfrm>
            <a:off x="4969138" y="3684424"/>
            <a:ext cx="5631357" cy="2674810"/>
          </a:xfrm>
          <a:prstGeom prst="wedgeRoundRectCallout">
            <a:avLst>
              <a:gd name="adj1" fmla="val 74148"/>
              <a:gd name="adj2" fmla="val -27490"/>
              <a:gd name="adj3" fmla="val 16667"/>
            </a:avLst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 the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work?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electricity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flows through the overhead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lines.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83899" y="2686304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65631" y="2991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042504A0-BF1D-4234-9D2F-A4CE8AD9D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6" y="2327275"/>
            <a:ext cx="413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4" name="Picture 3" descr="A person with hat&#10;&#10;Description automatically generated">
            <a:extLst>
              <a:ext uri="{FF2B5EF4-FFF2-40B4-BE49-F238E27FC236}">
                <a16:creationId xmlns:a16="http://schemas.microsoft.com/office/drawing/2014/main" id="{D000E811-FDB9-43A5-964E-DD93EE72B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2" y="0"/>
            <a:ext cx="3332960" cy="4538968"/>
          </a:xfrm>
          <a:prstGeom prst="rect">
            <a:avLst/>
          </a:prstGeom>
        </p:spPr>
      </p:pic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B2668389-A73E-4F92-A069-6B3A401E8DF6}"/>
              </a:ext>
            </a:extLst>
          </p:cNvPr>
          <p:cNvSpPr/>
          <p:nvPr/>
        </p:nvSpPr>
        <p:spPr>
          <a:xfrm>
            <a:off x="3717253" y="769393"/>
            <a:ext cx="4453038" cy="4517843"/>
          </a:xfrm>
          <a:prstGeom prst="wedgeRoundRectCallout">
            <a:avLst>
              <a:gd name="adj1" fmla="val -89143"/>
              <a:gd name="adj2" fmla="val -31200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you go near the tracks?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 why not?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might it be dangerous?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374465" y="2555875"/>
            <a:ext cx="2666829" cy="3401568"/>
          </a:xfrm>
          <a:prstGeom prst="roundRect">
            <a:avLst/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000" r="-3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51376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|4.9|4.8|8.2|9.7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468</Words>
  <Application>Microsoft Office PowerPoint</Application>
  <PresentationFormat>Widescreen</PresentationFormat>
  <Paragraphs>76</Paragraphs>
  <Slides>15</Slides>
  <Notes>10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Rodenby</dc:creator>
  <cp:lastModifiedBy>Conroy, Bekki</cp:lastModifiedBy>
  <cp:revision>36</cp:revision>
  <dcterms:created xsi:type="dcterms:W3CDTF">2021-02-03T12:58:29Z</dcterms:created>
  <dcterms:modified xsi:type="dcterms:W3CDTF">2021-02-10T14:46:09Z</dcterms:modified>
</cp:coreProperties>
</file>