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3" r:id="rId5"/>
    <p:sldId id="258" r:id="rId6"/>
    <p:sldId id="259" r:id="rId7"/>
    <p:sldId id="260" r:id="rId8"/>
    <p:sldId id="267" r:id="rId9"/>
    <p:sldId id="261"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08" d="100"/>
          <a:sy n="108" d="100"/>
        </p:scale>
        <p:origin x="6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DFFA890-E497-48F7-832B-6B3A84498FA1}" type="datetimeFigureOut">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1B253-A597-47A1-8A38-E51C5D63D179}" type="slidenum">
              <a:rPr lang="en-GB" smtClean="0"/>
              <a:t>‹#›</a:t>
            </a:fld>
            <a:endParaRPr lang="en-GB"/>
          </a:p>
        </p:txBody>
      </p:sp>
    </p:spTree>
    <p:extLst>
      <p:ext uri="{BB962C8B-B14F-4D97-AF65-F5344CB8AC3E}">
        <p14:creationId xmlns:p14="http://schemas.microsoft.com/office/powerpoint/2010/main" val="3111323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DFFA890-E497-48F7-832B-6B3A84498FA1}" type="datetimeFigureOut">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1B253-A597-47A1-8A38-E51C5D63D179}" type="slidenum">
              <a:rPr lang="en-GB" smtClean="0"/>
              <a:t>‹#›</a:t>
            </a:fld>
            <a:endParaRPr lang="en-GB"/>
          </a:p>
        </p:txBody>
      </p:sp>
    </p:spTree>
    <p:extLst>
      <p:ext uri="{BB962C8B-B14F-4D97-AF65-F5344CB8AC3E}">
        <p14:creationId xmlns:p14="http://schemas.microsoft.com/office/powerpoint/2010/main" val="95656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DFFA890-E497-48F7-832B-6B3A84498FA1}" type="datetimeFigureOut">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1B253-A597-47A1-8A38-E51C5D63D179}" type="slidenum">
              <a:rPr lang="en-GB" smtClean="0"/>
              <a:t>‹#›</a:t>
            </a:fld>
            <a:endParaRPr lang="en-GB"/>
          </a:p>
        </p:txBody>
      </p:sp>
    </p:spTree>
    <p:extLst>
      <p:ext uri="{BB962C8B-B14F-4D97-AF65-F5344CB8AC3E}">
        <p14:creationId xmlns:p14="http://schemas.microsoft.com/office/powerpoint/2010/main" val="3252603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DFFA890-E497-48F7-832B-6B3A84498FA1}" type="datetimeFigureOut">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1B253-A597-47A1-8A38-E51C5D63D179}" type="slidenum">
              <a:rPr lang="en-GB" smtClean="0"/>
              <a:t>‹#›</a:t>
            </a:fld>
            <a:endParaRPr lang="en-GB"/>
          </a:p>
        </p:txBody>
      </p:sp>
    </p:spTree>
    <p:extLst>
      <p:ext uri="{BB962C8B-B14F-4D97-AF65-F5344CB8AC3E}">
        <p14:creationId xmlns:p14="http://schemas.microsoft.com/office/powerpoint/2010/main" val="3879805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FFA890-E497-48F7-832B-6B3A84498FA1}" type="datetimeFigureOut">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1B253-A597-47A1-8A38-E51C5D63D179}" type="slidenum">
              <a:rPr lang="en-GB" smtClean="0"/>
              <a:t>‹#›</a:t>
            </a:fld>
            <a:endParaRPr lang="en-GB"/>
          </a:p>
        </p:txBody>
      </p:sp>
    </p:spTree>
    <p:extLst>
      <p:ext uri="{BB962C8B-B14F-4D97-AF65-F5344CB8AC3E}">
        <p14:creationId xmlns:p14="http://schemas.microsoft.com/office/powerpoint/2010/main" val="2063106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DFFA890-E497-48F7-832B-6B3A84498FA1}" type="datetimeFigureOut">
              <a:rPr lang="en-GB" smtClean="0"/>
              <a:t>19/01/2021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51B253-A597-47A1-8A38-E51C5D63D179}" type="slidenum">
              <a:rPr lang="en-GB" smtClean="0"/>
              <a:t>‹#›</a:t>
            </a:fld>
            <a:endParaRPr lang="en-GB"/>
          </a:p>
        </p:txBody>
      </p:sp>
    </p:spTree>
    <p:extLst>
      <p:ext uri="{BB962C8B-B14F-4D97-AF65-F5344CB8AC3E}">
        <p14:creationId xmlns:p14="http://schemas.microsoft.com/office/powerpoint/2010/main" val="3589531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DFFA890-E497-48F7-832B-6B3A84498FA1}" type="datetimeFigureOut">
              <a:rPr lang="en-GB" smtClean="0"/>
              <a:t>19/01/2021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51B253-A597-47A1-8A38-E51C5D63D179}" type="slidenum">
              <a:rPr lang="en-GB" smtClean="0"/>
              <a:t>‹#›</a:t>
            </a:fld>
            <a:endParaRPr lang="en-GB"/>
          </a:p>
        </p:txBody>
      </p:sp>
    </p:spTree>
    <p:extLst>
      <p:ext uri="{BB962C8B-B14F-4D97-AF65-F5344CB8AC3E}">
        <p14:creationId xmlns:p14="http://schemas.microsoft.com/office/powerpoint/2010/main" val="3701137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DFFA890-E497-48F7-832B-6B3A84498FA1}" type="datetimeFigureOut">
              <a:rPr lang="en-GB" smtClean="0"/>
              <a:t>19/01/2021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51B253-A597-47A1-8A38-E51C5D63D179}" type="slidenum">
              <a:rPr lang="en-GB" smtClean="0"/>
              <a:t>‹#›</a:t>
            </a:fld>
            <a:endParaRPr lang="en-GB"/>
          </a:p>
        </p:txBody>
      </p:sp>
    </p:spTree>
    <p:extLst>
      <p:ext uri="{BB962C8B-B14F-4D97-AF65-F5344CB8AC3E}">
        <p14:creationId xmlns:p14="http://schemas.microsoft.com/office/powerpoint/2010/main" val="4294314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FA890-E497-48F7-832B-6B3A84498FA1}" type="datetimeFigureOut">
              <a:rPr lang="en-GB" smtClean="0"/>
              <a:t>19/01/2021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51B253-A597-47A1-8A38-E51C5D63D179}" type="slidenum">
              <a:rPr lang="en-GB" smtClean="0"/>
              <a:t>‹#›</a:t>
            </a:fld>
            <a:endParaRPr lang="en-GB"/>
          </a:p>
        </p:txBody>
      </p:sp>
    </p:spTree>
    <p:extLst>
      <p:ext uri="{BB962C8B-B14F-4D97-AF65-F5344CB8AC3E}">
        <p14:creationId xmlns:p14="http://schemas.microsoft.com/office/powerpoint/2010/main" val="176409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FFA890-E497-48F7-832B-6B3A84498FA1}" type="datetimeFigureOut">
              <a:rPr lang="en-GB" smtClean="0"/>
              <a:t>19/01/2021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51B253-A597-47A1-8A38-E51C5D63D179}" type="slidenum">
              <a:rPr lang="en-GB" smtClean="0"/>
              <a:t>‹#›</a:t>
            </a:fld>
            <a:endParaRPr lang="en-GB"/>
          </a:p>
        </p:txBody>
      </p:sp>
    </p:spTree>
    <p:extLst>
      <p:ext uri="{BB962C8B-B14F-4D97-AF65-F5344CB8AC3E}">
        <p14:creationId xmlns:p14="http://schemas.microsoft.com/office/powerpoint/2010/main" val="1075652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FFA890-E497-48F7-832B-6B3A84498FA1}" type="datetimeFigureOut">
              <a:rPr lang="en-GB" smtClean="0"/>
              <a:t>19/01/2021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51B253-A597-47A1-8A38-E51C5D63D179}" type="slidenum">
              <a:rPr lang="en-GB" smtClean="0"/>
              <a:t>‹#›</a:t>
            </a:fld>
            <a:endParaRPr lang="en-GB"/>
          </a:p>
        </p:txBody>
      </p:sp>
    </p:spTree>
    <p:extLst>
      <p:ext uri="{BB962C8B-B14F-4D97-AF65-F5344CB8AC3E}">
        <p14:creationId xmlns:p14="http://schemas.microsoft.com/office/powerpoint/2010/main" val="2944228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FA890-E497-48F7-832B-6B3A84498FA1}" type="datetimeFigureOut">
              <a:rPr lang="en-GB" smtClean="0"/>
              <a:t>19/01/2021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1B253-A597-47A1-8A38-E51C5D63D179}" type="slidenum">
              <a:rPr lang="en-GB" smtClean="0"/>
              <a:t>‹#›</a:t>
            </a:fld>
            <a:endParaRPr lang="en-GB"/>
          </a:p>
        </p:txBody>
      </p:sp>
    </p:spTree>
    <p:extLst>
      <p:ext uri="{BB962C8B-B14F-4D97-AF65-F5344CB8AC3E}">
        <p14:creationId xmlns:p14="http://schemas.microsoft.com/office/powerpoint/2010/main" val="1332184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media" Target="../media/media7.m4a"/><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7.png"/><Relationship Id="rId5" Type="http://schemas.openxmlformats.org/officeDocument/2006/relationships/slideLayout" Target="../slideLayouts/slideLayout2.xml"/><Relationship Id="rId4" Type="http://schemas.openxmlformats.org/officeDocument/2006/relationships/audio" Target="../media/media7.m4a"/></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8274" y="1122363"/>
            <a:ext cx="9779726" cy="2387600"/>
          </a:xfrm>
        </p:spPr>
        <p:txBody>
          <a:bodyPr/>
          <a:lstStyle/>
          <a:p>
            <a:pPr algn="l"/>
            <a:r>
              <a:rPr lang="en-GB" dirty="0"/>
              <a:t>Fantastic Mr Fox</a:t>
            </a:r>
            <a:br>
              <a:rPr lang="en-GB" dirty="0"/>
            </a:br>
            <a:r>
              <a:rPr lang="en-GB" dirty="0"/>
              <a:t>Roald Dahl</a:t>
            </a:r>
          </a:p>
        </p:txBody>
      </p:sp>
      <p:sp>
        <p:nvSpPr>
          <p:cNvPr id="3" name="Subtitle 2"/>
          <p:cNvSpPr>
            <a:spLocks noGrp="1"/>
          </p:cNvSpPr>
          <p:nvPr>
            <p:ph type="subTitle" idx="1"/>
          </p:nvPr>
        </p:nvSpPr>
        <p:spPr/>
        <p:txBody>
          <a:bodyPr/>
          <a:lstStyle/>
          <a:p>
            <a:endParaRPr lang="en-GB"/>
          </a:p>
        </p:txBody>
      </p:sp>
      <p:pic>
        <p:nvPicPr>
          <p:cNvPr id="4" name="Picture 3" descr="Fantastic Mr Fox (Colour Ed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8573" y="401003"/>
            <a:ext cx="4331245" cy="6217919"/>
          </a:xfrm>
          <a:prstGeom prst="rect">
            <a:avLst/>
          </a:prstGeom>
          <a:noFill/>
          <a:ln>
            <a:noFill/>
          </a:ln>
        </p:spPr>
      </p:pic>
      <p:pic>
        <p:nvPicPr>
          <p:cNvPr id="5" name="Recorded Sound">
            <a:hlinkClick r:id="" action="ppaction://media"/>
            <a:extLst>
              <a:ext uri="{FF2B5EF4-FFF2-40B4-BE49-F238E27FC236}">
                <a16:creationId xmlns:a16="http://schemas.microsoft.com/office/drawing/2014/main" id="{8C3ECB23-8B8F-4DCE-A700-A338C8ED0F5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90043556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2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365125"/>
            <a:ext cx="10515600" cy="6140178"/>
          </a:xfrm>
        </p:spPr>
        <p:txBody>
          <a:bodyPr>
            <a:normAutofit fontScale="77500" lnSpcReduction="20000"/>
          </a:bodyPr>
          <a:lstStyle/>
          <a:p>
            <a:pPr marL="0" indent="0">
              <a:lnSpc>
                <a:spcPct val="120000"/>
              </a:lnSpc>
              <a:buNone/>
            </a:pPr>
            <a:r>
              <a:rPr lang="en-GB" dirty="0"/>
              <a:t>‘But how?’ said </a:t>
            </a:r>
            <a:r>
              <a:rPr lang="en-GB" dirty="0" err="1"/>
              <a:t>Boggis</a:t>
            </a:r>
            <a:r>
              <a:rPr lang="en-GB" dirty="0"/>
              <a:t>. ‘How on earth can we catch the blighter?’ </a:t>
            </a:r>
          </a:p>
          <a:p>
            <a:pPr marL="0" indent="0">
              <a:lnSpc>
                <a:spcPct val="120000"/>
              </a:lnSpc>
              <a:buNone/>
            </a:pPr>
            <a:endParaRPr lang="en-GB" dirty="0"/>
          </a:p>
          <a:p>
            <a:pPr marL="0" indent="0">
              <a:lnSpc>
                <a:spcPct val="120000"/>
              </a:lnSpc>
              <a:buNone/>
            </a:pPr>
            <a:r>
              <a:rPr lang="en-GB" dirty="0"/>
              <a:t>Bean picked his nose delicately with a long finger. ‘I have a plan,’ he said. </a:t>
            </a:r>
          </a:p>
          <a:p>
            <a:pPr marL="0" indent="0">
              <a:lnSpc>
                <a:spcPct val="120000"/>
              </a:lnSpc>
              <a:buNone/>
            </a:pPr>
            <a:endParaRPr lang="en-GB" dirty="0"/>
          </a:p>
          <a:p>
            <a:pPr marL="0" indent="0">
              <a:lnSpc>
                <a:spcPct val="120000"/>
              </a:lnSpc>
              <a:buNone/>
            </a:pPr>
            <a:r>
              <a:rPr lang="en-GB" dirty="0"/>
              <a:t>‘You’ve never had a decent plan yet,’ said Bunce. </a:t>
            </a:r>
          </a:p>
          <a:p>
            <a:pPr marL="0" indent="0">
              <a:lnSpc>
                <a:spcPct val="120000"/>
              </a:lnSpc>
              <a:buNone/>
            </a:pPr>
            <a:endParaRPr lang="en-GB" dirty="0"/>
          </a:p>
          <a:p>
            <a:pPr marL="0" indent="0">
              <a:lnSpc>
                <a:spcPct val="120000"/>
              </a:lnSpc>
              <a:buNone/>
            </a:pPr>
            <a:r>
              <a:rPr lang="en-GB" dirty="0"/>
              <a:t>‘Shut up and listen,’ said Bean. ‘Tomorrow night we will all hide just outside the hole where the fox lives. We will wait there until he comes out. Then . . .Bang! Bang- bang-bang.’ </a:t>
            </a:r>
          </a:p>
          <a:p>
            <a:pPr marL="0" indent="0">
              <a:lnSpc>
                <a:spcPct val="120000"/>
              </a:lnSpc>
              <a:buNone/>
            </a:pPr>
            <a:endParaRPr lang="en-GB" dirty="0"/>
          </a:p>
          <a:p>
            <a:pPr marL="0" indent="0">
              <a:lnSpc>
                <a:spcPct val="120000"/>
              </a:lnSpc>
              <a:buNone/>
            </a:pPr>
            <a:r>
              <a:rPr lang="en-GB" dirty="0"/>
              <a:t>‘Very clever,’ said Bunce. ‘But first we shall have to find the hole.’ </a:t>
            </a:r>
          </a:p>
          <a:p>
            <a:pPr marL="0" indent="0">
              <a:lnSpc>
                <a:spcPct val="120000"/>
              </a:lnSpc>
              <a:buNone/>
            </a:pPr>
            <a:endParaRPr lang="en-GB" dirty="0"/>
          </a:p>
          <a:p>
            <a:pPr marL="0" indent="0">
              <a:lnSpc>
                <a:spcPct val="120000"/>
              </a:lnSpc>
              <a:buNone/>
            </a:pPr>
            <a:r>
              <a:rPr lang="en-GB" dirty="0"/>
              <a:t>‘My dear Bunce, I’ve already found it,’ said the crafty Bean. ‘It’s up in the wood on the hill. It’s under a huge tree . . .’ </a:t>
            </a:r>
          </a:p>
          <a:p>
            <a:pPr marL="0" indent="0">
              <a:lnSpc>
                <a:spcPct val="120000"/>
              </a:lnSpc>
              <a:buNone/>
            </a:pPr>
            <a:endParaRPr lang="en-GB" dirty="0"/>
          </a:p>
          <a:p>
            <a:pPr marL="0" indent="0">
              <a:lnSpc>
                <a:spcPct val="120000"/>
              </a:lnSpc>
              <a:buNone/>
            </a:pPr>
            <a:endParaRPr lang="en-GB" dirty="0"/>
          </a:p>
        </p:txBody>
      </p:sp>
      <p:pic>
        <p:nvPicPr>
          <p:cNvPr id="4" name="Recorded Sound">
            <a:hlinkClick r:id="" action="ppaction://media"/>
            <a:extLst>
              <a:ext uri="{FF2B5EF4-FFF2-40B4-BE49-F238E27FC236}">
                <a16:creationId xmlns:a16="http://schemas.microsoft.com/office/drawing/2014/main" id="{9E338B22-1173-4BB4-8B75-A90BE7D2DF7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77538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477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821905" y="365125"/>
            <a:ext cx="4531894" cy="5811838"/>
          </a:xfrm>
        </p:spPr>
        <p:txBody>
          <a:bodyPr>
            <a:normAutofit/>
          </a:bodyPr>
          <a:lstStyle/>
          <a:p>
            <a:endParaRPr lang="en-GB" dirty="0"/>
          </a:p>
          <a:p>
            <a:r>
              <a:rPr lang="en-GB" dirty="0"/>
              <a:t>The blurb is trying to persuade you to read the book. </a:t>
            </a:r>
          </a:p>
          <a:p>
            <a:r>
              <a:rPr lang="en-GB" dirty="0"/>
              <a:t>Does the blurb on Fantastic Mr Fox make you want to read it? Out of 10 how much do you want to read it:    </a:t>
            </a:r>
          </a:p>
          <a:p>
            <a:r>
              <a:rPr lang="en-GB" dirty="0"/>
              <a:t>1 means not at all – 10 means you want to do nothing else!</a:t>
            </a:r>
          </a:p>
          <a:p>
            <a:endParaRPr lang="en-GB" dirty="0"/>
          </a:p>
        </p:txBody>
      </p:sp>
      <p:pic>
        <p:nvPicPr>
          <p:cNvPr id="4" name="Picture 3"/>
          <p:cNvPicPr>
            <a:picLocks noChangeAspect="1"/>
          </p:cNvPicPr>
          <p:nvPr/>
        </p:nvPicPr>
        <p:blipFill>
          <a:blip r:embed="rId4"/>
          <a:stretch>
            <a:fillRect/>
          </a:stretch>
        </p:blipFill>
        <p:spPr>
          <a:xfrm>
            <a:off x="129533" y="136296"/>
            <a:ext cx="6514711" cy="6613420"/>
          </a:xfrm>
          <a:prstGeom prst="rect">
            <a:avLst/>
          </a:prstGeom>
        </p:spPr>
      </p:pic>
      <p:pic>
        <p:nvPicPr>
          <p:cNvPr id="5" name="Recorded Sound">
            <a:hlinkClick r:id="" action="ppaction://media"/>
            <a:extLst>
              <a:ext uri="{FF2B5EF4-FFF2-40B4-BE49-F238E27FC236}">
                <a16:creationId xmlns:a16="http://schemas.microsoft.com/office/drawing/2014/main" id="{025145AB-2D34-4767-A2FC-F782351A45A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418776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24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vocabulary</a:t>
            </a:r>
          </a:p>
        </p:txBody>
      </p:sp>
      <p:sp>
        <p:nvSpPr>
          <p:cNvPr id="3" name="Content Placeholder 2"/>
          <p:cNvSpPr>
            <a:spLocks noGrp="1"/>
          </p:cNvSpPr>
          <p:nvPr>
            <p:ph idx="1"/>
          </p:nvPr>
        </p:nvSpPr>
        <p:spPr/>
        <p:txBody>
          <a:bodyPr>
            <a:normAutofit/>
          </a:bodyPr>
          <a:lstStyle/>
          <a:p>
            <a:r>
              <a:rPr lang="en-GB" dirty="0"/>
              <a:t>valley </a:t>
            </a:r>
          </a:p>
          <a:p>
            <a:r>
              <a:rPr lang="en-GB" dirty="0"/>
              <a:t>farmer</a:t>
            </a:r>
          </a:p>
          <a:p>
            <a:r>
              <a:rPr lang="en-GB" dirty="0" err="1"/>
              <a:t>Boggis</a:t>
            </a:r>
            <a:endParaRPr lang="en-GB" dirty="0"/>
          </a:p>
          <a:p>
            <a:r>
              <a:rPr lang="en-GB" dirty="0"/>
              <a:t>Bunce</a:t>
            </a:r>
          </a:p>
          <a:p>
            <a:r>
              <a:rPr lang="en-GB" dirty="0"/>
              <a:t>Bean</a:t>
            </a:r>
          </a:p>
          <a:p>
            <a:r>
              <a:rPr lang="en-GB" dirty="0"/>
              <a:t>Mr Fox</a:t>
            </a:r>
          </a:p>
          <a:p>
            <a:r>
              <a:rPr lang="en-GB" dirty="0"/>
              <a:t>Mrs Fox</a:t>
            </a:r>
          </a:p>
          <a:p>
            <a:r>
              <a:rPr lang="en-GB" dirty="0"/>
              <a:t>small Foxes</a:t>
            </a:r>
          </a:p>
          <a:p>
            <a:endParaRPr lang="en-GB" dirty="0"/>
          </a:p>
        </p:txBody>
      </p:sp>
      <p:pic>
        <p:nvPicPr>
          <p:cNvPr id="4" name="Recorded Sound">
            <a:hlinkClick r:id="" action="ppaction://media"/>
            <a:extLst>
              <a:ext uri="{FF2B5EF4-FFF2-40B4-BE49-F238E27FC236}">
                <a16:creationId xmlns:a16="http://schemas.microsoft.com/office/drawing/2014/main" id="{33A3DCAB-2BA0-45D3-8BAC-5301481A18B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48954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57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a:t>Task</a:t>
            </a:r>
            <a:r>
              <a:rPr lang="en-GB" dirty="0"/>
              <a:t> </a:t>
            </a:r>
            <a:br>
              <a:rPr lang="en-GB" dirty="0"/>
            </a:br>
            <a:r>
              <a:rPr lang="en-GB" dirty="0"/>
              <a:t>Listen and read the first two chapters</a:t>
            </a:r>
          </a:p>
        </p:txBody>
      </p:sp>
      <p:sp>
        <p:nvSpPr>
          <p:cNvPr id="3" name="Content Placeholder 2"/>
          <p:cNvSpPr>
            <a:spLocks noGrp="1"/>
          </p:cNvSpPr>
          <p:nvPr>
            <p:ph idx="1"/>
          </p:nvPr>
        </p:nvSpPr>
        <p:spPr>
          <a:xfrm>
            <a:off x="838200" y="1948002"/>
            <a:ext cx="10515600" cy="4351338"/>
          </a:xfrm>
        </p:spPr>
        <p:txBody>
          <a:bodyPr/>
          <a:lstStyle/>
          <a:p>
            <a:pPr marL="0" indent="0">
              <a:buNone/>
            </a:pPr>
            <a:r>
              <a:rPr lang="en-GB" dirty="0"/>
              <a:t>At the end, look at the sheet </a:t>
            </a:r>
          </a:p>
          <a:p>
            <a:pPr marL="0" indent="0">
              <a:buNone/>
            </a:pPr>
            <a:r>
              <a:rPr lang="en-GB" dirty="0"/>
              <a:t>‘English (alternative) the three farmers,’</a:t>
            </a:r>
          </a:p>
          <a:p>
            <a:pPr marL="0" indent="0">
              <a:buNone/>
            </a:pPr>
            <a:r>
              <a:rPr lang="en-GB" dirty="0"/>
              <a:t>Chose the correct words on the sheet to describe the three farmers.</a:t>
            </a:r>
          </a:p>
        </p:txBody>
      </p:sp>
      <p:pic>
        <p:nvPicPr>
          <p:cNvPr id="6" name="Picture 5"/>
          <p:cNvPicPr>
            <a:picLocks noChangeAspect="1"/>
          </p:cNvPicPr>
          <p:nvPr/>
        </p:nvPicPr>
        <p:blipFill>
          <a:blip r:embed="rId4"/>
          <a:stretch>
            <a:fillRect/>
          </a:stretch>
        </p:blipFill>
        <p:spPr>
          <a:xfrm>
            <a:off x="10263354" y="3581356"/>
            <a:ext cx="1797114" cy="3071187"/>
          </a:xfrm>
          <a:prstGeom prst="rect">
            <a:avLst/>
          </a:prstGeom>
        </p:spPr>
      </p:pic>
      <p:pic>
        <p:nvPicPr>
          <p:cNvPr id="7" name="Picture 6"/>
          <p:cNvPicPr>
            <a:picLocks noChangeAspect="1"/>
          </p:cNvPicPr>
          <p:nvPr/>
        </p:nvPicPr>
        <p:blipFill>
          <a:blip r:embed="rId5"/>
          <a:stretch>
            <a:fillRect/>
          </a:stretch>
        </p:blipFill>
        <p:spPr>
          <a:xfrm>
            <a:off x="7920307" y="3803534"/>
            <a:ext cx="2077590" cy="2495806"/>
          </a:xfrm>
          <a:prstGeom prst="rect">
            <a:avLst/>
          </a:prstGeom>
        </p:spPr>
      </p:pic>
      <p:sp>
        <p:nvSpPr>
          <p:cNvPr id="8" name="Rectangle 7"/>
          <p:cNvSpPr/>
          <p:nvPr/>
        </p:nvSpPr>
        <p:spPr>
          <a:xfrm>
            <a:off x="11627283" y="3855883"/>
            <a:ext cx="444137" cy="535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p:nvPicPr>
        <p:blipFill>
          <a:blip r:embed="rId6"/>
          <a:stretch>
            <a:fillRect/>
          </a:stretch>
        </p:blipFill>
        <p:spPr>
          <a:xfrm>
            <a:off x="5800619" y="3581356"/>
            <a:ext cx="2119688" cy="2169858"/>
          </a:xfrm>
          <a:prstGeom prst="rect">
            <a:avLst/>
          </a:prstGeom>
        </p:spPr>
      </p:pic>
      <p:sp>
        <p:nvSpPr>
          <p:cNvPr id="30" name="Rectangle 29"/>
          <p:cNvSpPr/>
          <p:nvPr/>
        </p:nvSpPr>
        <p:spPr>
          <a:xfrm>
            <a:off x="5822693" y="3431174"/>
            <a:ext cx="6215701" cy="32831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Recorded Sound">
            <a:hlinkClick r:id="" action="ppaction://media"/>
            <a:extLst>
              <a:ext uri="{FF2B5EF4-FFF2-40B4-BE49-F238E27FC236}">
                <a16:creationId xmlns:a16="http://schemas.microsoft.com/office/drawing/2014/main" id="{9542FA8D-05CB-45C1-9FE5-730F84A5D5F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50386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11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1257"/>
            <a:ext cx="10515600" cy="6466114"/>
          </a:xfrm>
        </p:spPr>
        <p:txBody>
          <a:bodyPr>
            <a:normAutofit fontScale="92500" lnSpcReduction="20000"/>
          </a:bodyPr>
          <a:lstStyle/>
          <a:p>
            <a:pPr marL="0" indent="0">
              <a:lnSpc>
                <a:spcPct val="110000"/>
              </a:lnSpc>
              <a:buNone/>
            </a:pPr>
            <a:r>
              <a:rPr lang="en-GB" b="1" dirty="0"/>
              <a:t>Chapter 1 The Three Farmers </a:t>
            </a:r>
            <a:endParaRPr lang="en-GB" dirty="0"/>
          </a:p>
          <a:p>
            <a:pPr marL="0" indent="0">
              <a:lnSpc>
                <a:spcPct val="110000"/>
              </a:lnSpc>
              <a:buNone/>
            </a:pPr>
            <a:r>
              <a:rPr lang="en-GB" dirty="0"/>
              <a:t>Down in the valley there were three farms. The owners of these farms had done well. They were rich men. They were also nasty men. All three of them were about as nasty and mean as any men you could meet. Their names were Farmer </a:t>
            </a:r>
            <a:r>
              <a:rPr lang="en-GB" dirty="0" err="1"/>
              <a:t>Boggis</a:t>
            </a:r>
            <a:r>
              <a:rPr lang="en-GB" dirty="0"/>
              <a:t>, Farmer Bunce and Farmer Bean. </a:t>
            </a:r>
          </a:p>
          <a:p>
            <a:pPr marL="0" indent="0">
              <a:lnSpc>
                <a:spcPct val="110000"/>
              </a:lnSpc>
              <a:buNone/>
            </a:pPr>
            <a:r>
              <a:rPr lang="en-GB" dirty="0" err="1"/>
              <a:t>Boggis</a:t>
            </a:r>
            <a:r>
              <a:rPr lang="en-GB" dirty="0"/>
              <a:t> was a chicken farmer. He kept thousands of chickens. He was enormously fat. This was because he ate three boiled chickens smothered with dumplings every day for breakfast, lunch and supper. </a:t>
            </a:r>
          </a:p>
          <a:p>
            <a:pPr marL="0" indent="0">
              <a:lnSpc>
                <a:spcPct val="110000"/>
              </a:lnSpc>
              <a:buNone/>
            </a:pPr>
            <a:r>
              <a:rPr lang="en-GB" dirty="0"/>
              <a:t>Bunce was a duck-and-goose farmer. He kept thousands of ducks and geese. He was a kind of pot- bellied dwarf. He was so short his chin would have been underwater in the shallow end of any swimming- pool in the world. His food was doughnuts and goose-livers. He mashed the livers into a disgusting paste and then stuffed the paste into the doughnuts. This diet gave him a tummy-ache and a beastly temper. </a:t>
            </a:r>
          </a:p>
          <a:p>
            <a:pPr marL="0" indent="0">
              <a:lnSpc>
                <a:spcPct val="110000"/>
              </a:lnSpc>
              <a:buNone/>
            </a:pPr>
            <a:endParaRPr lang="en-GB" dirty="0"/>
          </a:p>
        </p:txBody>
      </p:sp>
      <p:pic>
        <p:nvPicPr>
          <p:cNvPr id="2" name="Recorded Sound">
            <a:hlinkClick r:id="" action="ppaction://media"/>
            <a:extLst>
              <a:ext uri="{FF2B5EF4-FFF2-40B4-BE49-F238E27FC236}">
                <a16:creationId xmlns:a16="http://schemas.microsoft.com/office/drawing/2014/main" id="{F4558446-44DB-45D0-A8F8-665A0715926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42805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567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125"/>
            <a:ext cx="10515600" cy="5811838"/>
          </a:xfrm>
        </p:spPr>
        <p:txBody>
          <a:bodyPr>
            <a:normAutofit/>
          </a:bodyPr>
          <a:lstStyle/>
          <a:p>
            <a:pPr marL="0" indent="0">
              <a:lnSpc>
                <a:spcPct val="100000"/>
              </a:lnSpc>
              <a:buNone/>
            </a:pPr>
            <a:r>
              <a:rPr lang="en-GB" dirty="0"/>
              <a:t>Bean was a turkey-and-apple farmer. He kept thousands of turkeys in an orchard full of apple trees. He never ate any food at all. Instead, he drank gallons of strong cider which he made from the apples in his orchard. He was as thin as a pencil and the cleverest of them all. </a:t>
            </a:r>
          </a:p>
          <a:p>
            <a:pPr marL="0" indent="0">
              <a:lnSpc>
                <a:spcPct val="100000"/>
              </a:lnSpc>
              <a:buNone/>
            </a:pPr>
            <a:r>
              <a:rPr lang="en-GB" dirty="0"/>
              <a:t>‘</a:t>
            </a:r>
            <a:r>
              <a:rPr lang="en-GB" dirty="0" err="1"/>
              <a:t>Boggis</a:t>
            </a:r>
            <a:r>
              <a:rPr lang="en-GB" dirty="0"/>
              <a:t> and Bunce and Bean</a:t>
            </a:r>
            <a:br>
              <a:rPr lang="en-GB" dirty="0"/>
            </a:br>
            <a:r>
              <a:rPr lang="en-GB" dirty="0"/>
              <a:t>One fat, one short, one lean. </a:t>
            </a:r>
            <a:br>
              <a:rPr lang="en-GB" dirty="0"/>
            </a:br>
            <a:r>
              <a:rPr lang="en-GB" dirty="0"/>
              <a:t>These horrible crooks</a:t>
            </a:r>
            <a:br>
              <a:rPr lang="en-GB" dirty="0"/>
            </a:br>
            <a:r>
              <a:rPr lang="en-GB" dirty="0"/>
              <a:t>So different in looks </a:t>
            </a:r>
            <a:br>
              <a:rPr lang="en-GB" dirty="0"/>
            </a:br>
            <a:r>
              <a:rPr lang="en-GB" dirty="0"/>
              <a:t>Were none the less equally mean.’ </a:t>
            </a:r>
          </a:p>
          <a:p>
            <a:pPr marL="0" indent="0">
              <a:lnSpc>
                <a:spcPct val="100000"/>
              </a:lnSpc>
              <a:buNone/>
            </a:pPr>
            <a:r>
              <a:rPr lang="en-GB" dirty="0"/>
              <a:t>That is what the children round about used to sing when they saw them. </a:t>
            </a:r>
          </a:p>
          <a:p>
            <a:pPr marL="0" indent="0">
              <a:lnSpc>
                <a:spcPct val="100000"/>
              </a:lnSpc>
              <a:buNone/>
            </a:pPr>
            <a:endParaRPr lang="en-GB" dirty="0"/>
          </a:p>
        </p:txBody>
      </p:sp>
      <p:pic>
        <p:nvPicPr>
          <p:cNvPr id="4" name="Picture 3"/>
          <p:cNvPicPr>
            <a:picLocks noChangeAspect="1"/>
          </p:cNvPicPr>
          <p:nvPr/>
        </p:nvPicPr>
        <p:blipFill>
          <a:blip r:embed="rId6"/>
          <a:stretch>
            <a:fillRect/>
          </a:stretch>
        </p:blipFill>
        <p:spPr>
          <a:xfrm>
            <a:off x="7974422" y="2212019"/>
            <a:ext cx="3759918" cy="2738804"/>
          </a:xfrm>
          <a:prstGeom prst="rect">
            <a:avLst/>
          </a:prstGeom>
        </p:spPr>
      </p:pic>
      <p:sp>
        <p:nvSpPr>
          <p:cNvPr id="5" name="Rectangle 4"/>
          <p:cNvSpPr/>
          <p:nvPr/>
        </p:nvSpPr>
        <p:spPr>
          <a:xfrm>
            <a:off x="10907486" y="2050869"/>
            <a:ext cx="796834" cy="513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Recorded Sound">
            <a:hlinkClick r:id="" action="ppaction://media"/>
            <a:extLst>
              <a:ext uri="{FF2B5EF4-FFF2-40B4-BE49-F238E27FC236}">
                <a16:creationId xmlns:a16="http://schemas.microsoft.com/office/drawing/2014/main" id="{013E9C59-75D4-4FE8-872D-DAD5180ED28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51525" y="3184525"/>
            <a:ext cx="487363" cy="487363"/>
          </a:xfrm>
          <a:prstGeom prst="rect">
            <a:avLst/>
          </a:prstGeom>
        </p:spPr>
      </p:pic>
      <p:pic>
        <p:nvPicPr>
          <p:cNvPr id="7" name="Recorded Sound">
            <a:hlinkClick r:id="" action="ppaction://media"/>
            <a:extLst>
              <a:ext uri="{FF2B5EF4-FFF2-40B4-BE49-F238E27FC236}">
                <a16:creationId xmlns:a16="http://schemas.microsoft.com/office/drawing/2014/main" id="{E56D824F-9741-494A-A0F1-743B1BD3D59F}"/>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66393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425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audio>
              <p:cMediaNode vol="80000">
                <p:cTn id="8"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31965"/>
          </a:xfrm>
        </p:spPr>
        <p:txBody>
          <a:bodyPr>
            <a:normAutofit/>
          </a:bodyPr>
          <a:lstStyle/>
          <a:p>
            <a:r>
              <a:rPr lang="en-GB" sz="3600" dirty="0"/>
              <a:t>Chapter 2 Mr Fox</a:t>
            </a:r>
          </a:p>
        </p:txBody>
      </p:sp>
      <p:sp>
        <p:nvSpPr>
          <p:cNvPr id="3" name="Content Placeholder 2"/>
          <p:cNvSpPr>
            <a:spLocks noGrp="1"/>
          </p:cNvSpPr>
          <p:nvPr>
            <p:ph idx="1"/>
          </p:nvPr>
        </p:nvSpPr>
        <p:spPr>
          <a:xfrm>
            <a:off x="838200" y="1031966"/>
            <a:ext cx="10515600" cy="5826033"/>
          </a:xfrm>
        </p:spPr>
        <p:txBody>
          <a:bodyPr>
            <a:normAutofit fontScale="85000" lnSpcReduction="20000"/>
          </a:bodyPr>
          <a:lstStyle/>
          <a:p>
            <a:pPr marL="0" indent="0">
              <a:lnSpc>
                <a:spcPct val="120000"/>
              </a:lnSpc>
              <a:buNone/>
            </a:pPr>
            <a:r>
              <a:rPr lang="en-GB" dirty="0"/>
              <a:t>On a hill above the valley there was a wood. </a:t>
            </a:r>
            <a:br>
              <a:rPr lang="en-GB" dirty="0"/>
            </a:br>
            <a:r>
              <a:rPr lang="en-GB" dirty="0"/>
              <a:t>In the wood there was a huge tree. </a:t>
            </a:r>
            <a:br>
              <a:rPr lang="en-GB" dirty="0"/>
            </a:br>
            <a:r>
              <a:rPr lang="en-GB" dirty="0"/>
              <a:t>Under the tree there was a hole. </a:t>
            </a:r>
            <a:br>
              <a:rPr lang="en-GB" dirty="0"/>
            </a:br>
            <a:r>
              <a:rPr lang="en-GB" dirty="0"/>
              <a:t>In the hole lived Mr Fox and Mrs Fox and their four Small Foxes. </a:t>
            </a:r>
          </a:p>
          <a:p>
            <a:pPr marL="0" indent="0">
              <a:lnSpc>
                <a:spcPct val="120000"/>
              </a:lnSpc>
              <a:buNone/>
            </a:pPr>
            <a:r>
              <a:rPr lang="en-GB" dirty="0"/>
              <a:t>Every evening as soon as it got dark, Mr Fox would say to Mrs Fox, ‘Well, my darling, what shall it be this time? A plump chicken from </a:t>
            </a:r>
            <a:r>
              <a:rPr lang="en-GB" dirty="0" err="1"/>
              <a:t>Boggis</a:t>
            </a:r>
            <a:r>
              <a:rPr lang="en-GB" dirty="0"/>
              <a:t>? A duck or a goose from Bunce? Or a nice turkey from Bean?’ And when Mrs Fox had told him what she wanted, Mr Fox would creep down into the valley in the darkness of the night and help himself. </a:t>
            </a:r>
          </a:p>
          <a:p>
            <a:pPr marL="0" indent="0">
              <a:lnSpc>
                <a:spcPct val="120000"/>
              </a:lnSpc>
              <a:buNone/>
            </a:pPr>
            <a:r>
              <a:rPr lang="en-GB" dirty="0" err="1"/>
              <a:t>Boggis</a:t>
            </a:r>
            <a:r>
              <a:rPr lang="en-GB" dirty="0"/>
              <a:t> and Bunce and Bean knew very well what was going on, and it made them wild with rage. They were not men who liked to give anything away. Less still did they like anything to be stolen from them. So every night each of them would take his shotgun and hide in a dark place somewhere on his own farm, hoping to catch the robber.</a:t>
            </a:r>
          </a:p>
        </p:txBody>
      </p:sp>
      <p:pic>
        <p:nvPicPr>
          <p:cNvPr id="10" name="Picture 9"/>
          <p:cNvPicPr>
            <a:picLocks noChangeAspect="1"/>
          </p:cNvPicPr>
          <p:nvPr/>
        </p:nvPicPr>
        <p:blipFill>
          <a:blip r:embed="rId4"/>
          <a:stretch>
            <a:fillRect/>
          </a:stretch>
        </p:blipFill>
        <p:spPr>
          <a:xfrm>
            <a:off x="9687871" y="167491"/>
            <a:ext cx="2038635" cy="2133898"/>
          </a:xfrm>
          <a:prstGeom prst="rect">
            <a:avLst/>
          </a:prstGeom>
        </p:spPr>
      </p:pic>
      <p:pic>
        <p:nvPicPr>
          <p:cNvPr id="5" name="Recorded Sound">
            <a:hlinkClick r:id="" action="ppaction://media"/>
            <a:extLst>
              <a:ext uri="{FF2B5EF4-FFF2-40B4-BE49-F238E27FC236}">
                <a16:creationId xmlns:a16="http://schemas.microsoft.com/office/drawing/2014/main" id="{B56F2DFC-2F30-40E8-AFE5-FD66AAB04A4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74342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04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263" y="325937"/>
            <a:ext cx="10515600" cy="6179366"/>
          </a:xfrm>
        </p:spPr>
        <p:txBody>
          <a:bodyPr>
            <a:normAutofit fontScale="92500"/>
          </a:bodyPr>
          <a:lstStyle/>
          <a:p>
            <a:pPr marL="0" indent="0">
              <a:lnSpc>
                <a:spcPct val="110000"/>
              </a:lnSpc>
              <a:buNone/>
            </a:pPr>
            <a:r>
              <a:rPr lang="en-GB" dirty="0"/>
              <a:t>But Mr Fox was too clever for them. He always approached a farm with the wind blowing in his face, and this meant that if any man were lurking in the shadows ahead, the wind would carry the smell of that man to Mr Fox’s nose from far away. Thus, if Mr </a:t>
            </a:r>
            <a:r>
              <a:rPr lang="en-GB" dirty="0" err="1"/>
              <a:t>Boggis</a:t>
            </a:r>
            <a:r>
              <a:rPr lang="en-GB" dirty="0"/>
              <a:t> was hiding behind his Chicken House Number One, Mr Fox would smell him out from fifty yards off and quickly change direction, heading for Chicken House Number Four at the other end of the farm. </a:t>
            </a:r>
          </a:p>
          <a:p>
            <a:pPr marL="0" indent="0">
              <a:lnSpc>
                <a:spcPct val="110000"/>
              </a:lnSpc>
              <a:buNone/>
            </a:pPr>
            <a:r>
              <a:rPr lang="en-GB" dirty="0"/>
              <a:t>‘Dang and blast that lousy beast!’ cried </a:t>
            </a:r>
            <a:r>
              <a:rPr lang="en-GB" dirty="0" err="1"/>
              <a:t>Boggis</a:t>
            </a:r>
            <a:r>
              <a:rPr lang="en-GB" dirty="0"/>
              <a:t>. </a:t>
            </a:r>
          </a:p>
          <a:p>
            <a:pPr marL="0" indent="0">
              <a:lnSpc>
                <a:spcPct val="110000"/>
              </a:lnSpc>
              <a:buNone/>
            </a:pPr>
            <a:endParaRPr lang="en-GB" dirty="0"/>
          </a:p>
          <a:p>
            <a:pPr marL="0" indent="0">
              <a:lnSpc>
                <a:spcPct val="110000"/>
              </a:lnSpc>
              <a:buNone/>
            </a:pPr>
            <a:r>
              <a:rPr lang="en-GB" dirty="0"/>
              <a:t>‘I’d like to rip his guts out!’ said Bunce. </a:t>
            </a:r>
          </a:p>
          <a:p>
            <a:pPr marL="0" indent="0">
              <a:lnSpc>
                <a:spcPct val="110000"/>
              </a:lnSpc>
              <a:buNone/>
            </a:pPr>
            <a:endParaRPr lang="en-GB" dirty="0"/>
          </a:p>
          <a:p>
            <a:pPr marL="0" indent="0">
              <a:lnSpc>
                <a:spcPct val="110000"/>
              </a:lnSpc>
              <a:buNone/>
            </a:pPr>
            <a:r>
              <a:rPr lang="en-GB" dirty="0"/>
              <a:t>‘He must be killed!’ cried Bean. </a:t>
            </a: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9526354" y="3687023"/>
            <a:ext cx="2048161" cy="1495634"/>
          </a:xfrm>
          <a:prstGeom prst="rect">
            <a:avLst/>
          </a:prstGeom>
        </p:spPr>
      </p:pic>
      <p:pic>
        <p:nvPicPr>
          <p:cNvPr id="5" name="Picture 4"/>
          <p:cNvPicPr>
            <a:picLocks noChangeAspect="1"/>
          </p:cNvPicPr>
          <p:nvPr/>
        </p:nvPicPr>
        <p:blipFill>
          <a:blip r:embed="rId6"/>
          <a:stretch>
            <a:fillRect/>
          </a:stretch>
        </p:blipFill>
        <p:spPr>
          <a:xfrm>
            <a:off x="7094208" y="4779540"/>
            <a:ext cx="2105319" cy="1505160"/>
          </a:xfrm>
          <a:prstGeom prst="rect">
            <a:avLst/>
          </a:prstGeom>
        </p:spPr>
      </p:pic>
      <p:pic>
        <p:nvPicPr>
          <p:cNvPr id="2" name="Recorded Sound">
            <a:hlinkClick r:id="" action="ppaction://media"/>
            <a:extLst>
              <a:ext uri="{FF2B5EF4-FFF2-40B4-BE49-F238E27FC236}">
                <a16:creationId xmlns:a16="http://schemas.microsoft.com/office/drawing/2014/main" id="{A5090F1F-5BE7-47AC-86AA-3E229A4DA4A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69904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24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263" y="325937"/>
            <a:ext cx="10515600" cy="6179366"/>
          </a:xfrm>
        </p:spPr>
        <p:txBody>
          <a:bodyPr>
            <a:normAutofit fontScale="92500"/>
          </a:bodyPr>
          <a:lstStyle/>
          <a:p>
            <a:pPr marL="0" indent="0">
              <a:lnSpc>
                <a:spcPct val="110000"/>
              </a:lnSpc>
              <a:buNone/>
            </a:pPr>
            <a:r>
              <a:rPr lang="en-GB" dirty="0"/>
              <a:t>But Mr Fox was too clever for them. He always approached a farm with the wind blowing in his face, and this meant that if any man were lurking in the shadows ahead, the wind would carry the smell of that man to Mr Fox’s nose from far away. Thus, if Mr </a:t>
            </a:r>
            <a:r>
              <a:rPr lang="en-GB" dirty="0" err="1"/>
              <a:t>Boggis</a:t>
            </a:r>
            <a:r>
              <a:rPr lang="en-GB" dirty="0"/>
              <a:t> was hiding behind his Chicken House Number One, Mr Fox would smell him out from fifty yards off and quickly change direction, heading for Chicken House Number Four at the other end of the farm. </a:t>
            </a:r>
          </a:p>
          <a:p>
            <a:pPr marL="0" indent="0">
              <a:lnSpc>
                <a:spcPct val="110000"/>
              </a:lnSpc>
              <a:buNone/>
            </a:pPr>
            <a:r>
              <a:rPr lang="en-GB" dirty="0"/>
              <a:t>‘Dang and blast that lousy beast!’ cried </a:t>
            </a:r>
            <a:r>
              <a:rPr lang="en-GB" dirty="0" err="1"/>
              <a:t>Boggis</a:t>
            </a:r>
            <a:r>
              <a:rPr lang="en-GB" dirty="0"/>
              <a:t>. </a:t>
            </a:r>
          </a:p>
          <a:p>
            <a:pPr marL="0" indent="0">
              <a:lnSpc>
                <a:spcPct val="110000"/>
              </a:lnSpc>
              <a:buNone/>
            </a:pPr>
            <a:endParaRPr lang="en-GB" dirty="0"/>
          </a:p>
          <a:p>
            <a:pPr marL="0" indent="0">
              <a:lnSpc>
                <a:spcPct val="110000"/>
              </a:lnSpc>
              <a:buNone/>
            </a:pPr>
            <a:r>
              <a:rPr lang="en-GB" dirty="0"/>
              <a:t>‘I’d like to rip his guts out!’ said Bunce. </a:t>
            </a:r>
          </a:p>
          <a:p>
            <a:pPr marL="0" indent="0">
              <a:lnSpc>
                <a:spcPct val="110000"/>
              </a:lnSpc>
              <a:buNone/>
            </a:pPr>
            <a:endParaRPr lang="en-GB" dirty="0"/>
          </a:p>
          <a:p>
            <a:pPr marL="0" indent="0">
              <a:lnSpc>
                <a:spcPct val="110000"/>
              </a:lnSpc>
              <a:buNone/>
            </a:pPr>
            <a:r>
              <a:rPr lang="en-GB" dirty="0"/>
              <a:t>‘He must be killed!’ cried Bean. </a:t>
            </a: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9526354" y="3687023"/>
            <a:ext cx="2048161" cy="1495634"/>
          </a:xfrm>
          <a:prstGeom prst="rect">
            <a:avLst/>
          </a:prstGeom>
        </p:spPr>
      </p:pic>
      <p:pic>
        <p:nvPicPr>
          <p:cNvPr id="5" name="Picture 4"/>
          <p:cNvPicPr>
            <a:picLocks noChangeAspect="1"/>
          </p:cNvPicPr>
          <p:nvPr/>
        </p:nvPicPr>
        <p:blipFill>
          <a:blip r:embed="rId6"/>
          <a:stretch>
            <a:fillRect/>
          </a:stretch>
        </p:blipFill>
        <p:spPr>
          <a:xfrm>
            <a:off x="7094208" y="4779540"/>
            <a:ext cx="2105319" cy="1505160"/>
          </a:xfrm>
          <a:prstGeom prst="rect">
            <a:avLst/>
          </a:prstGeom>
        </p:spPr>
      </p:pic>
      <p:pic>
        <p:nvPicPr>
          <p:cNvPr id="2" name="Recorded Sound">
            <a:hlinkClick r:id="" action="ppaction://media"/>
            <a:extLst>
              <a:ext uri="{FF2B5EF4-FFF2-40B4-BE49-F238E27FC236}">
                <a16:creationId xmlns:a16="http://schemas.microsoft.com/office/drawing/2014/main" id="{A5090F1F-5BE7-47AC-86AA-3E229A4DA4A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86109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24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998</Words>
  <Application>Microsoft Macintosh PowerPoint</Application>
  <PresentationFormat>Widescreen</PresentationFormat>
  <Paragraphs>52</Paragraphs>
  <Slides>10</Slides>
  <Notes>0</Notes>
  <HiddenSlides>0</HiddenSlides>
  <MMClips>11</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Arial</vt:lpstr>
      <vt:lpstr>Office Theme</vt:lpstr>
      <vt:lpstr>Fantastic Mr Fox Roald Dahl</vt:lpstr>
      <vt:lpstr>PowerPoint Presentation</vt:lpstr>
      <vt:lpstr>Key vocabulary</vt:lpstr>
      <vt:lpstr>Task  Listen and read the first two chapters</vt:lpstr>
      <vt:lpstr>PowerPoint Presentation</vt:lpstr>
      <vt:lpstr>PowerPoint Presentation</vt:lpstr>
      <vt:lpstr>Chapter 2 Mr Fox</vt:lpstr>
      <vt:lpstr>PowerPoint Presentation</vt:lpstr>
      <vt:lpstr>PowerPoint Presentation</vt:lpstr>
      <vt:lpstr>PowerPoint Presentation</vt:lpstr>
    </vt:vector>
  </TitlesOfParts>
  <Company>International House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Fantastic Mr Fox Roald Dahl</dc:title>
  <dc:creator>Wilkinson, Sean</dc:creator>
  <cp:lastModifiedBy>Kilmartin, Rachel</cp:lastModifiedBy>
  <cp:revision>13</cp:revision>
  <dcterms:created xsi:type="dcterms:W3CDTF">2021-01-19T10:19:01Z</dcterms:created>
  <dcterms:modified xsi:type="dcterms:W3CDTF">2021-01-19T20:12:28Z</dcterms:modified>
</cp:coreProperties>
</file>