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4" r:id="rId2"/>
    <p:sldId id="278" r:id="rId3"/>
    <p:sldId id="279" r:id="rId4"/>
    <p:sldId id="280" r:id="rId5"/>
    <p:sldId id="281" r:id="rId6"/>
    <p:sldId id="282" r:id="rId7"/>
    <p:sldId id="283" r:id="rId8"/>
    <p:sldId id="284" r:id="rId9"/>
    <p:sldId id="285" r:id="rId10"/>
    <p:sldId id="300" r:id="rId11"/>
    <p:sldId id="289" r:id="rId12"/>
    <p:sldId id="287" r:id="rId13"/>
    <p:sldId id="288" r:id="rId1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C8F4"/>
    <a:srgbClr val="805799"/>
    <a:srgbClr val="28235B"/>
    <a:srgbClr val="D93627"/>
    <a:srgbClr val="F36639"/>
    <a:srgbClr val="FFEA39"/>
    <a:srgbClr val="679940"/>
    <a:srgbClr val="C0E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3773" autoAdjust="0"/>
  </p:normalViewPr>
  <p:slideViewPr>
    <p:cSldViewPr snapToGrid="0">
      <p:cViewPr varScale="1">
        <p:scale>
          <a:sx n="79" d="100"/>
          <a:sy n="79" d="100"/>
        </p:scale>
        <p:origin x="954" y="12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8FA4F-DEA3-4F8A-9950-6353BF572D4A}" type="datetimeFigureOut">
              <a:rPr lang="en-GB" smtClean="0"/>
              <a:t>21/01/2021</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2D5AB-4541-4AE9-96E8-D732873C51EA}" type="slidenum">
              <a:rPr lang="en-GB" smtClean="0"/>
              <a:t>‹#›</a:t>
            </a:fld>
            <a:endParaRPr lang="en-GB"/>
          </a:p>
        </p:txBody>
      </p:sp>
    </p:spTree>
    <p:extLst>
      <p:ext uri="{BB962C8B-B14F-4D97-AF65-F5344CB8AC3E}">
        <p14:creationId xmlns:p14="http://schemas.microsoft.com/office/powerpoint/2010/main" val="2558699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12D5AB-4541-4AE9-96E8-D732873C51EA}" type="slidenum">
              <a:rPr lang="en-GB" smtClean="0"/>
              <a:t>4</a:t>
            </a:fld>
            <a:endParaRPr lang="en-GB"/>
          </a:p>
        </p:txBody>
      </p:sp>
    </p:spTree>
    <p:extLst>
      <p:ext uri="{BB962C8B-B14F-4D97-AF65-F5344CB8AC3E}">
        <p14:creationId xmlns:p14="http://schemas.microsoft.com/office/powerpoint/2010/main" val="136109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80113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61058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452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B2899D-1EDC-48F5-B466-64C1635A35E8}"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15622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B2899D-1EDC-48F5-B466-64C1635A35E8}" type="datetimeFigureOut">
              <a:rPr lang="en-GB" smtClean="0"/>
              <a:t>21/01/2021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717468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B2899D-1EDC-48F5-B466-64C1635A35E8}"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2183669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B2899D-1EDC-48F5-B466-64C1635A35E8}" type="datetimeFigureOut">
              <a:rPr lang="en-GB" smtClean="0"/>
              <a:t>21/01/2021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281183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B2899D-1EDC-48F5-B466-64C1635A35E8}" type="datetimeFigureOut">
              <a:rPr lang="en-GB" smtClean="0"/>
              <a:t>21/01/2021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63532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2899D-1EDC-48F5-B466-64C1635A35E8}" type="datetimeFigureOut">
              <a:rPr lang="en-GB" smtClean="0"/>
              <a:t>21/01/2021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119219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3074079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B2899D-1EDC-48F5-B466-64C1635A35E8}" type="datetimeFigureOut">
              <a:rPr lang="en-GB" smtClean="0"/>
              <a:t>21/01/2021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81ED77-E64C-4393-BB24-5EDA95E8A209}" type="slidenum">
              <a:rPr lang="en-GB" smtClean="0"/>
              <a:t>‹#›</a:t>
            </a:fld>
            <a:endParaRPr lang="en-GB"/>
          </a:p>
        </p:txBody>
      </p:sp>
    </p:spTree>
    <p:extLst>
      <p:ext uri="{BB962C8B-B14F-4D97-AF65-F5344CB8AC3E}">
        <p14:creationId xmlns:p14="http://schemas.microsoft.com/office/powerpoint/2010/main" val="4226300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2899D-1EDC-48F5-B466-64C1635A35E8}" type="datetimeFigureOut">
              <a:rPr lang="en-GB" smtClean="0"/>
              <a:t>21/01/2021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81ED77-E64C-4393-BB24-5EDA95E8A209}" type="slidenum">
              <a:rPr lang="en-GB" smtClean="0"/>
              <a:t>‹#›</a:t>
            </a:fld>
            <a:endParaRPr lang="en-GB"/>
          </a:p>
        </p:txBody>
      </p:sp>
    </p:spTree>
    <p:extLst>
      <p:ext uri="{BB962C8B-B14F-4D97-AF65-F5344CB8AC3E}">
        <p14:creationId xmlns:p14="http://schemas.microsoft.com/office/powerpoint/2010/main" val="277637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440120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Today we are going to start reading Anthony Browne’s version of Hansel and Gretel.</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Some of the words will be new to us so we will need to have a think about what they mean.</a:t>
            </a:r>
          </a:p>
        </p:txBody>
      </p:sp>
      <p:pic>
        <p:nvPicPr>
          <p:cNvPr id="2" name="Picture 1">
            <a:extLst>
              <a:ext uri="{FF2B5EF4-FFF2-40B4-BE49-F238E27FC236}">
                <a16:creationId xmlns:a16="http://schemas.microsoft.com/office/drawing/2014/main" id="{7CBBC6CD-5D9C-6445-93C7-F8C40436DC93}"/>
              </a:ext>
            </a:extLst>
          </p:cNvPr>
          <p:cNvPicPr>
            <a:picLocks noChangeAspect="1"/>
          </p:cNvPicPr>
          <p:nvPr/>
        </p:nvPicPr>
        <p:blipFill>
          <a:blip r:embed="rId4"/>
          <a:stretch>
            <a:fillRect/>
          </a:stretch>
        </p:blipFill>
        <p:spPr>
          <a:xfrm>
            <a:off x="7416800" y="3683000"/>
            <a:ext cx="2489200" cy="3175000"/>
          </a:xfrm>
          <a:prstGeom prst="rect">
            <a:avLst/>
          </a:prstGeom>
        </p:spPr>
      </p:pic>
      <p:pic>
        <p:nvPicPr>
          <p:cNvPr id="3" name="Audio 2">
            <a:hlinkClick r:id="" action="ppaction://media"/>
            <a:extLst>
              <a:ext uri="{FF2B5EF4-FFF2-40B4-BE49-F238E27FC236}">
                <a16:creationId xmlns:a16="http://schemas.microsoft.com/office/drawing/2014/main" id="{84D291BE-703C-B546-9144-D2C107797C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813422776"/>
      </p:ext>
    </p:extLst>
  </p:cSld>
  <p:clrMapOvr>
    <a:masterClrMapping/>
  </p:clrMapOvr>
  <mc:AlternateContent xmlns:mc="http://schemas.openxmlformats.org/markup-compatibility/2006" xmlns:p14="http://schemas.microsoft.com/office/powerpoint/2010/main">
    <mc:Choice Requires="p14">
      <p:transition spd="slow" p14:dur="2000" advTm="11253"/>
    </mc:Choice>
    <mc:Fallback xmlns="">
      <p:transition spd="slow" advTm="1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87F0B-825A-2249-A9D8-5A9E622A8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72"/>
            <a:ext cx="6327514" cy="6620454"/>
          </a:xfrm>
          <a:prstGeom prst="rect">
            <a:avLst/>
          </a:prstGeom>
        </p:spPr>
      </p:pic>
      <p:pic>
        <p:nvPicPr>
          <p:cNvPr id="7" name="Picture 6">
            <a:extLst>
              <a:ext uri="{FF2B5EF4-FFF2-40B4-BE49-F238E27FC236}">
                <a16:creationId xmlns:a16="http://schemas.microsoft.com/office/drawing/2014/main" id="{D2A74D22-7B9B-3C42-9AF6-1797FD937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1742" y="215233"/>
            <a:ext cx="2468639" cy="2874557"/>
          </a:xfrm>
          <a:prstGeom prst="rect">
            <a:avLst/>
          </a:prstGeom>
        </p:spPr>
      </p:pic>
      <p:sp>
        <p:nvSpPr>
          <p:cNvPr id="8" name="TextBox 7">
            <a:extLst>
              <a:ext uri="{FF2B5EF4-FFF2-40B4-BE49-F238E27FC236}">
                <a16:creationId xmlns:a16="http://schemas.microsoft.com/office/drawing/2014/main" id="{40FFFC58-1176-FF4E-A11A-899672931E4E}"/>
              </a:ext>
            </a:extLst>
          </p:cNvPr>
          <p:cNvSpPr txBox="1"/>
          <p:nvPr/>
        </p:nvSpPr>
        <p:spPr>
          <a:xfrm>
            <a:off x="6416932" y="3424474"/>
            <a:ext cx="2671889" cy="1692771"/>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The stepmother was not pleased to see the children.</a:t>
            </a:r>
            <a:endParaRPr lang="en-US" sz="325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F0AEE1F-40B2-7042-BEE9-9BCBDEE605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70181" y="5379244"/>
            <a:ext cx="660400" cy="660400"/>
          </a:xfrm>
          <a:prstGeom prst="rect">
            <a:avLst/>
          </a:prstGeom>
        </p:spPr>
      </p:pic>
    </p:spTree>
    <p:extLst>
      <p:ext uri="{BB962C8B-B14F-4D97-AF65-F5344CB8AC3E}">
        <p14:creationId xmlns:p14="http://schemas.microsoft.com/office/powerpoint/2010/main" val="3987695488"/>
      </p:ext>
    </p:extLst>
  </p:cSld>
  <p:clrMapOvr>
    <a:masterClrMapping/>
  </p:clrMapOvr>
  <mc:AlternateContent xmlns:mc="http://schemas.openxmlformats.org/markup-compatibility/2006" xmlns:p14="http://schemas.microsoft.com/office/powerpoint/2010/main">
    <mc:Choice Requires="p14">
      <p:transition spd="slow" p14:dur="2000" advTm="36871"/>
    </mc:Choice>
    <mc:Fallback xmlns="">
      <p:transition spd="slow" advTm="3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E7149-05B8-2143-9D03-6417EF5E33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685590" cy="4675239"/>
          </a:xfrm>
          <a:prstGeom prst="rect">
            <a:avLst/>
          </a:prstGeom>
        </p:spPr>
      </p:pic>
      <p:pic>
        <p:nvPicPr>
          <p:cNvPr id="9" name="Picture 8">
            <a:extLst>
              <a:ext uri="{FF2B5EF4-FFF2-40B4-BE49-F238E27FC236}">
                <a16:creationId xmlns:a16="http://schemas.microsoft.com/office/drawing/2014/main" id="{B3118094-8067-6546-A6DD-43CF9B410C9F}"/>
              </a:ext>
            </a:extLst>
          </p:cNvPr>
          <p:cNvPicPr>
            <a:picLocks noChangeAspect="1"/>
          </p:cNvPicPr>
          <p:nvPr/>
        </p:nvPicPr>
        <p:blipFill>
          <a:blip r:embed="rId5"/>
          <a:stretch>
            <a:fillRect/>
          </a:stretch>
        </p:blipFill>
        <p:spPr>
          <a:xfrm>
            <a:off x="-7374" y="4439265"/>
            <a:ext cx="3692964" cy="2418735"/>
          </a:xfrm>
          <a:prstGeom prst="rect">
            <a:avLst/>
          </a:prstGeom>
        </p:spPr>
      </p:pic>
      <p:sp>
        <p:nvSpPr>
          <p:cNvPr id="12" name="Rectangle 11">
            <a:extLst>
              <a:ext uri="{FF2B5EF4-FFF2-40B4-BE49-F238E27FC236}">
                <a16:creationId xmlns:a16="http://schemas.microsoft.com/office/drawing/2014/main" id="{41309ECC-B5B3-154C-B48F-27FE6387C576}"/>
              </a:ext>
            </a:extLst>
          </p:cNvPr>
          <p:cNvSpPr/>
          <p:nvPr/>
        </p:nvSpPr>
        <p:spPr>
          <a:xfrm>
            <a:off x="3692964" y="0"/>
            <a:ext cx="6213036" cy="5262979"/>
          </a:xfrm>
          <a:prstGeom prst="rect">
            <a:avLst/>
          </a:prstGeom>
        </p:spPr>
        <p:txBody>
          <a:bodyPr wrap="square">
            <a:spAutoFit/>
          </a:bodyPr>
          <a:lstStyle/>
          <a:p>
            <a:r>
              <a:rPr lang="en-GB" sz="2800" dirty="0">
                <a:solidFill>
                  <a:srgbClr val="000000"/>
                </a:solidFill>
                <a:latin typeface="Arial" panose="020B0604020202020204" pitchFamily="34" charset="0"/>
              </a:rPr>
              <a:t>The stepmother immediately made a plan to take them back to the heart of the forest. Though she smiled, Hansel and Gretel knew her evil plan.</a:t>
            </a:r>
            <a:r>
              <a:rPr lang="en-GB" sz="2800" dirty="0">
                <a:latin typeface="Times New Roman" panose="02020603050405020304" pitchFamily="18" charset="0"/>
              </a:rPr>
              <a:t> </a:t>
            </a:r>
            <a:r>
              <a:rPr lang="en-GB" sz="2800" dirty="0">
                <a:solidFill>
                  <a:srgbClr val="000000"/>
                </a:solidFill>
                <a:latin typeface="Arial" panose="020B0604020202020204" pitchFamily="34" charset="0"/>
              </a:rPr>
              <a:t>Hansel went to collect more pebbles but he found that the door was locked.</a:t>
            </a:r>
            <a:endParaRPr lang="en-GB" sz="2800" dirty="0">
              <a:latin typeface="Times New Roman" panose="02020603050405020304" pitchFamily="18" charset="0"/>
              <a:ea typeface="Times New Roman" panose="02020603050405020304" pitchFamily="18" charset="0"/>
            </a:endParaRPr>
          </a:p>
          <a:p>
            <a:r>
              <a:rPr lang="en-GB" sz="2800" dirty="0">
                <a:solidFill>
                  <a:srgbClr val="000000"/>
                </a:solidFill>
                <a:latin typeface="Arial" panose="020B0604020202020204" pitchFamily="34" charset="0"/>
              </a:rPr>
              <a:t> </a:t>
            </a:r>
            <a:endParaRPr lang="en-GB" sz="2800" dirty="0">
              <a:latin typeface="Times New Roman" panose="02020603050405020304" pitchFamily="18" charset="0"/>
              <a:ea typeface="Times New Roman" panose="02020603050405020304" pitchFamily="18" charset="0"/>
            </a:endParaRPr>
          </a:p>
          <a:p>
            <a:r>
              <a:rPr lang="en-GB" sz="2800" dirty="0">
                <a:solidFill>
                  <a:srgbClr val="000000"/>
                </a:solidFill>
                <a:latin typeface="Arial" panose="020B0604020202020204" pitchFamily="34" charset="0"/>
              </a:rPr>
              <a:t>Once again the family set off into the forest. This time all Hansel could do was to drop crumbs from the bit of bread that he had saved from breakfast.</a:t>
            </a:r>
            <a:endParaRPr lang="en-GB" sz="2800" dirty="0"/>
          </a:p>
        </p:txBody>
      </p:sp>
      <p:pic>
        <p:nvPicPr>
          <p:cNvPr id="13" name="Picture 12">
            <a:extLst>
              <a:ext uri="{FF2B5EF4-FFF2-40B4-BE49-F238E27FC236}">
                <a16:creationId xmlns:a16="http://schemas.microsoft.com/office/drawing/2014/main" id="{DE010655-2B59-C24F-8768-2EE48DD0BE49}"/>
              </a:ext>
            </a:extLst>
          </p:cNvPr>
          <p:cNvPicPr>
            <a:picLocks noChangeAspect="1"/>
          </p:cNvPicPr>
          <p:nvPr/>
        </p:nvPicPr>
        <p:blipFill>
          <a:blip r:embed="rId6"/>
          <a:stretch>
            <a:fillRect/>
          </a:stretch>
        </p:blipFill>
        <p:spPr>
          <a:xfrm>
            <a:off x="6527787" y="4762500"/>
            <a:ext cx="3385587" cy="2095500"/>
          </a:xfrm>
          <a:prstGeom prst="rect">
            <a:avLst/>
          </a:prstGeom>
        </p:spPr>
      </p:pic>
      <p:pic>
        <p:nvPicPr>
          <p:cNvPr id="14" name="Audio 13">
            <a:hlinkClick r:id="" action="ppaction://media"/>
            <a:extLst>
              <a:ext uri="{FF2B5EF4-FFF2-40B4-BE49-F238E27FC236}">
                <a16:creationId xmlns:a16="http://schemas.microsoft.com/office/drawing/2014/main" id="{BCA2D8DB-50FD-A94D-ABB8-1A0A666469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302760666"/>
      </p:ext>
    </p:extLst>
  </p:cSld>
  <p:clrMapOvr>
    <a:masterClrMapping/>
  </p:clrMapOvr>
  <mc:AlternateContent xmlns:mc="http://schemas.openxmlformats.org/markup-compatibility/2006" xmlns:p14="http://schemas.microsoft.com/office/powerpoint/2010/main">
    <mc:Choice Requires="p14">
      <p:transition spd="slow" p14:dur="2000" advTm="26159"/>
    </mc:Choice>
    <mc:Fallback xmlns="">
      <p:transition spd="slow" advTm="2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39CB6E-C48B-4A44-9D62-21F6B62C473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
            <a:ext cx="9913579" cy="6297561"/>
          </a:xfrm>
        </p:spPr>
      </p:pic>
      <p:pic>
        <p:nvPicPr>
          <p:cNvPr id="7" name="Audio 6">
            <a:hlinkClick r:id="" action="ppaction://media"/>
            <a:extLst>
              <a:ext uri="{FF2B5EF4-FFF2-40B4-BE49-F238E27FC236}">
                <a16:creationId xmlns:a16="http://schemas.microsoft.com/office/drawing/2014/main" id="{05C55309-E862-7143-8B45-D82A66B5DC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431340791"/>
      </p:ext>
    </p:extLst>
  </p:cSld>
  <p:clrMapOvr>
    <a:masterClrMapping/>
  </p:clrMapOvr>
  <mc:AlternateContent xmlns:mc="http://schemas.openxmlformats.org/markup-compatibility/2006" xmlns:p14="http://schemas.microsoft.com/office/powerpoint/2010/main">
    <mc:Choice Requires="p14">
      <p:transition spd="slow" p14:dur="2000" advTm="62048"/>
    </mc:Choice>
    <mc:Fallback xmlns="">
      <p:transition spd="slow" advTm="6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5632311"/>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Vocabulary check:</a:t>
            </a:r>
          </a:p>
          <a:p>
            <a:pPr algn="ct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Consented - agreed, said yes</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Grieved - sad </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Weariness - tiredness</a:t>
            </a: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Comforted - looked after</a:t>
            </a:r>
          </a:p>
        </p:txBody>
      </p:sp>
      <p:pic>
        <p:nvPicPr>
          <p:cNvPr id="2" name="Audio 1">
            <a:hlinkClick r:id="" action="ppaction://media"/>
            <a:extLst>
              <a:ext uri="{FF2B5EF4-FFF2-40B4-BE49-F238E27FC236}">
                <a16:creationId xmlns:a16="http://schemas.microsoft.com/office/drawing/2014/main" id="{9CD02242-29CE-2445-A81B-14BFB17939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839807578"/>
      </p:ext>
    </p:extLst>
  </p:cSld>
  <p:clrMapOvr>
    <a:masterClrMapping/>
  </p:clrMapOvr>
  <mc:AlternateContent xmlns:mc="http://schemas.openxmlformats.org/markup-compatibility/2006" xmlns:p14="http://schemas.microsoft.com/office/powerpoint/2010/main">
    <mc:Choice Requires="p14">
      <p:transition spd="slow" p14:dur="2000" advTm="30764"/>
    </mc:Choice>
    <mc:Fallback xmlns="">
      <p:transition spd="slow" advTm="3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6F53F1-56FC-4747-B1D8-B02B7092CB67}"/>
              </a:ext>
            </a:extLst>
          </p:cNvPr>
          <p:cNvPicPr>
            <a:picLocks noChangeAspect="1"/>
          </p:cNvPicPr>
          <p:nvPr/>
        </p:nvPicPr>
        <p:blipFill rotWithShape="1">
          <a:blip r:embed="rId4"/>
          <a:srcRect t="-15460" r="7794" b="-23503"/>
          <a:stretch/>
        </p:blipFill>
        <p:spPr>
          <a:xfrm>
            <a:off x="6298620" y="747046"/>
            <a:ext cx="3503014" cy="3503013"/>
          </a:xfrm>
          <a:prstGeom prst="ellipse">
            <a:avLst/>
          </a:prstGeom>
        </p:spPr>
      </p:pic>
      <p:sp>
        <p:nvSpPr>
          <p:cNvPr id="4" name="TextBox 3"/>
          <p:cNvSpPr txBox="1"/>
          <p:nvPr/>
        </p:nvSpPr>
        <p:spPr>
          <a:xfrm>
            <a:off x="0" y="0"/>
            <a:ext cx="6634521" cy="6863417"/>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Book-specific vocabulary:</a:t>
            </a:r>
          </a:p>
          <a:p>
            <a:pPr algn="ctr"/>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Famine: extreme lack of food. If there is a famine, people will be very hungry, especially if they are poor.</a:t>
            </a:r>
          </a:p>
          <a:p>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a:p>
            <a:endParaRPr lang="en-US" sz="40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Woodcutter: someone who chops wood for their job.</a:t>
            </a:r>
          </a:p>
        </p:txBody>
      </p:sp>
      <p:pic>
        <p:nvPicPr>
          <p:cNvPr id="3" name="Picture 2">
            <a:extLst>
              <a:ext uri="{FF2B5EF4-FFF2-40B4-BE49-F238E27FC236}">
                <a16:creationId xmlns:a16="http://schemas.microsoft.com/office/drawing/2014/main" id="{0E16F0CB-81D6-6C48-B37A-83433623C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22" y="4842520"/>
            <a:ext cx="3175614" cy="2041466"/>
          </a:xfrm>
          <a:prstGeom prst="rect">
            <a:avLst/>
          </a:prstGeom>
        </p:spPr>
      </p:pic>
      <p:pic>
        <p:nvPicPr>
          <p:cNvPr id="5" name="Picture 4">
            <a:extLst>
              <a:ext uri="{FF2B5EF4-FFF2-40B4-BE49-F238E27FC236}">
                <a16:creationId xmlns:a16="http://schemas.microsoft.com/office/drawing/2014/main" id="{3F8B0891-01AF-5545-AEF6-2FFEBE5A6FA3}"/>
              </a:ext>
            </a:extLst>
          </p:cNvPr>
          <p:cNvPicPr>
            <a:picLocks noChangeAspect="1"/>
          </p:cNvPicPr>
          <p:nvPr/>
        </p:nvPicPr>
        <p:blipFill>
          <a:blip r:embed="rId6"/>
          <a:stretch>
            <a:fillRect/>
          </a:stretch>
        </p:blipFill>
        <p:spPr>
          <a:xfrm>
            <a:off x="6298619" y="747046"/>
            <a:ext cx="3503014" cy="3503014"/>
          </a:xfrm>
          <a:prstGeom prst="rect">
            <a:avLst/>
          </a:prstGeom>
        </p:spPr>
      </p:pic>
      <p:pic>
        <p:nvPicPr>
          <p:cNvPr id="7" name="Audio 6">
            <a:hlinkClick r:id="" action="ppaction://media"/>
            <a:extLst>
              <a:ext uri="{FF2B5EF4-FFF2-40B4-BE49-F238E27FC236}">
                <a16:creationId xmlns:a16="http://schemas.microsoft.com/office/drawing/2014/main" id="{DE53890F-421D-9D4E-94E7-EFC0818DEE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561272212"/>
      </p:ext>
    </p:extLst>
  </p:cSld>
  <p:clrMapOvr>
    <a:masterClrMapping/>
  </p:clrMapOvr>
  <mc:AlternateContent xmlns:mc="http://schemas.openxmlformats.org/markup-compatibility/2006" xmlns:p14="http://schemas.microsoft.com/office/powerpoint/2010/main">
    <mc:Choice Requires="p14">
      <p:transition spd="slow" p14:dur="2000" advTm="18072"/>
    </mc:Choice>
    <mc:Fallback xmlns="">
      <p:transition spd="slow" advTm="18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5755422"/>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Unfamiliar words:</a:t>
            </a:r>
          </a:p>
          <a:p>
            <a:pPr algn="ctr"/>
            <a:endParaRPr lang="en-US" sz="4000" dirty="0">
              <a:latin typeface="Arial" panose="020B0604020202020204" pitchFamily="34" charset="0"/>
              <a:cs typeface="Arial" panose="020B0604020202020204" pitchFamily="34" charset="0"/>
            </a:endParaRPr>
          </a:p>
          <a:p>
            <a:pPr marL="571500" indent="-571500" algn="ctr">
              <a:buFont typeface="Arial" panose="020B0604020202020204" pitchFamily="34" charset="0"/>
              <a:buChar char="•"/>
            </a:pPr>
            <a:r>
              <a:rPr lang="en-US" sz="3200" dirty="0">
                <a:latin typeface="Arial" panose="020B0604020202020204" pitchFamily="34" charset="0"/>
                <a:cs typeface="Arial" panose="020B0604020202020204" pitchFamily="34" charset="0"/>
              </a:rPr>
              <a:t>You can skip the word to see what the word does in the sentence. Is it a noun (thing), verb (something you do) or an adjective (describing word).</a:t>
            </a:r>
          </a:p>
          <a:p>
            <a:pPr marL="571500" indent="-571500" algn="ctr">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571500" indent="-571500" algn="ctr">
              <a:buFont typeface="Arial" panose="020B0604020202020204" pitchFamily="34" charset="0"/>
              <a:buChar char="•"/>
            </a:pPr>
            <a:r>
              <a:rPr lang="en-US" sz="3200" dirty="0">
                <a:latin typeface="Arial" panose="020B0604020202020204" pitchFamily="34" charset="0"/>
                <a:cs typeface="Arial" panose="020B0604020202020204" pitchFamily="34" charset="0"/>
              </a:rPr>
              <a:t>You can also read around the word to see what other words would work in its place. By reading the rest of the sentence, you might be able to decide what the word means.</a:t>
            </a:r>
          </a:p>
        </p:txBody>
      </p:sp>
      <p:pic>
        <p:nvPicPr>
          <p:cNvPr id="2" name="Audio 1">
            <a:hlinkClick r:id="" action="ppaction://media"/>
            <a:extLst>
              <a:ext uri="{FF2B5EF4-FFF2-40B4-BE49-F238E27FC236}">
                <a16:creationId xmlns:a16="http://schemas.microsoft.com/office/drawing/2014/main" id="{FD8CF459-71EC-4440-A585-9E910EE8FA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993576732"/>
      </p:ext>
    </p:extLst>
  </p:cSld>
  <p:clrMapOvr>
    <a:masterClrMapping/>
  </p:clrMapOvr>
  <mc:AlternateContent xmlns:mc="http://schemas.openxmlformats.org/markup-compatibility/2006" xmlns:p14="http://schemas.microsoft.com/office/powerpoint/2010/main">
    <mc:Choice Requires="p14">
      <p:transition spd="slow" p14:dur="2000" advTm="26251"/>
    </mc:Choice>
    <mc:Fallback xmlns="">
      <p:transition spd="slow" advTm="26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F19A07-C614-6644-B1AC-B0ADC89C2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8544" y="3841964"/>
            <a:ext cx="2017456" cy="3001581"/>
          </a:xfrm>
          <a:prstGeom prst="rect">
            <a:avLst/>
          </a:prstGeom>
        </p:spPr>
      </p:pic>
      <p:sp>
        <p:nvSpPr>
          <p:cNvPr id="4" name="TextBox 3"/>
          <p:cNvSpPr txBox="1"/>
          <p:nvPr/>
        </p:nvSpPr>
        <p:spPr>
          <a:xfrm>
            <a:off x="0" y="0"/>
            <a:ext cx="9906000" cy="6124754"/>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Example:</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The woodcutter lay fretting in bed at night, tossing and turning.</a:t>
            </a:r>
          </a:p>
          <a:p>
            <a:endParaRPr lang="en-US"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It must be something he is doing in bed, so it is a verb (word for something you do).</a:t>
            </a:r>
          </a:p>
          <a:p>
            <a:pPr marL="571500" indent="-5715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Tossing and turning in bed means he can’t sleep, what might stop him from sleeping?</a:t>
            </a:r>
          </a:p>
          <a:p>
            <a:pPr marL="571500" indent="-5715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3200" dirty="0">
                <a:latin typeface="Arial" panose="020B0604020202020204" pitchFamily="34" charset="0"/>
                <a:cs typeface="Arial" panose="020B0604020202020204" pitchFamily="34" charset="0"/>
              </a:rPr>
              <a:t>I think it might mean he is worrying.</a:t>
            </a:r>
            <a:endParaRPr lang="en-US" sz="4000" dirty="0">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D1BD5B92-60F4-5445-B9AE-BCDFC90776D2}"/>
              </a:ext>
            </a:extLst>
          </p:cNvPr>
          <p:cNvCxnSpPr/>
          <p:nvPr/>
        </p:nvCxnSpPr>
        <p:spPr>
          <a:xfrm>
            <a:off x="3642852" y="1651818"/>
            <a:ext cx="12241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C39E0B5-4C25-B24F-8701-992FADA9B4A3}"/>
              </a:ext>
            </a:extLst>
          </p:cNvPr>
          <p:cNvCxnSpPr>
            <a:cxnSpLocks/>
          </p:cNvCxnSpPr>
          <p:nvPr/>
        </p:nvCxnSpPr>
        <p:spPr>
          <a:xfrm>
            <a:off x="5388077" y="6051753"/>
            <a:ext cx="15731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DDB52DCD-16F9-7E4B-BB95-3493314B5F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260358311"/>
      </p:ext>
    </p:extLst>
  </p:cSld>
  <p:clrMapOvr>
    <a:masterClrMapping/>
  </p:clrMapOvr>
  <mc:AlternateContent xmlns:mc="http://schemas.openxmlformats.org/markup-compatibility/2006" xmlns:p14="http://schemas.microsoft.com/office/powerpoint/2010/main">
    <mc:Choice Requires="p14">
      <p:transition spd="slow" p14:dur="2000" advTm="29673"/>
    </mc:Choice>
    <mc:Fallback xmlns="">
      <p:transition spd="slow" advTm="29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906000" cy="5016758"/>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While we read, you can look for the pictures we have already seen. Does the story match what you thought about the pictures?</a:t>
            </a:r>
          </a:p>
          <a:p>
            <a:pPr algn="ctr"/>
            <a:endParaRPr lang="en-US" sz="4000" dirty="0">
              <a:latin typeface="Arial" panose="020B0604020202020204" pitchFamily="34" charset="0"/>
              <a:cs typeface="Arial" panose="020B0604020202020204" pitchFamily="34" charset="0"/>
            </a:endParaRPr>
          </a:p>
          <a:p>
            <a:pPr algn="ctr"/>
            <a:r>
              <a:rPr lang="en-US" sz="4000" dirty="0">
                <a:latin typeface="Arial" panose="020B0604020202020204" pitchFamily="34" charset="0"/>
                <a:cs typeface="Arial" panose="020B0604020202020204" pitchFamily="34" charset="0"/>
              </a:rPr>
              <a:t>You should also look for unfamiliar words to find what they mean, like we have just done.</a:t>
            </a:r>
          </a:p>
        </p:txBody>
      </p:sp>
      <p:pic>
        <p:nvPicPr>
          <p:cNvPr id="2" name="Audio 1">
            <a:hlinkClick r:id="" action="ppaction://media"/>
            <a:extLst>
              <a:ext uri="{FF2B5EF4-FFF2-40B4-BE49-F238E27FC236}">
                <a16:creationId xmlns:a16="http://schemas.microsoft.com/office/drawing/2014/main" id="{C5F96B39-2075-494A-B426-4024AFCE91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1845434349"/>
      </p:ext>
    </p:extLst>
  </p:cSld>
  <p:clrMapOvr>
    <a:masterClrMapping/>
  </p:clrMapOvr>
  <mc:AlternateContent xmlns:mc="http://schemas.openxmlformats.org/markup-compatibility/2006" xmlns:p14="http://schemas.microsoft.com/office/powerpoint/2010/main">
    <mc:Choice Requires="p14">
      <p:transition spd="slow" p14:dur="2000" advTm="15277"/>
    </mc:Choice>
    <mc:Fallback xmlns="">
      <p:transition spd="slow" advTm="1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3666F-D127-0349-A1F6-1741A9DD8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16970"/>
            <a:ext cx="9906000" cy="5224060"/>
          </a:xfrm>
          <a:prstGeom prst="rect">
            <a:avLst/>
          </a:prstGeom>
        </p:spPr>
      </p:pic>
      <p:pic>
        <p:nvPicPr>
          <p:cNvPr id="6" name="Audio 5">
            <a:hlinkClick r:id="" action="ppaction://media"/>
            <a:extLst>
              <a:ext uri="{FF2B5EF4-FFF2-40B4-BE49-F238E27FC236}">
                <a16:creationId xmlns:a16="http://schemas.microsoft.com/office/drawing/2014/main" id="{92728E87-DEDF-FB4D-8095-51F99EB9E6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4188383955"/>
      </p:ext>
    </p:extLst>
  </p:cSld>
  <p:clrMapOvr>
    <a:masterClrMapping/>
  </p:clrMapOvr>
  <mc:AlternateContent xmlns:mc="http://schemas.openxmlformats.org/markup-compatibility/2006" xmlns:p14="http://schemas.microsoft.com/office/powerpoint/2010/main">
    <mc:Choice Requires="p14">
      <p:transition spd="slow" p14:dur="2000" advTm="22783"/>
    </mc:Choice>
    <mc:Fallback xmlns="">
      <p:transition spd="slow" advTm="22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AAEF94-6922-A54B-8FD4-07EA7FC68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252077" cy="6858000"/>
          </a:xfrm>
          <a:prstGeom prst="rect">
            <a:avLst/>
          </a:prstGeom>
        </p:spPr>
      </p:pic>
      <p:pic>
        <p:nvPicPr>
          <p:cNvPr id="8" name="Audio 7">
            <a:hlinkClick r:id="" action="ppaction://media"/>
            <a:extLst>
              <a:ext uri="{FF2B5EF4-FFF2-40B4-BE49-F238E27FC236}">
                <a16:creationId xmlns:a16="http://schemas.microsoft.com/office/drawing/2014/main" id="{81DA3461-82E1-0544-B2A3-8B670666EE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054791483"/>
      </p:ext>
    </p:extLst>
  </p:cSld>
  <p:clrMapOvr>
    <a:masterClrMapping/>
  </p:clrMapOvr>
  <mc:AlternateContent xmlns:mc="http://schemas.openxmlformats.org/markup-compatibility/2006" xmlns:p14="http://schemas.microsoft.com/office/powerpoint/2010/main">
    <mc:Choice Requires="p14">
      <p:transition spd="slow" p14:dur="2000" advTm="75474"/>
    </mc:Choice>
    <mc:Fallback xmlns="">
      <p:transition spd="slow" advTm="7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162BD-8664-704A-A28A-EDB1DF6AD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34125" cy="2802194"/>
          </a:xfrm>
          <a:prstGeom prst="rect">
            <a:avLst/>
          </a:prstGeom>
        </p:spPr>
      </p:pic>
      <p:sp>
        <p:nvSpPr>
          <p:cNvPr id="7" name="TextBox 6">
            <a:extLst>
              <a:ext uri="{FF2B5EF4-FFF2-40B4-BE49-F238E27FC236}">
                <a16:creationId xmlns:a16="http://schemas.microsoft.com/office/drawing/2014/main" id="{C94753A1-4167-D547-93DC-AD3784C40D7D}"/>
              </a:ext>
            </a:extLst>
          </p:cNvPr>
          <p:cNvSpPr txBox="1"/>
          <p:nvPr/>
        </p:nvSpPr>
        <p:spPr>
          <a:xfrm>
            <a:off x="5973097" y="0"/>
            <a:ext cx="3932903" cy="649408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That night, Hansel collected lots of white pebbles. When the stepmother led them into the forest he had a clever plan. The young boy dropped the pebbles to make a trail so that he and Gretel could find their way home.</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97969E6-E3E4-C44F-8E5A-6F8A2DBAF9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545" y="1961535"/>
            <a:ext cx="4041552" cy="4961580"/>
          </a:xfrm>
          <a:prstGeom prst="rect">
            <a:avLst/>
          </a:prstGeom>
        </p:spPr>
      </p:pic>
      <p:pic>
        <p:nvPicPr>
          <p:cNvPr id="5" name="Audio 4">
            <a:hlinkClick r:id="" action="ppaction://media"/>
            <a:extLst>
              <a:ext uri="{FF2B5EF4-FFF2-40B4-BE49-F238E27FC236}">
                <a16:creationId xmlns:a16="http://schemas.microsoft.com/office/drawing/2014/main" id="{52E28540-A7DB-BE4E-802B-C50C7D47D2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081096210"/>
      </p:ext>
    </p:extLst>
  </p:cSld>
  <p:clrMapOvr>
    <a:masterClrMapping/>
  </p:clrMapOvr>
  <mc:AlternateContent xmlns:mc="http://schemas.openxmlformats.org/markup-compatibility/2006" xmlns:p14="http://schemas.microsoft.com/office/powerpoint/2010/main">
    <mc:Choice Requires="p14">
      <p:transition spd="slow" p14:dur="2000" advTm="15554"/>
    </mc:Choice>
    <mc:Fallback xmlns="">
      <p:transition spd="slow" advTm="1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E7E2E0-6B48-F44E-8775-A7ECACCD6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5501148" cy="6846859"/>
          </a:xfrm>
          <a:prstGeom prst="rect">
            <a:avLst/>
          </a:prstGeom>
        </p:spPr>
      </p:pic>
      <p:pic>
        <p:nvPicPr>
          <p:cNvPr id="6" name="Picture 5">
            <a:extLst>
              <a:ext uri="{FF2B5EF4-FFF2-40B4-BE49-F238E27FC236}">
                <a16:creationId xmlns:a16="http://schemas.microsoft.com/office/drawing/2014/main" id="{CFE8A837-C63D-044E-8871-42ABF840D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580" y="0"/>
            <a:ext cx="3658419" cy="3465871"/>
          </a:xfrm>
          <a:prstGeom prst="rect">
            <a:avLst/>
          </a:prstGeom>
        </p:spPr>
      </p:pic>
      <p:sp>
        <p:nvSpPr>
          <p:cNvPr id="7" name="TextBox 6">
            <a:extLst>
              <a:ext uri="{FF2B5EF4-FFF2-40B4-BE49-F238E27FC236}">
                <a16:creationId xmlns:a16="http://schemas.microsoft.com/office/drawing/2014/main" id="{D2F3243D-A46D-B44B-967A-DCC3895D3521}"/>
              </a:ext>
            </a:extLst>
          </p:cNvPr>
          <p:cNvSpPr txBox="1"/>
          <p:nvPr/>
        </p:nvSpPr>
        <p:spPr>
          <a:xfrm>
            <a:off x="6110337" y="3423428"/>
            <a:ext cx="3932903" cy="255454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Hansel looked after his sister because she was worried they would never get out of the wood.</a:t>
            </a:r>
            <a:endParaRPr lang="en-US" sz="400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8C582589-9745-6242-857E-22B8519057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826233065"/>
      </p:ext>
    </p:extLst>
  </p:cSld>
  <p:clrMapOvr>
    <a:masterClrMapping/>
  </p:clrMapOvr>
  <mc:AlternateContent xmlns:mc="http://schemas.openxmlformats.org/markup-compatibility/2006" xmlns:p14="http://schemas.microsoft.com/office/powerpoint/2010/main">
    <mc:Choice Requires="p14">
      <p:transition spd="slow" p14:dur="2000" advTm="67580"/>
    </mc:Choice>
    <mc:Fallback xmlns="">
      <p:transition spd="slow" advTm="6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TotalTime>
  <Words>395</Words>
  <Application>Microsoft Office PowerPoint</Application>
  <PresentationFormat>A4 Paper (210x297 mm)</PresentationFormat>
  <Paragraphs>43</Paragraphs>
  <Slides>13</Slides>
  <Notes>1</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 Shona</dc:creator>
  <cp:lastModifiedBy>Linda Hall</cp:lastModifiedBy>
  <cp:revision>35</cp:revision>
  <dcterms:created xsi:type="dcterms:W3CDTF">2021-01-12T12:51:38Z</dcterms:created>
  <dcterms:modified xsi:type="dcterms:W3CDTF">2021-01-21T22:20:00Z</dcterms:modified>
</cp:coreProperties>
</file>