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7" r:id="rId3"/>
    <p:sldId id="258" r:id="rId4"/>
    <p:sldId id="259" r:id="rId5"/>
    <p:sldId id="260"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839" autoAdjust="0"/>
  </p:normalViewPr>
  <p:slideViewPr>
    <p:cSldViewPr snapToGrid="0">
      <p:cViewPr varScale="1">
        <p:scale>
          <a:sx n="59" d="100"/>
          <a:sy n="59"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693A2-1611-4E08-8A1D-6EF7B8A87456}" type="datetimeFigureOut">
              <a:rPr lang="en-GB" smtClean="0"/>
              <a:t>20/01/2021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C8320-2179-434F-9EB5-626D3CB1C6EE}" type="slidenum">
              <a:rPr lang="en-GB" smtClean="0"/>
              <a:t>‹#›</a:t>
            </a:fld>
            <a:endParaRPr lang="en-GB"/>
          </a:p>
        </p:txBody>
      </p:sp>
    </p:spTree>
    <p:extLst>
      <p:ext uri="{BB962C8B-B14F-4D97-AF65-F5344CB8AC3E}">
        <p14:creationId xmlns:p14="http://schemas.microsoft.com/office/powerpoint/2010/main" val="325077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traditional tale is a story that has been told for a long time, by</a:t>
            </a:r>
            <a:r>
              <a:rPr lang="en-US" baseline="0" dirty="0" smtClean="0"/>
              <a:t> many people. This means that lots of people get to know the tale, but they might know slightly different versions. Do you think that you know any traditional tales?</a:t>
            </a:r>
            <a:endParaRPr lang="en-GB" dirty="0"/>
          </a:p>
        </p:txBody>
      </p:sp>
      <p:sp>
        <p:nvSpPr>
          <p:cNvPr id="4" name="Slide Number Placeholder 3"/>
          <p:cNvSpPr>
            <a:spLocks noGrp="1"/>
          </p:cNvSpPr>
          <p:nvPr>
            <p:ph type="sldNum" sz="quarter" idx="10"/>
          </p:nvPr>
        </p:nvSpPr>
        <p:spPr/>
        <p:txBody>
          <a:bodyPr/>
          <a:lstStyle/>
          <a:p>
            <a:fld id="{74EC8320-2179-434F-9EB5-626D3CB1C6EE}" type="slidenum">
              <a:rPr lang="en-GB" smtClean="0"/>
              <a:t>1</a:t>
            </a:fld>
            <a:endParaRPr lang="en-GB"/>
          </a:p>
        </p:txBody>
      </p:sp>
    </p:spTree>
    <p:extLst>
      <p:ext uri="{BB962C8B-B14F-4D97-AF65-F5344CB8AC3E}">
        <p14:creationId xmlns:p14="http://schemas.microsoft.com/office/powerpoint/2010/main" val="72646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traditional tales that you might know. Do you </a:t>
            </a:r>
            <a:r>
              <a:rPr lang="en-US" dirty="0" err="1" smtClean="0"/>
              <a:t>recognise</a:t>
            </a:r>
            <a:r>
              <a:rPr lang="en-US" baseline="0" dirty="0" smtClean="0"/>
              <a:t> any of them?</a:t>
            </a:r>
            <a:endParaRPr lang="en-GB" dirty="0"/>
          </a:p>
        </p:txBody>
      </p:sp>
      <p:sp>
        <p:nvSpPr>
          <p:cNvPr id="4" name="Slide Number Placeholder 3"/>
          <p:cNvSpPr>
            <a:spLocks noGrp="1"/>
          </p:cNvSpPr>
          <p:nvPr>
            <p:ph type="sldNum" sz="quarter" idx="10"/>
          </p:nvPr>
        </p:nvSpPr>
        <p:spPr/>
        <p:txBody>
          <a:bodyPr/>
          <a:lstStyle/>
          <a:p>
            <a:fld id="{74EC8320-2179-434F-9EB5-626D3CB1C6EE}" type="slidenum">
              <a:rPr lang="en-GB" smtClean="0"/>
              <a:t>2</a:t>
            </a:fld>
            <a:endParaRPr lang="en-GB"/>
          </a:p>
        </p:txBody>
      </p:sp>
    </p:spTree>
    <p:extLst>
      <p:ext uri="{BB962C8B-B14F-4D97-AF65-F5344CB8AC3E}">
        <p14:creationId xmlns:p14="http://schemas.microsoft.com/office/powerpoint/2010/main" val="318610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features of many traditional tales: an adventure or journey, main characters, a moral to learn</a:t>
            </a:r>
            <a:r>
              <a:rPr lang="en-US" baseline="0" dirty="0" smtClean="0"/>
              <a:t> (this is a lesson that teaches the characters and readers something important) </a:t>
            </a:r>
            <a:r>
              <a:rPr lang="en-US" dirty="0" smtClean="0"/>
              <a:t>a beginning</a:t>
            </a:r>
            <a:r>
              <a:rPr lang="en-US" baseline="0" dirty="0" smtClean="0"/>
              <a:t>, a middle and an end, which is usually a happy ending. We will look at two of my </a:t>
            </a:r>
            <a:r>
              <a:rPr lang="en-US" baseline="0" dirty="0" err="1" smtClean="0"/>
              <a:t>favourites</a:t>
            </a:r>
            <a:r>
              <a:rPr lang="en-US" baseline="0" dirty="0" smtClean="0"/>
              <a:t> to see if they have the features…</a:t>
            </a:r>
            <a:endParaRPr lang="en-GB" dirty="0"/>
          </a:p>
        </p:txBody>
      </p:sp>
      <p:sp>
        <p:nvSpPr>
          <p:cNvPr id="4" name="Slide Number Placeholder 3"/>
          <p:cNvSpPr>
            <a:spLocks noGrp="1"/>
          </p:cNvSpPr>
          <p:nvPr>
            <p:ph type="sldNum" sz="quarter" idx="10"/>
          </p:nvPr>
        </p:nvSpPr>
        <p:spPr/>
        <p:txBody>
          <a:bodyPr/>
          <a:lstStyle/>
          <a:p>
            <a:fld id="{74EC8320-2179-434F-9EB5-626D3CB1C6EE}" type="slidenum">
              <a:rPr lang="en-GB" smtClean="0"/>
              <a:t>3</a:t>
            </a:fld>
            <a:endParaRPr lang="en-GB"/>
          </a:p>
        </p:txBody>
      </p:sp>
    </p:spTree>
    <p:extLst>
      <p:ext uri="{BB962C8B-B14F-4D97-AF65-F5344CB8AC3E}">
        <p14:creationId xmlns:p14="http://schemas.microsoft.com/office/powerpoint/2010/main" val="301998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which</a:t>
            </a:r>
            <a:r>
              <a:rPr lang="en-US" baseline="0" dirty="0" smtClean="0"/>
              <a:t> traditional tale is this? Oh yes! Little Red Riding Hood, we know that because of her hood. Where is she going? Yes! She’s going to Grandma’s house. Are there any other characters? Ooh, who is hiding in the trees? It’s the Big Bad Wolf! Is there a moral to learn? Yes! You should follow instructions and not leave the path to talk to strangers. Is the ending a happy one? Yes!</a:t>
            </a:r>
            <a:endParaRPr lang="en-GB" dirty="0"/>
          </a:p>
        </p:txBody>
      </p:sp>
      <p:sp>
        <p:nvSpPr>
          <p:cNvPr id="4" name="Slide Number Placeholder 3"/>
          <p:cNvSpPr>
            <a:spLocks noGrp="1"/>
          </p:cNvSpPr>
          <p:nvPr>
            <p:ph type="sldNum" sz="quarter" idx="10"/>
          </p:nvPr>
        </p:nvSpPr>
        <p:spPr/>
        <p:txBody>
          <a:bodyPr/>
          <a:lstStyle/>
          <a:p>
            <a:fld id="{74EC8320-2179-434F-9EB5-626D3CB1C6EE}" type="slidenum">
              <a:rPr lang="en-GB" smtClean="0"/>
              <a:t>4</a:t>
            </a:fld>
            <a:endParaRPr lang="en-GB"/>
          </a:p>
        </p:txBody>
      </p:sp>
    </p:spTree>
    <p:extLst>
      <p:ext uri="{BB962C8B-B14F-4D97-AF65-F5344CB8AC3E}">
        <p14:creationId xmlns:p14="http://schemas.microsoft.com/office/powerpoint/2010/main" val="425204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a:t>
            </a:r>
            <a:r>
              <a:rPr lang="en-US" baseline="0" dirty="0" smtClean="0"/>
              <a:t> look at this one: The Gingerbread Man. Who are the characters? What is the lesson to learn? Is there a happy ending? Not all tales have a happy ending.</a:t>
            </a:r>
            <a:endParaRPr lang="en-GB" dirty="0"/>
          </a:p>
        </p:txBody>
      </p:sp>
      <p:sp>
        <p:nvSpPr>
          <p:cNvPr id="4" name="Slide Number Placeholder 3"/>
          <p:cNvSpPr>
            <a:spLocks noGrp="1"/>
          </p:cNvSpPr>
          <p:nvPr>
            <p:ph type="sldNum" sz="quarter" idx="10"/>
          </p:nvPr>
        </p:nvSpPr>
        <p:spPr/>
        <p:txBody>
          <a:bodyPr/>
          <a:lstStyle/>
          <a:p>
            <a:fld id="{74EC8320-2179-434F-9EB5-626D3CB1C6EE}" type="slidenum">
              <a:rPr lang="en-GB" smtClean="0"/>
              <a:t>5</a:t>
            </a:fld>
            <a:endParaRPr lang="en-GB"/>
          </a:p>
        </p:txBody>
      </p:sp>
    </p:spTree>
    <p:extLst>
      <p:ext uri="{BB962C8B-B14F-4D97-AF65-F5344CB8AC3E}">
        <p14:creationId xmlns:p14="http://schemas.microsoft.com/office/powerpoint/2010/main" val="120302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9503B3-69FD-4AB4-B120-601804266D88}"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54409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9503B3-69FD-4AB4-B120-601804266D88}"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58524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9503B3-69FD-4AB4-B120-601804266D88}"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72007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9503B3-69FD-4AB4-B120-601804266D88}"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292233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9503B3-69FD-4AB4-B120-601804266D88}"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55669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9503B3-69FD-4AB4-B120-601804266D88}"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227629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9503B3-69FD-4AB4-B120-601804266D88}"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82043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9503B3-69FD-4AB4-B120-601804266D88}"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98433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503B3-69FD-4AB4-B120-601804266D88}"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34262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9503B3-69FD-4AB4-B120-601804266D88}"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06977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9503B3-69FD-4AB4-B120-601804266D88}"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2149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503B3-69FD-4AB4-B120-601804266D88}" type="datetimeFigureOut">
              <a:rPr lang="en-GB" smtClean="0"/>
              <a:t>20/01/2021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F988C-C218-4909-B7E1-EB7313BC7769}" type="slidenum">
              <a:rPr lang="en-GB" smtClean="0"/>
              <a:t>‹#›</a:t>
            </a:fld>
            <a:endParaRPr lang="en-GB"/>
          </a:p>
        </p:txBody>
      </p:sp>
    </p:spTree>
    <p:extLst>
      <p:ext uri="{BB962C8B-B14F-4D97-AF65-F5344CB8AC3E}">
        <p14:creationId xmlns:p14="http://schemas.microsoft.com/office/powerpoint/2010/main" val="3965008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85" y="3483882"/>
            <a:ext cx="10515600" cy="1325563"/>
          </a:xfrm>
        </p:spPr>
        <p:txBody>
          <a:bodyPr/>
          <a:lstStyle/>
          <a:p>
            <a:pPr algn="ctr"/>
            <a:r>
              <a:rPr lang="en-US" dirty="0" smtClean="0">
                <a:latin typeface="Arial" panose="020B0604020202020204" pitchFamily="34" charset="0"/>
                <a:cs typeface="Arial" panose="020B0604020202020204" pitchFamily="34" charset="0"/>
              </a:rPr>
              <a:t>What is a traditional tale?</a:t>
            </a:r>
            <a:endParaRPr lang="en-GB" dirty="0">
              <a:latin typeface="Arial" panose="020B0604020202020204" pitchFamily="34" charset="0"/>
              <a:cs typeface="Arial" panose="020B0604020202020204" pitchFamily="34" charset="0"/>
            </a:endParaRPr>
          </a:p>
        </p:txBody>
      </p:sp>
      <p:sp>
        <p:nvSpPr>
          <p:cNvPr id="5" name="Title 1"/>
          <p:cNvSpPr txBox="1">
            <a:spLocks/>
          </p:cNvSpPr>
          <p:nvPr/>
        </p:nvSpPr>
        <p:spPr>
          <a:xfrm>
            <a:off x="1605643" y="15958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smtClean="0">
                <a:latin typeface="Arial" panose="020B0604020202020204" pitchFamily="34" charset="0"/>
                <a:cs typeface="Arial" panose="020B0604020202020204" pitchFamily="34" charset="0"/>
              </a:rPr>
              <a:t>Traditional Tales</a:t>
            </a:r>
            <a:endParaRPr lang="en-GB" b="1" u="sng" dirty="0">
              <a:latin typeface="Arial" panose="020B0604020202020204" pitchFamily="34" charset="0"/>
              <a:cs typeface="Arial" panose="020B0604020202020204" pitchFamily="34"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5572" y="6087836"/>
            <a:ext cx="609600" cy="609600"/>
          </a:xfrm>
          <a:prstGeom prst="rect">
            <a:avLst/>
          </a:prstGeom>
        </p:spPr>
      </p:pic>
    </p:spTree>
    <p:extLst>
      <p:ext uri="{BB962C8B-B14F-4D97-AF65-F5344CB8AC3E}">
        <p14:creationId xmlns:p14="http://schemas.microsoft.com/office/powerpoint/2010/main" val="4278706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4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72237" y="2494356"/>
            <a:ext cx="5143710" cy="3081082"/>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40324"/>
          <a:stretch/>
        </p:blipFill>
        <p:spPr>
          <a:xfrm>
            <a:off x="3693574" y="329402"/>
            <a:ext cx="3705444" cy="2948348"/>
          </a:xfrm>
          <a:prstGeom prst="rect">
            <a:avLst/>
          </a:prstGeom>
        </p:spPr>
      </p:pic>
      <p:pic>
        <p:nvPicPr>
          <p:cNvPr id="7" name="Picture 6"/>
          <p:cNvPicPr>
            <a:picLocks noChangeAspect="1"/>
          </p:cNvPicPr>
          <p:nvPr/>
        </p:nvPicPr>
        <p:blipFill>
          <a:blip r:embed="rId7"/>
          <a:stretch>
            <a:fillRect/>
          </a:stretch>
        </p:blipFill>
        <p:spPr>
          <a:xfrm>
            <a:off x="7652433" y="3277750"/>
            <a:ext cx="4314115" cy="3329002"/>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56948" y="6162464"/>
            <a:ext cx="609600" cy="609600"/>
          </a:xfrm>
          <a:prstGeom prst="rect">
            <a:avLst/>
          </a:prstGeom>
        </p:spPr>
      </p:pic>
    </p:spTree>
    <p:extLst>
      <p:ext uri="{BB962C8B-B14F-4D97-AF65-F5344CB8AC3E}">
        <p14:creationId xmlns:p14="http://schemas.microsoft.com/office/powerpoint/2010/main" val="17740704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Common features of a traditional tale: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rial" panose="020B0604020202020204" pitchFamily="34" charset="0"/>
                <a:cs typeface="Arial" panose="020B0604020202020204" pitchFamily="34" charset="0"/>
              </a:rPr>
              <a:t>An adventure or journey</a:t>
            </a:r>
          </a:p>
          <a:p>
            <a:pPr marL="0" indent="0" algn="ctr">
              <a:buNone/>
            </a:pPr>
            <a:endParaRPr lang="en-US" dirty="0" smtClean="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Main characters </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A moral to learn</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A beginning, a middle and an end</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12285" y="6007100"/>
            <a:ext cx="609600" cy="609600"/>
          </a:xfrm>
          <a:prstGeom prst="rect">
            <a:avLst/>
          </a:prstGeom>
        </p:spPr>
      </p:pic>
    </p:spTree>
    <p:extLst>
      <p:ext uri="{BB962C8B-B14F-4D97-AF65-F5344CB8AC3E}">
        <p14:creationId xmlns:p14="http://schemas.microsoft.com/office/powerpoint/2010/main" val="2221843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9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3150772" y="1195732"/>
            <a:ext cx="5627469" cy="4342456"/>
          </a:xfrm>
          <a:prstGeom prst="rect">
            <a:avLst/>
          </a:prstGeom>
        </p:spPr>
      </p:pic>
      <p:cxnSp>
        <p:nvCxnSpPr>
          <p:cNvPr id="3" name="Straight Arrow Connector 2"/>
          <p:cNvCxnSpPr/>
          <p:nvPr/>
        </p:nvCxnSpPr>
        <p:spPr>
          <a:xfrm flipH="1" flipV="1">
            <a:off x="2090057" y="1485900"/>
            <a:ext cx="1616529" cy="1110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7674429" y="3102429"/>
            <a:ext cx="2449285" cy="1028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3706586" y="5012871"/>
            <a:ext cx="2106385" cy="1045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55172" y="1195732"/>
            <a:ext cx="17145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Who is this?</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2090057" y="6044050"/>
            <a:ext cx="249827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Where is she going?</a:t>
            </a:r>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9693728" y="4280660"/>
            <a:ext cx="249827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Who is this?</a:t>
            </a:r>
            <a:endParaRPr lang="en-GB" dirty="0">
              <a:latin typeface="Arial" panose="020B0604020202020204" pitchFamily="34" charset="0"/>
              <a:cs typeface="Arial" panose="020B0604020202020204" pitchFamily="34" charset="0"/>
            </a:endParaRPr>
          </a:p>
        </p:txBody>
      </p:sp>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9243" y="6057900"/>
            <a:ext cx="609600" cy="609600"/>
          </a:xfrm>
          <a:prstGeom prst="rect">
            <a:avLst/>
          </a:prstGeom>
        </p:spPr>
      </p:pic>
    </p:spTree>
    <p:extLst>
      <p:ext uri="{BB962C8B-B14F-4D97-AF65-F5344CB8AC3E}">
        <p14:creationId xmlns:p14="http://schemas.microsoft.com/office/powerpoint/2010/main" val="3257226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18"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40324"/>
          <a:stretch/>
        </p:blipFill>
        <p:spPr>
          <a:xfrm>
            <a:off x="3524761" y="1257869"/>
            <a:ext cx="5281614" cy="4202475"/>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10257" y="6047014"/>
            <a:ext cx="609600" cy="609600"/>
          </a:xfrm>
          <a:prstGeom prst="rect">
            <a:avLst/>
          </a:prstGeom>
        </p:spPr>
      </p:pic>
      <p:cxnSp>
        <p:nvCxnSpPr>
          <p:cNvPr id="5" name="Straight Arrow Connector 4"/>
          <p:cNvCxnSpPr/>
          <p:nvPr/>
        </p:nvCxnSpPr>
        <p:spPr>
          <a:xfrm flipV="1">
            <a:off x="7788729" y="2743200"/>
            <a:ext cx="1828800" cy="326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9796798" y="2606346"/>
            <a:ext cx="2172390"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Where is he going?</a:t>
            </a:r>
            <a:endParaRPr lang="en-GB" dirty="0"/>
          </a:p>
        </p:txBody>
      </p:sp>
      <p:cxnSp>
        <p:nvCxnSpPr>
          <p:cNvPr id="9" name="Straight Arrow Connector 8"/>
          <p:cNvCxnSpPr/>
          <p:nvPr/>
        </p:nvCxnSpPr>
        <p:spPr>
          <a:xfrm flipH="1">
            <a:off x="1943100" y="3118757"/>
            <a:ext cx="2122714" cy="8654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258023" y="3799505"/>
            <a:ext cx="1685077"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Who are they?</a:t>
            </a:r>
            <a:endParaRPr lang="en-GB" dirty="0"/>
          </a:p>
        </p:txBody>
      </p:sp>
    </p:spTree>
    <p:extLst>
      <p:ext uri="{BB962C8B-B14F-4D97-AF65-F5344CB8AC3E}">
        <p14:creationId xmlns:p14="http://schemas.microsoft.com/office/powerpoint/2010/main" val="2368742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Commentary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821692"/>
          </a:xfrm>
        </p:spPr>
        <p:txBody>
          <a:bodyPr>
            <a:normAutofit fontScale="55000" lnSpcReduction="20000"/>
          </a:bodyPr>
          <a:lstStyle/>
          <a:p>
            <a:pPr marL="0" indent="0">
              <a:buNone/>
            </a:pPr>
            <a:r>
              <a:rPr lang="en-US" sz="3300" dirty="0">
                <a:latin typeface="Arial" panose="020B0604020202020204" pitchFamily="34" charset="0"/>
                <a:cs typeface="Arial" panose="020B0604020202020204" pitchFamily="34" charset="0"/>
              </a:rPr>
              <a:t>Slide 1: A traditional tale is a story that has been told for a long time, by many people. This means that lots of people get to know the tale, but they might know slightly different versions. Do you think that you know any traditional tales</a:t>
            </a:r>
            <a:r>
              <a:rPr lang="en-US" sz="3300" dirty="0" smtClean="0">
                <a:latin typeface="Arial" panose="020B0604020202020204" pitchFamily="34" charset="0"/>
                <a:cs typeface="Arial" panose="020B0604020202020204" pitchFamily="34" charset="0"/>
              </a:rPr>
              <a:t>?</a:t>
            </a:r>
          </a:p>
          <a:p>
            <a:pPr marL="0" indent="0">
              <a:buNone/>
            </a:pPr>
            <a:endParaRPr lang="en-US" sz="3300" dirty="0">
              <a:latin typeface="Arial" panose="020B0604020202020204" pitchFamily="34" charset="0"/>
              <a:cs typeface="Arial" panose="020B0604020202020204" pitchFamily="34" charset="0"/>
            </a:endParaRPr>
          </a:p>
          <a:p>
            <a:pPr marL="0" indent="0">
              <a:buNone/>
            </a:pPr>
            <a:r>
              <a:rPr lang="en-US" sz="3300" dirty="0" smtClean="0">
                <a:latin typeface="Arial" panose="020B0604020202020204" pitchFamily="34" charset="0"/>
                <a:cs typeface="Arial" panose="020B0604020202020204" pitchFamily="34" charset="0"/>
              </a:rPr>
              <a:t>Slide 2: </a:t>
            </a:r>
            <a:r>
              <a:rPr lang="en-US" sz="3300" dirty="0">
                <a:latin typeface="Arial" panose="020B0604020202020204" pitchFamily="34" charset="0"/>
                <a:cs typeface="Arial" panose="020B0604020202020204" pitchFamily="34" charset="0"/>
              </a:rPr>
              <a:t>Here are some examples of traditional tales that you might know. Do you </a:t>
            </a:r>
            <a:r>
              <a:rPr lang="en-US" sz="3300" dirty="0" err="1">
                <a:latin typeface="Arial" panose="020B0604020202020204" pitchFamily="34" charset="0"/>
                <a:cs typeface="Arial" panose="020B0604020202020204" pitchFamily="34" charset="0"/>
              </a:rPr>
              <a:t>recognise</a:t>
            </a:r>
            <a:r>
              <a:rPr lang="en-US" sz="3300" dirty="0">
                <a:latin typeface="Arial" panose="020B0604020202020204" pitchFamily="34" charset="0"/>
                <a:cs typeface="Arial" panose="020B0604020202020204" pitchFamily="34" charset="0"/>
              </a:rPr>
              <a:t> any of them?</a:t>
            </a:r>
            <a:endParaRPr lang="en-GB" sz="3300" dirty="0">
              <a:latin typeface="Arial" panose="020B0604020202020204" pitchFamily="34" charset="0"/>
              <a:cs typeface="Arial" panose="020B0604020202020204" pitchFamily="34" charset="0"/>
            </a:endParaRPr>
          </a:p>
          <a:p>
            <a:pPr marL="0" indent="0">
              <a:buNone/>
            </a:pPr>
            <a:endParaRPr lang="en-US" sz="3300" dirty="0" smtClean="0">
              <a:latin typeface="Arial" panose="020B0604020202020204" pitchFamily="34" charset="0"/>
              <a:cs typeface="Arial" panose="020B0604020202020204" pitchFamily="34" charset="0"/>
            </a:endParaRPr>
          </a:p>
          <a:p>
            <a:pPr marL="0" indent="0">
              <a:buNone/>
            </a:pPr>
            <a:r>
              <a:rPr lang="en-US" sz="3300" dirty="0" smtClean="0">
                <a:latin typeface="Arial" panose="020B0604020202020204" pitchFamily="34" charset="0"/>
                <a:cs typeface="Arial" panose="020B0604020202020204" pitchFamily="34" charset="0"/>
              </a:rPr>
              <a:t>Slide 3: </a:t>
            </a:r>
            <a:r>
              <a:rPr lang="en-US" sz="3300" dirty="0">
                <a:latin typeface="Arial" panose="020B0604020202020204" pitchFamily="34" charset="0"/>
                <a:cs typeface="Arial" panose="020B0604020202020204" pitchFamily="34" charset="0"/>
              </a:rPr>
              <a:t>Let’s look at the features of many traditional tales: an adventure or journey, main characters, a moral to learn (this is a lesson that teaches the characters and readers something important) a beginning, a middle and an end, which is usually a happy ending. We will look at two of my </a:t>
            </a:r>
            <a:r>
              <a:rPr lang="en-US" sz="3300" dirty="0" err="1">
                <a:latin typeface="Arial" panose="020B0604020202020204" pitchFamily="34" charset="0"/>
                <a:cs typeface="Arial" panose="020B0604020202020204" pitchFamily="34" charset="0"/>
              </a:rPr>
              <a:t>favourites</a:t>
            </a:r>
            <a:r>
              <a:rPr lang="en-US" sz="3300" dirty="0">
                <a:latin typeface="Arial" panose="020B0604020202020204" pitchFamily="34" charset="0"/>
                <a:cs typeface="Arial" panose="020B0604020202020204" pitchFamily="34" charset="0"/>
              </a:rPr>
              <a:t> to see if they have the features…</a:t>
            </a:r>
            <a:endParaRPr lang="en-GB" sz="3300" dirty="0">
              <a:latin typeface="Arial" panose="020B0604020202020204" pitchFamily="34" charset="0"/>
              <a:cs typeface="Arial" panose="020B0604020202020204" pitchFamily="34" charset="0"/>
            </a:endParaRPr>
          </a:p>
          <a:p>
            <a:pPr marL="0" indent="0">
              <a:buNone/>
            </a:pPr>
            <a:endParaRPr lang="en-US" sz="3300" dirty="0">
              <a:latin typeface="Arial" panose="020B0604020202020204" pitchFamily="34" charset="0"/>
              <a:cs typeface="Arial" panose="020B0604020202020204" pitchFamily="34" charset="0"/>
            </a:endParaRPr>
          </a:p>
          <a:p>
            <a:pPr marL="0" indent="0">
              <a:buNone/>
            </a:pPr>
            <a:r>
              <a:rPr lang="en-US" sz="3300" dirty="0" smtClean="0">
                <a:latin typeface="Arial" panose="020B0604020202020204" pitchFamily="34" charset="0"/>
                <a:cs typeface="Arial" panose="020B0604020202020204" pitchFamily="34" charset="0"/>
              </a:rPr>
              <a:t>Slide 4: </a:t>
            </a:r>
            <a:r>
              <a:rPr lang="en-US" sz="3300" dirty="0">
                <a:latin typeface="Arial" panose="020B0604020202020204" pitchFamily="34" charset="0"/>
                <a:cs typeface="Arial" panose="020B0604020202020204" pitchFamily="34" charset="0"/>
              </a:rPr>
              <a:t>First, which traditional tale is this? Oh yes! Little Red Riding Hood, we know that because of her hood. Where is she going? Yes! She’s going to Grandma’s house. Are there any other characters? Ooh, who is hiding in the trees? It’s the Big Bad Wolf! Is there a moral to learn? Yes! You should follow instructions and not leave the path to talk to strangers. Is the ending a happy one? Yes</a:t>
            </a:r>
            <a:r>
              <a:rPr lang="en-US" sz="3300" dirty="0" smtClean="0">
                <a:latin typeface="Arial" panose="020B0604020202020204" pitchFamily="34" charset="0"/>
                <a:cs typeface="Arial" panose="020B0604020202020204" pitchFamily="34" charset="0"/>
              </a:rPr>
              <a:t>!</a:t>
            </a:r>
          </a:p>
          <a:p>
            <a:pPr marL="0" indent="0">
              <a:buNone/>
            </a:pPr>
            <a:endParaRPr lang="en-US" sz="3300" dirty="0">
              <a:latin typeface="Arial" panose="020B0604020202020204" pitchFamily="34" charset="0"/>
              <a:cs typeface="Arial" panose="020B0604020202020204" pitchFamily="34" charset="0"/>
            </a:endParaRPr>
          </a:p>
          <a:p>
            <a:pPr marL="0" indent="0">
              <a:buNone/>
            </a:pPr>
            <a:r>
              <a:rPr lang="en-US" sz="3300" dirty="0" smtClean="0">
                <a:latin typeface="Arial" panose="020B0604020202020204" pitchFamily="34" charset="0"/>
                <a:cs typeface="Arial" panose="020B0604020202020204" pitchFamily="34" charset="0"/>
              </a:rPr>
              <a:t>Slide 5: </a:t>
            </a:r>
            <a:r>
              <a:rPr lang="en-US" sz="3300" dirty="0">
                <a:latin typeface="Arial" panose="020B0604020202020204" pitchFamily="34" charset="0"/>
                <a:cs typeface="Arial" panose="020B0604020202020204" pitchFamily="34" charset="0"/>
              </a:rPr>
              <a:t>Now let’s look at this one: The Gingerbread Man. Who are the characters? What is the lesson to learn? Is there a happy ending? Not all tales have a happy ending.</a:t>
            </a:r>
            <a:endParaRPr lang="en-GB" sz="33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838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602</Words>
  <Application>Microsoft Office PowerPoint</Application>
  <PresentationFormat>Widescreen</PresentationFormat>
  <Paragraphs>36</Paragraphs>
  <Slides>6</Slides>
  <Notes>5</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What is a traditional tale?</vt:lpstr>
      <vt:lpstr>PowerPoint Presentation</vt:lpstr>
      <vt:lpstr>Common features of a traditional tale:</vt:lpstr>
      <vt:lpstr>PowerPoint Presentation</vt:lpstr>
      <vt:lpstr>PowerPoint Presentation</vt:lpstr>
      <vt:lpstr>Commentary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Tales</dc:title>
  <dc:creator>Kiddy, Rubie</dc:creator>
  <cp:lastModifiedBy>Harris, Nikki</cp:lastModifiedBy>
  <cp:revision>11</cp:revision>
  <dcterms:created xsi:type="dcterms:W3CDTF">2021-01-19T11:07:24Z</dcterms:created>
  <dcterms:modified xsi:type="dcterms:W3CDTF">2021-01-20T09:12:26Z</dcterms:modified>
</cp:coreProperties>
</file>