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70" r:id="rId4"/>
    <p:sldId id="257" r:id="rId5"/>
    <p:sldId id="267" r:id="rId6"/>
    <p:sldId id="258" r:id="rId7"/>
    <p:sldId id="269" r:id="rId8"/>
    <p:sldId id="259" r:id="rId9"/>
    <p:sldId id="260"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47" autoAdjust="0"/>
    <p:restoredTop sz="94660"/>
  </p:normalViewPr>
  <p:slideViewPr>
    <p:cSldViewPr snapToGrid="0">
      <p:cViewPr varScale="1">
        <p:scale>
          <a:sx n="62" d="100"/>
          <a:sy n="62" d="100"/>
        </p:scale>
        <p:origin x="84"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2040B-EA43-46BD-9177-8E2E4AC778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4E74628-852C-48AC-B51B-26D9046DB4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C1F0F8-D86B-49C4-9F84-F4209ED54282}"/>
              </a:ext>
            </a:extLst>
          </p:cNvPr>
          <p:cNvSpPr>
            <a:spLocks noGrp="1"/>
          </p:cNvSpPr>
          <p:nvPr>
            <p:ph type="dt" sz="half" idx="10"/>
          </p:nvPr>
        </p:nvSpPr>
        <p:spPr/>
        <p:txBody>
          <a:bodyPr/>
          <a:lstStyle/>
          <a:p>
            <a:fld id="{D76DB6F0-A040-4C6B-9CAC-E7E64EAD4245}" type="datetimeFigureOut">
              <a:rPr lang="en-GB" smtClean="0"/>
              <a:t>30/01/2021</a:t>
            </a:fld>
            <a:endParaRPr lang="en-GB" dirty="0"/>
          </a:p>
        </p:txBody>
      </p:sp>
      <p:sp>
        <p:nvSpPr>
          <p:cNvPr id="5" name="Footer Placeholder 4">
            <a:extLst>
              <a:ext uri="{FF2B5EF4-FFF2-40B4-BE49-F238E27FC236}">
                <a16:creationId xmlns:a16="http://schemas.microsoft.com/office/drawing/2014/main" id="{0BFCABF6-5521-4CD8-B28E-BB01D3FCDFE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1FA4388-CBCD-4A7B-814A-0A91A4B70C4A}"/>
              </a:ext>
            </a:extLst>
          </p:cNvPr>
          <p:cNvSpPr>
            <a:spLocks noGrp="1"/>
          </p:cNvSpPr>
          <p:nvPr>
            <p:ph type="sldNum" sz="quarter" idx="12"/>
          </p:nvPr>
        </p:nvSpPr>
        <p:spPr/>
        <p:txBody>
          <a:bodyPr/>
          <a:lstStyle/>
          <a:p>
            <a:fld id="{5F19E792-DD82-4A7B-A163-C1B13B74C1A3}" type="slidenum">
              <a:rPr lang="en-GB" smtClean="0"/>
              <a:t>‹#›</a:t>
            </a:fld>
            <a:endParaRPr lang="en-GB" dirty="0"/>
          </a:p>
        </p:txBody>
      </p:sp>
    </p:spTree>
    <p:extLst>
      <p:ext uri="{BB962C8B-B14F-4D97-AF65-F5344CB8AC3E}">
        <p14:creationId xmlns:p14="http://schemas.microsoft.com/office/powerpoint/2010/main" val="2541971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F9DD1-55B9-49D7-B3EC-EE2E1D0DB63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EA4C02-EDB5-4642-8594-E6DD10522A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2C292E-AD84-4307-89B4-8002D7579209}"/>
              </a:ext>
            </a:extLst>
          </p:cNvPr>
          <p:cNvSpPr>
            <a:spLocks noGrp="1"/>
          </p:cNvSpPr>
          <p:nvPr>
            <p:ph type="dt" sz="half" idx="10"/>
          </p:nvPr>
        </p:nvSpPr>
        <p:spPr/>
        <p:txBody>
          <a:bodyPr/>
          <a:lstStyle/>
          <a:p>
            <a:fld id="{D76DB6F0-A040-4C6B-9CAC-E7E64EAD4245}" type="datetimeFigureOut">
              <a:rPr lang="en-GB" smtClean="0"/>
              <a:t>30/01/2021</a:t>
            </a:fld>
            <a:endParaRPr lang="en-GB" dirty="0"/>
          </a:p>
        </p:txBody>
      </p:sp>
      <p:sp>
        <p:nvSpPr>
          <p:cNvPr id="5" name="Footer Placeholder 4">
            <a:extLst>
              <a:ext uri="{FF2B5EF4-FFF2-40B4-BE49-F238E27FC236}">
                <a16:creationId xmlns:a16="http://schemas.microsoft.com/office/drawing/2014/main" id="{8426CE71-29B0-42BE-8C21-A75CFCDB2F5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862EC35-58C9-487C-8EF0-0DC085B55FEF}"/>
              </a:ext>
            </a:extLst>
          </p:cNvPr>
          <p:cNvSpPr>
            <a:spLocks noGrp="1"/>
          </p:cNvSpPr>
          <p:nvPr>
            <p:ph type="sldNum" sz="quarter" idx="12"/>
          </p:nvPr>
        </p:nvSpPr>
        <p:spPr/>
        <p:txBody>
          <a:bodyPr/>
          <a:lstStyle/>
          <a:p>
            <a:fld id="{5F19E792-DD82-4A7B-A163-C1B13B74C1A3}" type="slidenum">
              <a:rPr lang="en-GB" smtClean="0"/>
              <a:t>‹#›</a:t>
            </a:fld>
            <a:endParaRPr lang="en-GB" dirty="0"/>
          </a:p>
        </p:txBody>
      </p:sp>
    </p:spTree>
    <p:extLst>
      <p:ext uri="{BB962C8B-B14F-4D97-AF65-F5344CB8AC3E}">
        <p14:creationId xmlns:p14="http://schemas.microsoft.com/office/powerpoint/2010/main" val="908246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E32516-7023-42C6-BF7F-F421F6225C1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7A59804-1B93-455B-9E88-D93EEBB610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BF8817-E30A-47FC-A8ED-7077A5B911EC}"/>
              </a:ext>
            </a:extLst>
          </p:cNvPr>
          <p:cNvSpPr>
            <a:spLocks noGrp="1"/>
          </p:cNvSpPr>
          <p:nvPr>
            <p:ph type="dt" sz="half" idx="10"/>
          </p:nvPr>
        </p:nvSpPr>
        <p:spPr/>
        <p:txBody>
          <a:bodyPr/>
          <a:lstStyle/>
          <a:p>
            <a:fld id="{D76DB6F0-A040-4C6B-9CAC-E7E64EAD4245}" type="datetimeFigureOut">
              <a:rPr lang="en-GB" smtClean="0"/>
              <a:t>30/01/2021</a:t>
            </a:fld>
            <a:endParaRPr lang="en-GB" dirty="0"/>
          </a:p>
        </p:txBody>
      </p:sp>
      <p:sp>
        <p:nvSpPr>
          <p:cNvPr id="5" name="Footer Placeholder 4">
            <a:extLst>
              <a:ext uri="{FF2B5EF4-FFF2-40B4-BE49-F238E27FC236}">
                <a16:creationId xmlns:a16="http://schemas.microsoft.com/office/drawing/2014/main" id="{4594C3D3-0604-4421-94DF-A2CAEA04D46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08B255F-3EBA-4D13-8DAA-7A85F18E0B75}"/>
              </a:ext>
            </a:extLst>
          </p:cNvPr>
          <p:cNvSpPr>
            <a:spLocks noGrp="1"/>
          </p:cNvSpPr>
          <p:nvPr>
            <p:ph type="sldNum" sz="quarter" idx="12"/>
          </p:nvPr>
        </p:nvSpPr>
        <p:spPr/>
        <p:txBody>
          <a:bodyPr/>
          <a:lstStyle/>
          <a:p>
            <a:fld id="{5F19E792-DD82-4A7B-A163-C1B13B74C1A3}" type="slidenum">
              <a:rPr lang="en-GB" smtClean="0"/>
              <a:t>‹#›</a:t>
            </a:fld>
            <a:endParaRPr lang="en-GB" dirty="0"/>
          </a:p>
        </p:txBody>
      </p:sp>
    </p:spTree>
    <p:extLst>
      <p:ext uri="{BB962C8B-B14F-4D97-AF65-F5344CB8AC3E}">
        <p14:creationId xmlns:p14="http://schemas.microsoft.com/office/powerpoint/2010/main" val="1697016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DA24-0FDD-43B4-A61D-B64832B75C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11E47F-BE6A-41A9-880B-CB0C2D2083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83F58E-2D91-4555-A728-09202EFC49C8}"/>
              </a:ext>
            </a:extLst>
          </p:cNvPr>
          <p:cNvSpPr>
            <a:spLocks noGrp="1"/>
          </p:cNvSpPr>
          <p:nvPr>
            <p:ph type="dt" sz="half" idx="10"/>
          </p:nvPr>
        </p:nvSpPr>
        <p:spPr/>
        <p:txBody>
          <a:bodyPr/>
          <a:lstStyle/>
          <a:p>
            <a:fld id="{D76DB6F0-A040-4C6B-9CAC-E7E64EAD4245}" type="datetimeFigureOut">
              <a:rPr lang="en-GB" smtClean="0"/>
              <a:t>30/01/2021</a:t>
            </a:fld>
            <a:endParaRPr lang="en-GB" dirty="0"/>
          </a:p>
        </p:txBody>
      </p:sp>
      <p:sp>
        <p:nvSpPr>
          <p:cNvPr id="5" name="Footer Placeholder 4">
            <a:extLst>
              <a:ext uri="{FF2B5EF4-FFF2-40B4-BE49-F238E27FC236}">
                <a16:creationId xmlns:a16="http://schemas.microsoft.com/office/drawing/2014/main" id="{BCAAD1CA-2395-4F5E-968E-75721EA2131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3E10CFE-D13E-45F0-A54D-B33D0A181CB4}"/>
              </a:ext>
            </a:extLst>
          </p:cNvPr>
          <p:cNvSpPr>
            <a:spLocks noGrp="1"/>
          </p:cNvSpPr>
          <p:nvPr>
            <p:ph type="sldNum" sz="quarter" idx="12"/>
          </p:nvPr>
        </p:nvSpPr>
        <p:spPr/>
        <p:txBody>
          <a:bodyPr/>
          <a:lstStyle/>
          <a:p>
            <a:fld id="{5F19E792-DD82-4A7B-A163-C1B13B74C1A3}" type="slidenum">
              <a:rPr lang="en-GB" smtClean="0"/>
              <a:t>‹#›</a:t>
            </a:fld>
            <a:endParaRPr lang="en-GB" dirty="0"/>
          </a:p>
        </p:txBody>
      </p:sp>
    </p:spTree>
    <p:extLst>
      <p:ext uri="{BB962C8B-B14F-4D97-AF65-F5344CB8AC3E}">
        <p14:creationId xmlns:p14="http://schemas.microsoft.com/office/powerpoint/2010/main" val="2967709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163B4-7632-48FA-B77C-959A0F6A1A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FDB07A8-ECD0-47A2-B8F6-B025F666DD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94C1CC-7E21-4511-BC1D-B65EB727D4D2}"/>
              </a:ext>
            </a:extLst>
          </p:cNvPr>
          <p:cNvSpPr>
            <a:spLocks noGrp="1"/>
          </p:cNvSpPr>
          <p:nvPr>
            <p:ph type="dt" sz="half" idx="10"/>
          </p:nvPr>
        </p:nvSpPr>
        <p:spPr/>
        <p:txBody>
          <a:bodyPr/>
          <a:lstStyle/>
          <a:p>
            <a:fld id="{D76DB6F0-A040-4C6B-9CAC-E7E64EAD4245}" type="datetimeFigureOut">
              <a:rPr lang="en-GB" smtClean="0"/>
              <a:t>30/01/2021</a:t>
            </a:fld>
            <a:endParaRPr lang="en-GB" dirty="0"/>
          </a:p>
        </p:txBody>
      </p:sp>
      <p:sp>
        <p:nvSpPr>
          <p:cNvPr id="5" name="Footer Placeholder 4">
            <a:extLst>
              <a:ext uri="{FF2B5EF4-FFF2-40B4-BE49-F238E27FC236}">
                <a16:creationId xmlns:a16="http://schemas.microsoft.com/office/drawing/2014/main" id="{DA50C5FD-0A54-4186-B868-5C6E42A1CDC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8DE7ECB-0CB5-4561-AACA-36AC8ABA4770}"/>
              </a:ext>
            </a:extLst>
          </p:cNvPr>
          <p:cNvSpPr>
            <a:spLocks noGrp="1"/>
          </p:cNvSpPr>
          <p:nvPr>
            <p:ph type="sldNum" sz="quarter" idx="12"/>
          </p:nvPr>
        </p:nvSpPr>
        <p:spPr/>
        <p:txBody>
          <a:bodyPr/>
          <a:lstStyle/>
          <a:p>
            <a:fld id="{5F19E792-DD82-4A7B-A163-C1B13B74C1A3}" type="slidenum">
              <a:rPr lang="en-GB" smtClean="0"/>
              <a:t>‹#›</a:t>
            </a:fld>
            <a:endParaRPr lang="en-GB" dirty="0"/>
          </a:p>
        </p:txBody>
      </p:sp>
    </p:spTree>
    <p:extLst>
      <p:ext uri="{BB962C8B-B14F-4D97-AF65-F5344CB8AC3E}">
        <p14:creationId xmlns:p14="http://schemas.microsoft.com/office/powerpoint/2010/main" val="1741639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F99E8-77B3-456B-9DD5-AE94665369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6356D86-E4DD-47D5-89F1-327008E8FE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78E48E4-5363-47BD-9BED-1DC5D5E664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272854B-5D1B-476F-A922-A497D6154DEB}"/>
              </a:ext>
            </a:extLst>
          </p:cNvPr>
          <p:cNvSpPr>
            <a:spLocks noGrp="1"/>
          </p:cNvSpPr>
          <p:nvPr>
            <p:ph type="dt" sz="half" idx="10"/>
          </p:nvPr>
        </p:nvSpPr>
        <p:spPr/>
        <p:txBody>
          <a:bodyPr/>
          <a:lstStyle/>
          <a:p>
            <a:fld id="{D76DB6F0-A040-4C6B-9CAC-E7E64EAD4245}" type="datetimeFigureOut">
              <a:rPr lang="en-GB" smtClean="0"/>
              <a:t>30/01/2021</a:t>
            </a:fld>
            <a:endParaRPr lang="en-GB" dirty="0"/>
          </a:p>
        </p:txBody>
      </p:sp>
      <p:sp>
        <p:nvSpPr>
          <p:cNvPr id="6" name="Footer Placeholder 5">
            <a:extLst>
              <a:ext uri="{FF2B5EF4-FFF2-40B4-BE49-F238E27FC236}">
                <a16:creationId xmlns:a16="http://schemas.microsoft.com/office/drawing/2014/main" id="{63CB1D1E-02C1-46A8-8155-C4BD663F623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FC5D738-1A48-4DEB-90EF-8036CD9608DA}"/>
              </a:ext>
            </a:extLst>
          </p:cNvPr>
          <p:cNvSpPr>
            <a:spLocks noGrp="1"/>
          </p:cNvSpPr>
          <p:nvPr>
            <p:ph type="sldNum" sz="quarter" idx="12"/>
          </p:nvPr>
        </p:nvSpPr>
        <p:spPr/>
        <p:txBody>
          <a:bodyPr/>
          <a:lstStyle/>
          <a:p>
            <a:fld id="{5F19E792-DD82-4A7B-A163-C1B13B74C1A3}" type="slidenum">
              <a:rPr lang="en-GB" smtClean="0"/>
              <a:t>‹#›</a:t>
            </a:fld>
            <a:endParaRPr lang="en-GB" dirty="0"/>
          </a:p>
        </p:txBody>
      </p:sp>
    </p:spTree>
    <p:extLst>
      <p:ext uri="{BB962C8B-B14F-4D97-AF65-F5344CB8AC3E}">
        <p14:creationId xmlns:p14="http://schemas.microsoft.com/office/powerpoint/2010/main" val="2595211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91FAC-0536-4D83-B9FC-FF3CC77F1F1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CC3BAF-D421-4A8E-94C0-5AC3610FC7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678C20-F6E7-47A3-8BC0-B9A65C3C0F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C28697E-4203-428A-9D6A-2B5AD73C7F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AD0235-2B0A-4663-8FE7-B7A7BCA856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8563569-EC95-44EB-A946-D1CDD47085B4}"/>
              </a:ext>
            </a:extLst>
          </p:cNvPr>
          <p:cNvSpPr>
            <a:spLocks noGrp="1"/>
          </p:cNvSpPr>
          <p:nvPr>
            <p:ph type="dt" sz="half" idx="10"/>
          </p:nvPr>
        </p:nvSpPr>
        <p:spPr/>
        <p:txBody>
          <a:bodyPr/>
          <a:lstStyle/>
          <a:p>
            <a:fld id="{D76DB6F0-A040-4C6B-9CAC-E7E64EAD4245}" type="datetimeFigureOut">
              <a:rPr lang="en-GB" smtClean="0"/>
              <a:t>30/01/2021</a:t>
            </a:fld>
            <a:endParaRPr lang="en-GB" dirty="0"/>
          </a:p>
        </p:txBody>
      </p:sp>
      <p:sp>
        <p:nvSpPr>
          <p:cNvPr id="8" name="Footer Placeholder 7">
            <a:extLst>
              <a:ext uri="{FF2B5EF4-FFF2-40B4-BE49-F238E27FC236}">
                <a16:creationId xmlns:a16="http://schemas.microsoft.com/office/drawing/2014/main" id="{710BA1AA-4C0F-4109-8A3E-DD73A555BC5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DD39BD62-7DCC-4823-B308-7C4F9DF53F71}"/>
              </a:ext>
            </a:extLst>
          </p:cNvPr>
          <p:cNvSpPr>
            <a:spLocks noGrp="1"/>
          </p:cNvSpPr>
          <p:nvPr>
            <p:ph type="sldNum" sz="quarter" idx="12"/>
          </p:nvPr>
        </p:nvSpPr>
        <p:spPr/>
        <p:txBody>
          <a:bodyPr/>
          <a:lstStyle/>
          <a:p>
            <a:fld id="{5F19E792-DD82-4A7B-A163-C1B13B74C1A3}" type="slidenum">
              <a:rPr lang="en-GB" smtClean="0"/>
              <a:t>‹#›</a:t>
            </a:fld>
            <a:endParaRPr lang="en-GB" dirty="0"/>
          </a:p>
        </p:txBody>
      </p:sp>
    </p:spTree>
    <p:extLst>
      <p:ext uri="{BB962C8B-B14F-4D97-AF65-F5344CB8AC3E}">
        <p14:creationId xmlns:p14="http://schemas.microsoft.com/office/powerpoint/2010/main" val="3858360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A33-F761-4069-A214-E94FE7B0527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4207F4-563C-4DBC-B175-59C51B65AF01}"/>
              </a:ext>
            </a:extLst>
          </p:cNvPr>
          <p:cNvSpPr>
            <a:spLocks noGrp="1"/>
          </p:cNvSpPr>
          <p:nvPr>
            <p:ph type="dt" sz="half" idx="10"/>
          </p:nvPr>
        </p:nvSpPr>
        <p:spPr/>
        <p:txBody>
          <a:bodyPr/>
          <a:lstStyle/>
          <a:p>
            <a:fld id="{D76DB6F0-A040-4C6B-9CAC-E7E64EAD4245}" type="datetimeFigureOut">
              <a:rPr lang="en-GB" smtClean="0"/>
              <a:t>30/01/2021</a:t>
            </a:fld>
            <a:endParaRPr lang="en-GB" dirty="0"/>
          </a:p>
        </p:txBody>
      </p:sp>
      <p:sp>
        <p:nvSpPr>
          <p:cNvPr id="4" name="Footer Placeholder 3">
            <a:extLst>
              <a:ext uri="{FF2B5EF4-FFF2-40B4-BE49-F238E27FC236}">
                <a16:creationId xmlns:a16="http://schemas.microsoft.com/office/drawing/2014/main" id="{FF9956CD-E1B9-4CDB-8727-EA38B7C67D7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95152E17-2A3B-420D-81F0-AF114A72BE4E}"/>
              </a:ext>
            </a:extLst>
          </p:cNvPr>
          <p:cNvSpPr>
            <a:spLocks noGrp="1"/>
          </p:cNvSpPr>
          <p:nvPr>
            <p:ph type="sldNum" sz="quarter" idx="12"/>
          </p:nvPr>
        </p:nvSpPr>
        <p:spPr/>
        <p:txBody>
          <a:bodyPr/>
          <a:lstStyle/>
          <a:p>
            <a:fld id="{5F19E792-DD82-4A7B-A163-C1B13B74C1A3}" type="slidenum">
              <a:rPr lang="en-GB" smtClean="0"/>
              <a:t>‹#›</a:t>
            </a:fld>
            <a:endParaRPr lang="en-GB" dirty="0"/>
          </a:p>
        </p:txBody>
      </p:sp>
    </p:spTree>
    <p:extLst>
      <p:ext uri="{BB962C8B-B14F-4D97-AF65-F5344CB8AC3E}">
        <p14:creationId xmlns:p14="http://schemas.microsoft.com/office/powerpoint/2010/main" val="865522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BF1E8E-77F0-4202-B744-7A2B00AA8BE7}"/>
              </a:ext>
            </a:extLst>
          </p:cNvPr>
          <p:cNvSpPr>
            <a:spLocks noGrp="1"/>
          </p:cNvSpPr>
          <p:nvPr>
            <p:ph type="dt" sz="half" idx="10"/>
          </p:nvPr>
        </p:nvSpPr>
        <p:spPr/>
        <p:txBody>
          <a:bodyPr/>
          <a:lstStyle/>
          <a:p>
            <a:fld id="{D76DB6F0-A040-4C6B-9CAC-E7E64EAD4245}" type="datetimeFigureOut">
              <a:rPr lang="en-GB" smtClean="0"/>
              <a:t>30/01/2021</a:t>
            </a:fld>
            <a:endParaRPr lang="en-GB" dirty="0"/>
          </a:p>
        </p:txBody>
      </p:sp>
      <p:sp>
        <p:nvSpPr>
          <p:cNvPr id="3" name="Footer Placeholder 2">
            <a:extLst>
              <a:ext uri="{FF2B5EF4-FFF2-40B4-BE49-F238E27FC236}">
                <a16:creationId xmlns:a16="http://schemas.microsoft.com/office/drawing/2014/main" id="{F662FC1A-2491-4618-9D72-F97068F26625}"/>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B3AD92C3-4877-42B6-90E4-DA1B0EB7BA46}"/>
              </a:ext>
            </a:extLst>
          </p:cNvPr>
          <p:cNvSpPr>
            <a:spLocks noGrp="1"/>
          </p:cNvSpPr>
          <p:nvPr>
            <p:ph type="sldNum" sz="quarter" idx="12"/>
          </p:nvPr>
        </p:nvSpPr>
        <p:spPr/>
        <p:txBody>
          <a:bodyPr/>
          <a:lstStyle/>
          <a:p>
            <a:fld id="{5F19E792-DD82-4A7B-A163-C1B13B74C1A3}" type="slidenum">
              <a:rPr lang="en-GB" smtClean="0"/>
              <a:t>‹#›</a:t>
            </a:fld>
            <a:endParaRPr lang="en-GB" dirty="0"/>
          </a:p>
        </p:txBody>
      </p:sp>
    </p:spTree>
    <p:extLst>
      <p:ext uri="{BB962C8B-B14F-4D97-AF65-F5344CB8AC3E}">
        <p14:creationId xmlns:p14="http://schemas.microsoft.com/office/powerpoint/2010/main" val="2116658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F1B0-9B0E-4819-BAD0-0484951ED9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3FD8B5E-1E3C-473B-A1B4-48F9E7EFF7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F5C9282-4916-4383-9CB8-9943A27078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092150-F95C-428D-88D9-60644327FAB6}"/>
              </a:ext>
            </a:extLst>
          </p:cNvPr>
          <p:cNvSpPr>
            <a:spLocks noGrp="1"/>
          </p:cNvSpPr>
          <p:nvPr>
            <p:ph type="dt" sz="half" idx="10"/>
          </p:nvPr>
        </p:nvSpPr>
        <p:spPr/>
        <p:txBody>
          <a:bodyPr/>
          <a:lstStyle/>
          <a:p>
            <a:fld id="{D76DB6F0-A040-4C6B-9CAC-E7E64EAD4245}" type="datetimeFigureOut">
              <a:rPr lang="en-GB" smtClean="0"/>
              <a:t>30/01/2021</a:t>
            </a:fld>
            <a:endParaRPr lang="en-GB" dirty="0"/>
          </a:p>
        </p:txBody>
      </p:sp>
      <p:sp>
        <p:nvSpPr>
          <p:cNvPr id="6" name="Footer Placeholder 5">
            <a:extLst>
              <a:ext uri="{FF2B5EF4-FFF2-40B4-BE49-F238E27FC236}">
                <a16:creationId xmlns:a16="http://schemas.microsoft.com/office/drawing/2014/main" id="{75B9C831-55EC-44C8-8BCD-46CD3C58510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EA78787-B69D-4650-8C37-21EA86A071E5}"/>
              </a:ext>
            </a:extLst>
          </p:cNvPr>
          <p:cNvSpPr>
            <a:spLocks noGrp="1"/>
          </p:cNvSpPr>
          <p:nvPr>
            <p:ph type="sldNum" sz="quarter" idx="12"/>
          </p:nvPr>
        </p:nvSpPr>
        <p:spPr/>
        <p:txBody>
          <a:bodyPr/>
          <a:lstStyle/>
          <a:p>
            <a:fld id="{5F19E792-DD82-4A7B-A163-C1B13B74C1A3}" type="slidenum">
              <a:rPr lang="en-GB" smtClean="0"/>
              <a:t>‹#›</a:t>
            </a:fld>
            <a:endParaRPr lang="en-GB" dirty="0"/>
          </a:p>
        </p:txBody>
      </p:sp>
    </p:spTree>
    <p:extLst>
      <p:ext uri="{BB962C8B-B14F-4D97-AF65-F5344CB8AC3E}">
        <p14:creationId xmlns:p14="http://schemas.microsoft.com/office/powerpoint/2010/main" val="3899649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395C7-E205-420F-98B3-7FC6B10AC9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C8DCDAE-01AF-4FA9-B752-856F507511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a:extLst>
              <a:ext uri="{FF2B5EF4-FFF2-40B4-BE49-F238E27FC236}">
                <a16:creationId xmlns:a16="http://schemas.microsoft.com/office/drawing/2014/main" id="{EB938BF6-187E-477B-A3C0-C42F7CE708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1092F5-08A3-424E-BD26-11CE3EEC0907}"/>
              </a:ext>
            </a:extLst>
          </p:cNvPr>
          <p:cNvSpPr>
            <a:spLocks noGrp="1"/>
          </p:cNvSpPr>
          <p:nvPr>
            <p:ph type="dt" sz="half" idx="10"/>
          </p:nvPr>
        </p:nvSpPr>
        <p:spPr/>
        <p:txBody>
          <a:bodyPr/>
          <a:lstStyle/>
          <a:p>
            <a:fld id="{D76DB6F0-A040-4C6B-9CAC-E7E64EAD4245}" type="datetimeFigureOut">
              <a:rPr lang="en-GB" smtClean="0"/>
              <a:t>30/01/2021</a:t>
            </a:fld>
            <a:endParaRPr lang="en-GB" dirty="0"/>
          </a:p>
        </p:txBody>
      </p:sp>
      <p:sp>
        <p:nvSpPr>
          <p:cNvPr id="6" name="Footer Placeholder 5">
            <a:extLst>
              <a:ext uri="{FF2B5EF4-FFF2-40B4-BE49-F238E27FC236}">
                <a16:creationId xmlns:a16="http://schemas.microsoft.com/office/drawing/2014/main" id="{ADC8FEEA-6CAD-44FF-8AB2-70EAF2BA3CC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DFB24E8-CF98-42CD-B456-6A4781510340}"/>
              </a:ext>
            </a:extLst>
          </p:cNvPr>
          <p:cNvSpPr>
            <a:spLocks noGrp="1"/>
          </p:cNvSpPr>
          <p:nvPr>
            <p:ph type="sldNum" sz="quarter" idx="12"/>
          </p:nvPr>
        </p:nvSpPr>
        <p:spPr/>
        <p:txBody>
          <a:bodyPr/>
          <a:lstStyle/>
          <a:p>
            <a:fld id="{5F19E792-DD82-4A7B-A163-C1B13B74C1A3}" type="slidenum">
              <a:rPr lang="en-GB" smtClean="0"/>
              <a:t>‹#›</a:t>
            </a:fld>
            <a:endParaRPr lang="en-GB" dirty="0"/>
          </a:p>
        </p:txBody>
      </p:sp>
    </p:spTree>
    <p:extLst>
      <p:ext uri="{BB962C8B-B14F-4D97-AF65-F5344CB8AC3E}">
        <p14:creationId xmlns:p14="http://schemas.microsoft.com/office/powerpoint/2010/main" val="1018842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6C20AF-BC70-4D6C-AAAC-74DE19D46C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CAE5FC-EF44-4464-AA49-1F782D3847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8F5A0A-7419-4176-8AB0-505997B440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DB6F0-A040-4C6B-9CAC-E7E64EAD4245}" type="datetimeFigureOut">
              <a:rPr lang="en-GB" smtClean="0"/>
              <a:t>30/01/2021</a:t>
            </a:fld>
            <a:endParaRPr lang="en-GB" dirty="0"/>
          </a:p>
        </p:txBody>
      </p:sp>
      <p:sp>
        <p:nvSpPr>
          <p:cNvPr id="5" name="Footer Placeholder 4">
            <a:extLst>
              <a:ext uri="{FF2B5EF4-FFF2-40B4-BE49-F238E27FC236}">
                <a16:creationId xmlns:a16="http://schemas.microsoft.com/office/drawing/2014/main" id="{B938C5EF-31B5-4696-9941-7A336A77BB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269F7B22-A692-446F-9557-BDF6CF293B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19E792-DD82-4A7B-A163-C1B13B74C1A3}" type="slidenum">
              <a:rPr lang="en-GB" smtClean="0"/>
              <a:t>‹#›</a:t>
            </a:fld>
            <a:endParaRPr lang="en-GB" dirty="0"/>
          </a:p>
        </p:txBody>
      </p:sp>
    </p:spTree>
    <p:extLst>
      <p:ext uri="{BB962C8B-B14F-4D97-AF65-F5344CB8AC3E}">
        <p14:creationId xmlns:p14="http://schemas.microsoft.com/office/powerpoint/2010/main" val="1669057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1.png"/><Relationship Id="rId4" Type="http://schemas.openxmlformats.org/officeDocument/2006/relationships/image" Target="../media/image2.wmf"/><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7" Type="http://schemas.openxmlformats.org/officeDocument/2006/relationships/image" Target="../media/image1.png"/><Relationship Id="rId2" Type="http://schemas.microsoft.com/office/2007/relationships/media" Target="../media/media5.m4a"/><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audio" Target="../media/media7.m4a"/><Relationship Id="rId2" Type="http://schemas.microsoft.com/office/2007/relationships/media" Target="../media/media7.m4a"/><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media8.m4a"/><Relationship Id="rId2" Type="http://schemas.microsoft.com/office/2007/relationships/media" Target="../media/media8.m4a"/><Relationship Id="rId1" Type="http://schemas.openxmlformats.org/officeDocument/2006/relationships/tags" Target="../tags/tag3.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1.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AC8A9-A2CF-406B-A2BB-7D3326508C9D}"/>
              </a:ext>
            </a:extLst>
          </p:cNvPr>
          <p:cNvSpPr>
            <a:spLocks noGrp="1"/>
          </p:cNvSpPr>
          <p:nvPr>
            <p:ph type="ctrTitle"/>
          </p:nvPr>
        </p:nvSpPr>
        <p:spPr>
          <a:xfrm>
            <a:off x="0" y="406400"/>
            <a:ext cx="11782269" cy="2387600"/>
          </a:xfrm>
        </p:spPr>
        <p:txBody>
          <a:bodyPr>
            <a:normAutofit/>
          </a:bodyPr>
          <a:lstStyle/>
          <a:p>
            <a:r>
              <a:rPr lang="en-GB" dirty="0"/>
              <a:t>To talk about story settings and how they make us feel. </a:t>
            </a:r>
          </a:p>
        </p:txBody>
      </p:sp>
      <p:sp>
        <p:nvSpPr>
          <p:cNvPr id="4" name="Subtitle 3">
            <a:extLst>
              <a:ext uri="{FF2B5EF4-FFF2-40B4-BE49-F238E27FC236}">
                <a16:creationId xmlns:a16="http://schemas.microsoft.com/office/drawing/2014/main" id="{DADC6C0D-AE48-45D1-B06F-2258535BC1BB}"/>
              </a:ext>
            </a:extLst>
          </p:cNvPr>
          <p:cNvSpPr txBox="1">
            <a:spLocks noGrp="1"/>
          </p:cNvSpPr>
          <p:nvPr>
            <p:ph type="subTitle" idx="1"/>
          </p:nvPr>
        </p:nvSpPr>
        <p:spPr>
          <a:xfrm>
            <a:off x="219855" y="3886851"/>
            <a:ext cx="11562414" cy="757130"/>
          </a:xfrm>
          <a:prstGeom prst="rect">
            <a:avLst/>
          </a:prstGeom>
          <a:noFill/>
        </p:spPr>
        <p:txBody>
          <a:bodyPr wrap="square" rtlCol="0">
            <a:spAutoFit/>
          </a:bodyPr>
          <a:lstStyle/>
          <a:p>
            <a:pPr algn="l"/>
            <a:r>
              <a:rPr lang="en-GB" sz="2400" b="0" i="0" dirty="0">
                <a:solidFill>
                  <a:srgbClr val="231F20"/>
                </a:solidFill>
                <a:effectLst/>
                <a:latin typeface="Arial" panose="020B0604020202020204" pitchFamily="34" charset="0"/>
                <a:cs typeface="Arial" panose="020B0604020202020204" pitchFamily="34" charset="0"/>
              </a:rPr>
              <a:t>A </a:t>
            </a:r>
            <a:r>
              <a:rPr lang="en-GB" sz="2400" b="1" i="0" dirty="0">
                <a:solidFill>
                  <a:srgbClr val="231F20"/>
                </a:solidFill>
                <a:effectLst/>
                <a:latin typeface="Arial" panose="020B0604020202020204" pitchFamily="34" charset="0"/>
                <a:cs typeface="Arial" panose="020B0604020202020204" pitchFamily="34" charset="0"/>
              </a:rPr>
              <a:t>setting</a:t>
            </a:r>
            <a:r>
              <a:rPr lang="en-GB" sz="2400" b="0" i="0" dirty="0">
                <a:solidFill>
                  <a:srgbClr val="231F20"/>
                </a:solidFill>
                <a:effectLst/>
                <a:latin typeface="Arial" panose="020B0604020202020204" pitchFamily="34" charset="0"/>
                <a:cs typeface="Arial" panose="020B0604020202020204" pitchFamily="34" charset="0"/>
              </a:rPr>
              <a:t> is </a:t>
            </a:r>
            <a:r>
              <a:rPr lang="en-GB" sz="2400" b="1" i="0" dirty="0">
                <a:solidFill>
                  <a:srgbClr val="231F20"/>
                </a:solidFill>
                <a:effectLst/>
                <a:latin typeface="Arial" panose="020B0604020202020204" pitchFamily="34" charset="0"/>
                <a:cs typeface="Arial" panose="020B0604020202020204" pitchFamily="34" charset="0"/>
              </a:rPr>
              <a:t>where</a:t>
            </a:r>
            <a:r>
              <a:rPr lang="en-GB" sz="2400" b="0" i="0" dirty="0">
                <a:solidFill>
                  <a:srgbClr val="231F20"/>
                </a:solidFill>
                <a:effectLst/>
                <a:latin typeface="Arial" panose="020B0604020202020204" pitchFamily="34" charset="0"/>
                <a:cs typeface="Arial" panose="020B0604020202020204" pitchFamily="34" charset="0"/>
              </a:rPr>
              <a:t> and </a:t>
            </a:r>
            <a:r>
              <a:rPr lang="en-GB" sz="2400" b="1" i="0" dirty="0">
                <a:solidFill>
                  <a:srgbClr val="231F20"/>
                </a:solidFill>
                <a:effectLst/>
                <a:latin typeface="Arial" panose="020B0604020202020204" pitchFamily="34" charset="0"/>
                <a:cs typeface="Arial" panose="020B0604020202020204" pitchFamily="34" charset="0"/>
              </a:rPr>
              <a:t>when</a:t>
            </a:r>
            <a:r>
              <a:rPr lang="en-GB" sz="2400" b="0" i="0" dirty="0">
                <a:solidFill>
                  <a:srgbClr val="231F20"/>
                </a:solidFill>
                <a:effectLst/>
                <a:latin typeface="Arial" panose="020B0604020202020204" pitchFamily="34" charset="0"/>
                <a:cs typeface="Arial" panose="020B0604020202020204" pitchFamily="34" charset="0"/>
              </a:rPr>
              <a:t> a story is set. For example, </a:t>
            </a:r>
            <a:r>
              <a:rPr lang="en-GB" sz="2400" dirty="0">
                <a:latin typeface="Arial" panose="020B0604020202020204" pitchFamily="34" charset="0"/>
                <a:cs typeface="Arial" panose="020B0604020202020204" pitchFamily="34" charset="0"/>
              </a:rPr>
              <a:t>in a forest, in a castle, at school</a:t>
            </a:r>
            <a:r>
              <a:rPr lang="en-GB" sz="2400" b="0" i="0" dirty="0">
                <a:solidFill>
                  <a:srgbClr val="231F20"/>
                </a:solidFill>
                <a:effectLst/>
                <a:latin typeface="Arial" panose="020B0604020202020204" pitchFamily="34" charset="0"/>
                <a:cs typeface="Arial" panose="020B0604020202020204" pitchFamily="34" charset="0"/>
              </a:rPr>
              <a:t> or </a:t>
            </a:r>
            <a:r>
              <a:rPr lang="en-GB" sz="2400" dirty="0">
                <a:latin typeface="Arial" panose="020B0604020202020204" pitchFamily="34" charset="0"/>
                <a:cs typeface="Arial" panose="020B0604020202020204" pitchFamily="34" charset="0"/>
              </a:rPr>
              <a:t>in space</a:t>
            </a:r>
          </a:p>
        </p:txBody>
      </p:sp>
      <p:pic>
        <p:nvPicPr>
          <p:cNvPr id="5" name="Audio 4">
            <a:hlinkClick r:id="" action="ppaction://media"/>
            <a:extLst>
              <a:ext uri="{FF2B5EF4-FFF2-40B4-BE49-F238E27FC236}">
                <a16:creationId xmlns:a16="http://schemas.microsoft.com/office/drawing/2014/main" id="{AA249DC8-6ECA-4AB8-839D-2DE3FB5C349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723732722"/>
      </p:ext>
    </p:extLst>
  </p:cSld>
  <p:clrMapOvr>
    <a:masterClrMapping/>
  </p:clrMapOvr>
  <mc:AlternateContent xmlns:mc="http://schemas.openxmlformats.org/markup-compatibility/2006" xmlns:p14="http://schemas.microsoft.com/office/powerpoint/2010/main">
    <mc:Choice Requires="p14">
      <p:transition spd="slow" p14:dur="2000" advTm="14726"/>
    </mc:Choice>
    <mc:Fallback xmlns="">
      <p:transition spd="slow" advTm="147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17BA22-00B9-4BF3-ACF7-9333499B4A9E}"/>
              </a:ext>
            </a:extLst>
          </p:cNvPr>
          <p:cNvSpPr txBox="1"/>
          <p:nvPr/>
        </p:nvSpPr>
        <p:spPr>
          <a:xfrm>
            <a:off x="764498" y="689548"/>
            <a:ext cx="10538086" cy="4401205"/>
          </a:xfrm>
          <a:prstGeom prst="rect">
            <a:avLst/>
          </a:prstGeom>
          <a:noFill/>
        </p:spPr>
        <p:txBody>
          <a:bodyPr wrap="square" rtlCol="0">
            <a:spAutoFit/>
          </a:bodyPr>
          <a:lstStyle/>
          <a:p>
            <a:r>
              <a:rPr lang="en-GB" sz="2000" dirty="0"/>
              <a:t>Task:</a:t>
            </a:r>
          </a:p>
          <a:p>
            <a:pPr>
              <a:lnSpc>
                <a:spcPct val="150000"/>
              </a:lnSpc>
            </a:pPr>
            <a:r>
              <a:rPr lang="en-GB" sz="2000" dirty="0"/>
              <a:t>Use the pictures on the work sheet and think about the story setting. </a:t>
            </a:r>
          </a:p>
          <a:p>
            <a:pPr marL="285750" indent="-285750">
              <a:lnSpc>
                <a:spcPct val="150000"/>
              </a:lnSpc>
              <a:buFont typeface="Arial" panose="020B0604020202020204" pitchFamily="34" charset="0"/>
              <a:buChar char="•"/>
            </a:pPr>
            <a:r>
              <a:rPr lang="en-GB" sz="2000" dirty="0"/>
              <a:t>Describe what you can see. </a:t>
            </a:r>
          </a:p>
          <a:p>
            <a:pPr marL="285750" indent="-285750">
              <a:lnSpc>
                <a:spcPct val="150000"/>
              </a:lnSpc>
              <a:buFont typeface="Arial" panose="020B0604020202020204" pitchFamily="34" charset="0"/>
              <a:buChar char="•"/>
            </a:pPr>
            <a:r>
              <a:rPr lang="en-GB" sz="2000" dirty="0"/>
              <a:t>Think about the colours used</a:t>
            </a:r>
          </a:p>
          <a:p>
            <a:pPr marL="285750" indent="-285750">
              <a:lnSpc>
                <a:spcPct val="150000"/>
              </a:lnSpc>
              <a:buFont typeface="Arial" panose="020B0604020202020204" pitchFamily="34" charset="0"/>
              <a:buChar char="•"/>
            </a:pPr>
            <a:r>
              <a:rPr lang="en-GB" sz="2000" dirty="0"/>
              <a:t>What might you be able to see, hear, touch, smell?</a:t>
            </a:r>
          </a:p>
          <a:p>
            <a:pPr marL="285750" indent="-285750">
              <a:lnSpc>
                <a:spcPct val="150000"/>
              </a:lnSpc>
              <a:buFont typeface="Arial" panose="020B0604020202020204" pitchFamily="34" charset="0"/>
              <a:buChar char="•"/>
            </a:pPr>
            <a:r>
              <a:rPr lang="en-GB" sz="2000" dirty="0"/>
              <a:t>How does it make you feel?</a:t>
            </a:r>
          </a:p>
          <a:p>
            <a:pPr marL="285750" indent="-285750">
              <a:lnSpc>
                <a:spcPct val="150000"/>
              </a:lnSpc>
              <a:buFont typeface="Arial" panose="020B0604020202020204" pitchFamily="34" charset="0"/>
              <a:buChar char="•"/>
            </a:pPr>
            <a:r>
              <a:rPr lang="en-GB" sz="2000" dirty="0"/>
              <a:t>Why has the author chosen this setting?</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Talk to an adult about these and if you wanted to you could write some notes around the picture. </a:t>
            </a:r>
          </a:p>
        </p:txBody>
      </p:sp>
      <p:pic>
        <p:nvPicPr>
          <p:cNvPr id="3" name="Audio 2">
            <a:hlinkClick r:id="" action="ppaction://media"/>
            <a:extLst>
              <a:ext uri="{FF2B5EF4-FFF2-40B4-BE49-F238E27FC236}">
                <a16:creationId xmlns:a16="http://schemas.microsoft.com/office/drawing/2014/main" id="{618ED1AF-9D69-40FF-8B01-D18D3C07BFE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434467368"/>
      </p:ext>
    </p:extLst>
  </p:cSld>
  <p:clrMapOvr>
    <a:masterClrMapping/>
  </p:clrMapOvr>
  <mc:AlternateContent xmlns:mc="http://schemas.openxmlformats.org/markup-compatibility/2006" xmlns:p14="http://schemas.microsoft.com/office/powerpoint/2010/main">
    <mc:Choice Requires="p14">
      <p:transition spd="slow" p14:dur="2000" advTm="30367"/>
    </mc:Choice>
    <mc:Fallback xmlns="">
      <p:transition spd="slow" advTm="303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a:extLst>
              <a:ext uri="{FF2B5EF4-FFF2-40B4-BE49-F238E27FC236}">
                <a16:creationId xmlns:a16="http://schemas.microsoft.com/office/drawing/2014/main" id="{080D9BE3-9DF7-4BB4-9601-3CD80A5BBF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267" y="645940"/>
            <a:ext cx="2691502" cy="2243102"/>
          </a:xfrm>
          <a:prstGeom prst="rect">
            <a:avLst/>
          </a:prstGeom>
          <a:solidFill>
            <a:schemeClr val="bg1"/>
          </a:solidFill>
          <a:ln w="57150">
            <a:solidFill>
              <a:schemeClr val="tx1"/>
            </a:solidFill>
            <a:miter lim="800000"/>
            <a:headEnd/>
            <a:tailEnd/>
          </a:ln>
        </p:spPr>
      </p:pic>
      <p:pic>
        <p:nvPicPr>
          <p:cNvPr id="3" name="Picture 5">
            <a:extLst>
              <a:ext uri="{FF2B5EF4-FFF2-40B4-BE49-F238E27FC236}">
                <a16:creationId xmlns:a16="http://schemas.microsoft.com/office/drawing/2014/main" id="{25DC7B79-9DD6-4DCD-AC6F-EB3AB6DEC9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268" y="3667697"/>
            <a:ext cx="1809690" cy="2178467"/>
          </a:xfrm>
          <a:prstGeom prst="rect">
            <a:avLst/>
          </a:prstGeom>
          <a:solidFill>
            <a:schemeClr val="bg1"/>
          </a:solidFill>
          <a:ln w="57150">
            <a:solidFill>
              <a:schemeClr val="tx1"/>
            </a:solidFill>
            <a:miter lim="800000"/>
            <a:headEnd/>
            <a:tailEnd/>
          </a:ln>
        </p:spPr>
      </p:pic>
      <p:pic>
        <p:nvPicPr>
          <p:cNvPr id="4" name="Picture 8">
            <a:extLst>
              <a:ext uri="{FF2B5EF4-FFF2-40B4-BE49-F238E27FC236}">
                <a16:creationId xmlns:a16="http://schemas.microsoft.com/office/drawing/2014/main" id="{180C9F55-BD4C-4F9F-9B2F-6EFED439AD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4485" y="599594"/>
            <a:ext cx="2160222" cy="2499245"/>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8">
            <a:extLst>
              <a:ext uri="{FF2B5EF4-FFF2-40B4-BE49-F238E27FC236}">
                <a16:creationId xmlns:a16="http://schemas.microsoft.com/office/drawing/2014/main" id="{F496A728-123E-42FC-A852-2F0D0828DD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2769" y="3786872"/>
            <a:ext cx="2124655" cy="204773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AAAB000-5E43-488D-A783-78A691FFA4F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62028" y="645940"/>
            <a:ext cx="1910901" cy="2452899"/>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C5DC9397-A4C0-472C-A386-DA66A65DA6B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63614" y="645940"/>
            <a:ext cx="1956255" cy="2452899"/>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200963F-03C5-4F65-945F-A8169024D907}"/>
              </a:ext>
            </a:extLst>
          </p:cNvPr>
          <p:cNvSpPr txBox="1"/>
          <p:nvPr/>
        </p:nvSpPr>
        <p:spPr>
          <a:xfrm>
            <a:off x="104784" y="54553"/>
            <a:ext cx="11595992" cy="369332"/>
          </a:xfrm>
          <a:prstGeom prst="rect">
            <a:avLst/>
          </a:prstGeom>
          <a:noFill/>
        </p:spPr>
        <p:txBody>
          <a:bodyPr wrap="square" rtlCol="0">
            <a:spAutoFit/>
          </a:bodyPr>
          <a:lstStyle/>
          <a:p>
            <a:pPr algn="ctr"/>
            <a:r>
              <a:rPr lang="en-GB" b="1" u="sng" dirty="0"/>
              <a:t>These are some examples of settings</a:t>
            </a:r>
          </a:p>
        </p:txBody>
      </p:sp>
      <p:sp>
        <p:nvSpPr>
          <p:cNvPr id="9" name="TextBox 8">
            <a:extLst>
              <a:ext uri="{FF2B5EF4-FFF2-40B4-BE49-F238E27FC236}">
                <a16:creationId xmlns:a16="http://schemas.microsoft.com/office/drawing/2014/main" id="{EABF0D11-159E-4C37-B509-97BE956AEE20}"/>
              </a:ext>
            </a:extLst>
          </p:cNvPr>
          <p:cNvSpPr txBox="1"/>
          <p:nvPr/>
        </p:nvSpPr>
        <p:spPr>
          <a:xfrm>
            <a:off x="201267" y="3159648"/>
            <a:ext cx="11009978" cy="369332"/>
          </a:xfrm>
          <a:prstGeom prst="rect">
            <a:avLst/>
          </a:prstGeom>
          <a:noFill/>
        </p:spPr>
        <p:txBody>
          <a:bodyPr wrap="square" rtlCol="0">
            <a:spAutoFit/>
          </a:bodyPr>
          <a:lstStyle/>
          <a:p>
            <a:r>
              <a:rPr lang="en-GB" dirty="0"/>
              <a:t>Playground                                   space rocket                     classroom                                 beach</a:t>
            </a:r>
          </a:p>
        </p:txBody>
      </p:sp>
      <p:sp>
        <p:nvSpPr>
          <p:cNvPr id="10" name="TextBox 9">
            <a:extLst>
              <a:ext uri="{FF2B5EF4-FFF2-40B4-BE49-F238E27FC236}">
                <a16:creationId xmlns:a16="http://schemas.microsoft.com/office/drawing/2014/main" id="{B43ED321-8AD6-4653-82E0-B3D99DAC7681}"/>
              </a:ext>
            </a:extLst>
          </p:cNvPr>
          <p:cNvSpPr txBox="1"/>
          <p:nvPr/>
        </p:nvSpPr>
        <p:spPr>
          <a:xfrm>
            <a:off x="201267" y="6104056"/>
            <a:ext cx="4816157" cy="369332"/>
          </a:xfrm>
          <a:prstGeom prst="rect">
            <a:avLst/>
          </a:prstGeom>
          <a:noFill/>
        </p:spPr>
        <p:txBody>
          <a:bodyPr wrap="square" rtlCol="0">
            <a:spAutoFit/>
          </a:bodyPr>
          <a:lstStyle/>
          <a:p>
            <a:r>
              <a:rPr lang="en-GB" dirty="0"/>
              <a:t>City                                         Farm</a:t>
            </a:r>
          </a:p>
        </p:txBody>
      </p:sp>
      <p:sp>
        <p:nvSpPr>
          <p:cNvPr id="11" name="TextBox 10">
            <a:extLst>
              <a:ext uri="{FF2B5EF4-FFF2-40B4-BE49-F238E27FC236}">
                <a16:creationId xmlns:a16="http://schemas.microsoft.com/office/drawing/2014/main" id="{D6035408-6339-446B-808E-62C13A704A9E}"/>
              </a:ext>
            </a:extLst>
          </p:cNvPr>
          <p:cNvSpPr txBox="1"/>
          <p:nvPr/>
        </p:nvSpPr>
        <p:spPr>
          <a:xfrm>
            <a:off x="6484308" y="4534396"/>
            <a:ext cx="4816156" cy="1938992"/>
          </a:xfrm>
          <a:prstGeom prst="rect">
            <a:avLst/>
          </a:prstGeom>
          <a:noFill/>
        </p:spPr>
        <p:txBody>
          <a:bodyPr wrap="square" rtlCol="0">
            <a:spAutoFit/>
          </a:bodyPr>
          <a:lstStyle/>
          <a:p>
            <a:r>
              <a:rPr lang="en-GB" sz="2400" dirty="0"/>
              <a:t>Look at some of your story books. Think about where the story is set.</a:t>
            </a:r>
          </a:p>
          <a:p>
            <a:r>
              <a:rPr lang="en-GB" sz="2400" dirty="0"/>
              <a:t>Does the setting change in the story?</a:t>
            </a:r>
          </a:p>
        </p:txBody>
      </p:sp>
      <p:pic>
        <p:nvPicPr>
          <p:cNvPr id="13" name="Audio 12">
            <a:hlinkClick r:id="" action="ppaction://media"/>
            <a:extLst>
              <a:ext uri="{FF2B5EF4-FFF2-40B4-BE49-F238E27FC236}">
                <a16:creationId xmlns:a16="http://schemas.microsoft.com/office/drawing/2014/main" id="{37B19602-8A29-4DEC-A8F9-8AD7A749556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077965468"/>
      </p:ext>
    </p:extLst>
  </p:cSld>
  <p:clrMapOvr>
    <a:masterClrMapping/>
  </p:clrMapOvr>
  <mc:AlternateContent xmlns:mc="http://schemas.openxmlformats.org/markup-compatibility/2006" xmlns:p14="http://schemas.microsoft.com/office/powerpoint/2010/main">
    <mc:Choice Requires="p14">
      <p:transition spd="slow" p14:dur="2000" advTm="24560"/>
    </mc:Choice>
    <mc:Fallback xmlns="">
      <p:transition spd="slow" advTm="245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0E128C9-2FEB-47E0-AD81-33FF502BB4C7}"/>
              </a:ext>
            </a:extLst>
          </p:cNvPr>
          <p:cNvSpPr txBox="1"/>
          <p:nvPr/>
        </p:nvSpPr>
        <p:spPr>
          <a:xfrm>
            <a:off x="244377" y="1678704"/>
            <a:ext cx="2481864" cy="4985980"/>
          </a:xfrm>
          <a:prstGeom prst="rect">
            <a:avLst/>
          </a:prstGeom>
          <a:noFill/>
        </p:spPr>
        <p:txBody>
          <a:bodyPr wrap="square" rtlCol="0">
            <a:spAutoFit/>
          </a:bodyPr>
          <a:lstStyle/>
          <a:p>
            <a:r>
              <a:rPr lang="en-GB" sz="2000" dirty="0"/>
              <a:t> </a:t>
            </a:r>
            <a:r>
              <a:rPr lang="en-GB" sz="2000" u="sng" dirty="0"/>
              <a:t>how something might look</a:t>
            </a:r>
          </a:p>
          <a:p>
            <a:endParaRPr lang="en-GB" dirty="0"/>
          </a:p>
          <a:p>
            <a:pPr marL="342900" indent="-342900">
              <a:buFont typeface="Arial" panose="020B0604020202020204" pitchFamily="34" charset="0"/>
              <a:buChar char="•"/>
            </a:pPr>
            <a:r>
              <a:rPr lang="en-GB" sz="2000" dirty="0"/>
              <a:t>beautiful</a:t>
            </a:r>
          </a:p>
          <a:p>
            <a:pPr marL="342900" indent="-342900">
              <a:buFont typeface="Arial" panose="020B0604020202020204" pitchFamily="34" charset="0"/>
              <a:buChar char="•"/>
            </a:pPr>
            <a:r>
              <a:rPr lang="en-GB" sz="2000" dirty="0"/>
              <a:t>old</a:t>
            </a:r>
          </a:p>
          <a:p>
            <a:pPr marL="342900" indent="-342900">
              <a:buFont typeface="Arial" panose="020B0604020202020204" pitchFamily="34" charset="0"/>
              <a:buChar char="•"/>
            </a:pPr>
            <a:r>
              <a:rPr lang="en-GB" sz="2000" dirty="0"/>
              <a:t>new</a:t>
            </a:r>
          </a:p>
          <a:p>
            <a:pPr marL="342900" indent="-342900">
              <a:buFont typeface="Arial" panose="020B0604020202020204" pitchFamily="34" charset="0"/>
              <a:buChar char="•"/>
            </a:pPr>
            <a:r>
              <a:rPr lang="en-GB" sz="2000" dirty="0"/>
              <a:t>ugly</a:t>
            </a:r>
          </a:p>
          <a:p>
            <a:pPr marL="342900" indent="-342900">
              <a:buFont typeface="Arial" panose="020B0604020202020204" pitchFamily="34" charset="0"/>
              <a:buChar char="•"/>
            </a:pPr>
            <a:r>
              <a:rPr lang="en-GB" sz="2000" dirty="0"/>
              <a:t>enormous</a:t>
            </a:r>
          </a:p>
          <a:p>
            <a:pPr marL="342900" indent="-342900">
              <a:buFont typeface="Arial" panose="020B0604020202020204" pitchFamily="34" charset="0"/>
              <a:buChar char="•"/>
            </a:pPr>
            <a:r>
              <a:rPr lang="en-GB" sz="2000" dirty="0"/>
              <a:t>tiny</a:t>
            </a:r>
          </a:p>
          <a:p>
            <a:pPr marL="342900" indent="-342900">
              <a:buFont typeface="Arial" panose="020B0604020202020204" pitchFamily="34" charset="0"/>
              <a:buChar char="•"/>
            </a:pPr>
            <a:r>
              <a:rPr lang="en-GB" sz="2000" dirty="0"/>
              <a:t>crowded</a:t>
            </a:r>
          </a:p>
          <a:p>
            <a:pPr marL="342900" indent="-342900">
              <a:buFont typeface="Arial" panose="020B0604020202020204" pitchFamily="34" charset="0"/>
              <a:buChar char="•"/>
            </a:pPr>
            <a:r>
              <a:rPr lang="en-GB" sz="2000" dirty="0"/>
              <a:t>empty</a:t>
            </a:r>
          </a:p>
          <a:p>
            <a:pPr marL="342900" indent="-342900">
              <a:buFont typeface="Arial" panose="020B0604020202020204" pitchFamily="34" charset="0"/>
              <a:buChar char="•"/>
            </a:pPr>
            <a:r>
              <a:rPr lang="en-GB" sz="2000" dirty="0"/>
              <a:t>dark</a:t>
            </a:r>
          </a:p>
          <a:p>
            <a:pPr marL="342900" indent="-342900">
              <a:buFont typeface="Arial" panose="020B0604020202020204" pitchFamily="34" charset="0"/>
              <a:buChar char="•"/>
            </a:pPr>
            <a:r>
              <a:rPr lang="en-GB" sz="2000" dirty="0"/>
              <a:t>bright</a:t>
            </a:r>
          </a:p>
          <a:p>
            <a:pPr marL="342900" indent="-342900">
              <a:buFont typeface="Arial" panose="020B0604020202020204" pitchFamily="34" charset="0"/>
              <a:buChar char="•"/>
            </a:pPr>
            <a:r>
              <a:rPr lang="en-GB" sz="2000" dirty="0"/>
              <a:t>dull</a:t>
            </a:r>
          </a:p>
          <a:p>
            <a:pPr marL="342900" indent="-342900">
              <a:buFont typeface="Arial" panose="020B0604020202020204" pitchFamily="34" charset="0"/>
              <a:buChar char="•"/>
            </a:pPr>
            <a:r>
              <a:rPr lang="en-GB" sz="2000" dirty="0"/>
              <a:t>colourful</a:t>
            </a:r>
          </a:p>
          <a:p>
            <a:pPr marL="342900" indent="-342900">
              <a:buFont typeface="Arial" panose="020B0604020202020204" pitchFamily="34" charset="0"/>
              <a:buChar char="•"/>
            </a:pPr>
            <a:r>
              <a:rPr lang="en-GB" sz="2000" dirty="0"/>
              <a:t>spooky</a:t>
            </a:r>
          </a:p>
        </p:txBody>
      </p:sp>
      <p:sp>
        <p:nvSpPr>
          <p:cNvPr id="12" name="TextBox 11">
            <a:extLst>
              <a:ext uri="{FF2B5EF4-FFF2-40B4-BE49-F238E27FC236}">
                <a16:creationId xmlns:a16="http://schemas.microsoft.com/office/drawing/2014/main" id="{C1DEA8F7-EEA5-4419-BCD4-3FE16B669440}"/>
              </a:ext>
            </a:extLst>
          </p:cNvPr>
          <p:cNvSpPr txBox="1"/>
          <p:nvPr/>
        </p:nvSpPr>
        <p:spPr>
          <a:xfrm>
            <a:off x="3140765" y="1691956"/>
            <a:ext cx="2623931" cy="4062651"/>
          </a:xfrm>
          <a:prstGeom prst="rect">
            <a:avLst/>
          </a:prstGeom>
          <a:noFill/>
        </p:spPr>
        <p:txBody>
          <a:bodyPr wrap="square" rtlCol="0">
            <a:spAutoFit/>
          </a:bodyPr>
          <a:lstStyle/>
          <a:p>
            <a:r>
              <a:rPr lang="en-GB" sz="2000" u="sng" dirty="0"/>
              <a:t>Some words to describe sounds</a:t>
            </a:r>
          </a:p>
          <a:p>
            <a:endParaRPr lang="en-GB" sz="2000" u="sng" dirty="0"/>
          </a:p>
          <a:p>
            <a:pPr marL="342900" indent="-342900">
              <a:buFont typeface="Arial" panose="020B0604020202020204" pitchFamily="34" charset="0"/>
              <a:buChar char="•"/>
            </a:pPr>
            <a:r>
              <a:rPr lang="en-GB" sz="2000" dirty="0"/>
              <a:t>noisy</a:t>
            </a:r>
          </a:p>
          <a:p>
            <a:pPr marL="342900" indent="-342900">
              <a:buFont typeface="Arial" panose="020B0604020202020204" pitchFamily="34" charset="0"/>
              <a:buChar char="•"/>
            </a:pPr>
            <a:r>
              <a:rPr lang="en-GB" sz="2000" dirty="0"/>
              <a:t>banging</a:t>
            </a:r>
          </a:p>
          <a:p>
            <a:pPr marL="342900" indent="-342900">
              <a:buFont typeface="Arial" panose="020B0604020202020204" pitchFamily="34" charset="0"/>
              <a:buChar char="•"/>
            </a:pPr>
            <a:r>
              <a:rPr lang="en-GB" sz="2000" dirty="0"/>
              <a:t>singing</a:t>
            </a:r>
          </a:p>
          <a:p>
            <a:pPr marL="342900" indent="-342900">
              <a:buFont typeface="Arial" panose="020B0604020202020204" pitchFamily="34" charset="0"/>
              <a:buChar char="•"/>
            </a:pPr>
            <a:r>
              <a:rPr lang="en-GB" sz="2000" dirty="0"/>
              <a:t>loud</a:t>
            </a:r>
          </a:p>
          <a:p>
            <a:pPr marL="342900" indent="-342900">
              <a:buFont typeface="Arial" panose="020B0604020202020204" pitchFamily="34" charset="0"/>
              <a:buChar char="•"/>
            </a:pPr>
            <a:r>
              <a:rPr lang="en-GB" sz="2000" dirty="0"/>
              <a:t>howling</a:t>
            </a:r>
          </a:p>
          <a:p>
            <a:pPr marL="342900" indent="-342900">
              <a:buFont typeface="Arial" panose="020B0604020202020204" pitchFamily="34" charset="0"/>
              <a:buChar char="•"/>
            </a:pPr>
            <a:r>
              <a:rPr lang="en-GB" sz="2000" dirty="0"/>
              <a:t>whispering</a:t>
            </a:r>
          </a:p>
          <a:p>
            <a:pPr marL="342900" indent="-342900">
              <a:buFont typeface="Arial" panose="020B0604020202020204" pitchFamily="34" charset="0"/>
              <a:buChar char="•"/>
            </a:pPr>
            <a:r>
              <a:rPr lang="en-GB" sz="2000" dirty="0"/>
              <a:t>shouting</a:t>
            </a:r>
          </a:p>
          <a:p>
            <a:pPr marL="342900" indent="-342900">
              <a:buFont typeface="Arial" panose="020B0604020202020204" pitchFamily="34" charset="0"/>
              <a:buChar char="•"/>
            </a:pPr>
            <a:r>
              <a:rPr lang="en-GB" sz="2000" dirty="0"/>
              <a:t>quiet</a:t>
            </a:r>
          </a:p>
          <a:p>
            <a:pPr marL="342900" indent="-342900">
              <a:buFont typeface="Arial" panose="020B0604020202020204" pitchFamily="34" charset="0"/>
              <a:buChar char="•"/>
            </a:pPr>
            <a:r>
              <a:rPr lang="en-GB" sz="2000" dirty="0"/>
              <a:t>peaceful</a:t>
            </a:r>
          </a:p>
          <a:p>
            <a:r>
              <a:rPr lang="en-GB" dirty="0"/>
              <a:t> </a:t>
            </a:r>
          </a:p>
        </p:txBody>
      </p:sp>
      <p:sp>
        <p:nvSpPr>
          <p:cNvPr id="13" name="TextBox 12">
            <a:extLst>
              <a:ext uri="{FF2B5EF4-FFF2-40B4-BE49-F238E27FC236}">
                <a16:creationId xmlns:a16="http://schemas.microsoft.com/office/drawing/2014/main" id="{B1BF4C28-88FB-4518-9479-E769A98D4401}"/>
              </a:ext>
            </a:extLst>
          </p:cNvPr>
          <p:cNvSpPr txBox="1"/>
          <p:nvPr/>
        </p:nvSpPr>
        <p:spPr>
          <a:xfrm>
            <a:off x="6311820" y="1665452"/>
            <a:ext cx="2623931" cy="3416320"/>
          </a:xfrm>
          <a:prstGeom prst="rect">
            <a:avLst/>
          </a:prstGeom>
          <a:noFill/>
        </p:spPr>
        <p:txBody>
          <a:bodyPr wrap="square" rtlCol="0">
            <a:spAutoFit/>
          </a:bodyPr>
          <a:lstStyle/>
          <a:p>
            <a:r>
              <a:rPr lang="en-GB" sz="2000" u="sng" dirty="0"/>
              <a:t>Some words to describe  smells</a:t>
            </a:r>
          </a:p>
          <a:p>
            <a:endParaRPr lang="en-GB" sz="2000" dirty="0"/>
          </a:p>
          <a:p>
            <a:pPr marL="285750" indent="-285750">
              <a:buFont typeface="Arial" panose="020B0604020202020204" pitchFamily="34" charset="0"/>
              <a:buChar char="•"/>
            </a:pPr>
            <a:r>
              <a:rPr lang="en-GB" sz="2000" dirty="0"/>
              <a:t>fresh</a:t>
            </a:r>
          </a:p>
          <a:p>
            <a:pPr marL="285750" indent="-285750">
              <a:buFont typeface="Arial" panose="020B0604020202020204" pitchFamily="34" charset="0"/>
              <a:buChar char="•"/>
            </a:pPr>
            <a:r>
              <a:rPr lang="en-GB" sz="2000" dirty="0"/>
              <a:t>disgusting</a:t>
            </a:r>
          </a:p>
          <a:p>
            <a:pPr marL="285750" indent="-285750">
              <a:buFont typeface="Arial" panose="020B0604020202020204" pitchFamily="34" charset="0"/>
              <a:buChar char="•"/>
            </a:pPr>
            <a:r>
              <a:rPr lang="en-GB" sz="2000" dirty="0"/>
              <a:t>damp</a:t>
            </a:r>
          </a:p>
          <a:p>
            <a:pPr marL="285750" indent="-285750">
              <a:buFont typeface="Arial" panose="020B0604020202020204" pitchFamily="34" charset="0"/>
              <a:buChar char="•"/>
            </a:pPr>
            <a:r>
              <a:rPr lang="en-GB" sz="2000" dirty="0"/>
              <a:t>fruity</a:t>
            </a:r>
          </a:p>
          <a:p>
            <a:pPr marL="285750" indent="-285750">
              <a:buFont typeface="Arial" panose="020B0604020202020204" pitchFamily="34" charset="0"/>
              <a:buChar char="•"/>
            </a:pPr>
            <a:r>
              <a:rPr lang="en-GB" sz="2000" dirty="0"/>
              <a:t>smoky</a:t>
            </a:r>
          </a:p>
          <a:p>
            <a:pPr marL="285750" indent="-285750">
              <a:buFont typeface="Arial" panose="020B0604020202020204" pitchFamily="34" charset="0"/>
              <a:buChar char="•"/>
            </a:pPr>
            <a:r>
              <a:rPr lang="en-GB" sz="2000" dirty="0"/>
              <a:t>unusual</a:t>
            </a:r>
          </a:p>
          <a:p>
            <a:endParaRPr lang="en-GB" dirty="0"/>
          </a:p>
          <a:p>
            <a:endParaRPr lang="en-GB" dirty="0"/>
          </a:p>
        </p:txBody>
      </p:sp>
      <p:sp>
        <p:nvSpPr>
          <p:cNvPr id="14" name="TextBox 13">
            <a:extLst>
              <a:ext uri="{FF2B5EF4-FFF2-40B4-BE49-F238E27FC236}">
                <a16:creationId xmlns:a16="http://schemas.microsoft.com/office/drawing/2014/main" id="{F38968FC-EF9C-4B2F-A31D-229CC190B600}"/>
              </a:ext>
            </a:extLst>
          </p:cNvPr>
          <p:cNvSpPr txBox="1"/>
          <p:nvPr/>
        </p:nvSpPr>
        <p:spPr>
          <a:xfrm>
            <a:off x="9482875" y="1550505"/>
            <a:ext cx="2353182" cy="4370427"/>
          </a:xfrm>
          <a:prstGeom prst="rect">
            <a:avLst/>
          </a:prstGeom>
          <a:noFill/>
        </p:spPr>
        <p:txBody>
          <a:bodyPr wrap="square" rtlCol="0">
            <a:spAutoFit/>
          </a:bodyPr>
          <a:lstStyle/>
          <a:p>
            <a:r>
              <a:rPr lang="en-GB" sz="2000" u="sng" dirty="0"/>
              <a:t>Words to describe feelings</a:t>
            </a:r>
          </a:p>
          <a:p>
            <a:endParaRPr lang="en-GB" sz="2000" u="sng" dirty="0"/>
          </a:p>
          <a:p>
            <a:pPr marL="285750" indent="-285750">
              <a:buFont typeface="Arial" panose="020B0604020202020204" pitchFamily="34" charset="0"/>
              <a:buChar char="•"/>
            </a:pPr>
            <a:r>
              <a:rPr lang="en-GB" sz="2000" dirty="0"/>
              <a:t>happy</a:t>
            </a:r>
          </a:p>
          <a:p>
            <a:pPr marL="285750" indent="-285750">
              <a:buFont typeface="Arial" panose="020B0604020202020204" pitchFamily="34" charset="0"/>
              <a:buChar char="•"/>
            </a:pPr>
            <a:r>
              <a:rPr lang="en-GB" sz="2000" dirty="0"/>
              <a:t>worried</a:t>
            </a:r>
          </a:p>
          <a:p>
            <a:pPr marL="285750" indent="-285750">
              <a:buFont typeface="Arial" panose="020B0604020202020204" pitchFamily="34" charset="0"/>
              <a:buChar char="•"/>
            </a:pPr>
            <a:r>
              <a:rPr lang="en-GB" sz="2000" dirty="0"/>
              <a:t>excited</a:t>
            </a:r>
          </a:p>
          <a:p>
            <a:pPr marL="285750" indent="-285750">
              <a:buFont typeface="Arial" panose="020B0604020202020204" pitchFamily="34" charset="0"/>
              <a:buChar char="•"/>
            </a:pPr>
            <a:r>
              <a:rPr lang="en-GB" sz="2000" dirty="0"/>
              <a:t>scared</a:t>
            </a:r>
          </a:p>
          <a:p>
            <a:pPr marL="285750" indent="-285750">
              <a:buFont typeface="Arial" panose="020B0604020202020204" pitchFamily="34" charset="0"/>
              <a:buChar char="•"/>
            </a:pPr>
            <a:r>
              <a:rPr lang="en-GB" sz="2000" dirty="0"/>
              <a:t>terrified</a:t>
            </a:r>
          </a:p>
          <a:p>
            <a:pPr marL="285750" indent="-285750">
              <a:buFont typeface="Arial" panose="020B0604020202020204" pitchFamily="34" charset="0"/>
              <a:buChar char="•"/>
            </a:pPr>
            <a:r>
              <a:rPr lang="en-GB" sz="2000" dirty="0"/>
              <a:t>disappointed</a:t>
            </a:r>
          </a:p>
          <a:p>
            <a:pPr marL="285750" indent="-285750">
              <a:buFont typeface="Arial" panose="020B0604020202020204" pitchFamily="34" charset="0"/>
              <a:buChar char="•"/>
            </a:pPr>
            <a:r>
              <a:rPr lang="en-GB" sz="2000" dirty="0"/>
              <a:t>lonely</a:t>
            </a:r>
          </a:p>
          <a:p>
            <a:pPr marL="285750" indent="-285750">
              <a:buFont typeface="Arial" panose="020B0604020202020204" pitchFamily="34" charset="0"/>
              <a:buChar char="•"/>
            </a:pPr>
            <a:r>
              <a:rPr lang="en-GB" sz="2000" dirty="0"/>
              <a:t>upset</a:t>
            </a:r>
          </a:p>
          <a:p>
            <a:pPr marL="285750" indent="-285750">
              <a:buFont typeface="Arial" panose="020B0604020202020204" pitchFamily="34" charset="0"/>
              <a:buChar char="•"/>
            </a:pPr>
            <a:r>
              <a:rPr lang="en-GB" sz="2000" dirty="0"/>
              <a:t>miserable</a:t>
            </a:r>
          </a:p>
          <a:p>
            <a:pPr marL="285750" indent="-285750">
              <a:buFont typeface="Arial" panose="020B0604020202020204" pitchFamily="34" charset="0"/>
              <a:buChar char="•"/>
            </a:pPr>
            <a:r>
              <a:rPr lang="en-GB" sz="2000" dirty="0"/>
              <a:t>nervous</a:t>
            </a:r>
          </a:p>
          <a:p>
            <a:endParaRPr lang="en-GB" dirty="0"/>
          </a:p>
        </p:txBody>
      </p:sp>
      <p:sp>
        <p:nvSpPr>
          <p:cNvPr id="15" name="TextBox 14">
            <a:extLst>
              <a:ext uri="{FF2B5EF4-FFF2-40B4-BE49-F238E27FC236}">
                <a16:creationId xmlns:a16="http://schemas.microsoft.com/office/drawing/2014/main" id="{8B28D4F2-0FA8-41DA-B8DD-BD07F094B0B4}"/>
              </a:ext>
            </a:extLst>
          </p:cNvPr>
          <p:cNvSpPr txBox="1"/>
          <p:nvPr/>
        </p:nvSpPr>
        <p:spPr>
          <a:xfrm>
            <a:off x="171385" y="331304"/>
            <a:ext cx="10205067" cy="707886"/>
          </a:xfrm>
          <a:prstGeom prst="rect">
            <a:avLst/>
          </a:prstGeom>
          <a:noFill/>
        </p:spPr>
        <p:txBody>
          <a:bodyPr wrap="square" rtlCol="0">
            <a:spAutoFit/>
          </a:bodyPr>
          <a:lstStyle/>
          <a:p>
            <a:r>
              <a:rPr lang="en-GB" sz="2000" dirty="0"/>
              <a:t>These are some words that you might use when describing settings. Can you think of any more you could add? </a:t>
            </a:r>
          </a:p>
        </p:txBody>
      </p:sp>
      <p:pic>
        <p:nvPicPr>
          <p:cNvPr id="16" name="Audio 15">
            <a:hlinkClick r:id="" action="ppaction://media"/>
            <a:extLst>
              <a:ext uri="{FF2B5EF4-FFF2-40B4-BE49-F238E27FC236}">
                <a16:creationId xmlns:a16="http://schemas.microsoft.com/office/drawing/2014/main" id="{C5EC27E0-D987-46CF-BB6E-450013EB84B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084490934"/>
      </p:ext>
    </p:extLst>
  </p:cSld>
  <p:clrMapOvr>
    <a:masterClrMapping/>
  </p:clrMapOvr>
  <mc:AlternateContent xmlns:mc="http://schemas.openxmlformats.org/markup-compatibility/2006">
    <mc:Choice xmlns:p14="http://schemas.microsoft.com/office/powerpoint/2010/main" Requires="p14">
      <p:transition spd="slow" p14:dur="2000" advTm="83325"/>
    </mc:Choice>
    <mc:Fallback>
      <p:transition spd="slow" advTm="833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BB04C2-98A8-4CE0-93B2-C603D5368CA3}"/>
              </a:ext>
            </a:extLst>
          </p:cNvPr>
          <p:cNvPicPr>
            <a:picLocks noChangeAspect="1"/>
          </p:cNvPicPr>
          <p:nvPr/>
        </p:nvPicPr>
        <p:blipFill>
          <a:blip r:embed="rId4"/>
          <a:stretch>
            <a:fillRect/>
          </a:stretch>
        </p:blipFill>
        <p:spPr>
          <a:xfrm>
            <a:off x="430108" y="2033522"/>
            <a:ext cx="3257472" cy="4615544"/>
          </a:xfrm>
          <a:prstGeom prst="rect">
            <a:avLst/>
          </a:prstGeom>
        </p:spPr>
      </p:pic>
      <p:pic>
        <p:nvPicPr>
          <p:cNvPr id="7" name="Picture 6">
            <a:extLst>
              <a:ext uri="{FF2B5EF4-FFF2-40B4-BE49-F238E27FC236}">
                <a16:creationId xmlns:a16="http://schemas.microsoft.com/office/drawing/2014/main" id="{2E332445-5943-45B3-B90D-04DACF16A43F}"/>
              </a:ext>
            </a:extLst>
          </p:cNvPr>
          <p:cNvPicPr>
            <a:picLocks noChangeAspect="1"/>
          </p:cNvPicPr>
          <p:nvPr/>
        </p:nvPicPr>
        <p:blipFill>
          <a:blip r:embed="rId5"/>
          <a:stretch>
            <a:fillRect/>
          </a:stretch>
        </p:blipFill>
        <p:spPr>
          <a:xfrm>
            <a:off x="5858177" y="2473375"/>
            <a:ext cx="5624288" cy="3650106"/>
          </a:xfrm>
          <a:prstGeom prst="rect">
            <a:avLst/>
          </a:prstGeom>
        </p:spPr>
      </p:pic>
      <p:sp>
        <p:nvSpPr>
          <p:cNvPr id="8" name="TextBox 7">
            <a:extLst>
              <a:ext uri="{FF2B5EF4-FFF2-40B4-BE49-F238E27FC236}">
                <a16:creationId xmlns:a16="http://schemas.microsoft.com/office/drawing/2014/main" id="{50C4277E-391F-4739-BA55-91E584EA1A8B}"/>
              </a:ext>
            </a:extLst>
          </p:cNvPr>
          <p:cNvSpPr txBox="1"/>
          <p:nvPr/>
        </p:nvSpPr>
        <p:spPr>
          <a:xfrm>
            <a:off x="284813" y="254833"/>
            <a:ext cx="11197652" cy="1631216"/>
          </a:xfrm>
          <a:prstGeom prst="rect">
            <a:avLst/>
          </a:prstGeom>
          <a:noFill/>
        </p:spPr>
        <p:txBody>
          <a:bodyPr wrap="square" rtlCol="0">
            <a:spAutoFit/>
          </a:bodyPr>
          <a:lstStyle/>
          <a:p>
            <a:r>
              <a:rPr lang="en-GB" sz="2000" dirty="0"/>
              <a:t>A story could be set in a castle. </a:t>
            </a:r>
          </a:p>
          <a:p>
            <a:r>
              <a:rPr lang="en-GB" sz="2000" dirty="0"/>
              <a:t>Do all castles look the same? Will they smell the same? Will you feel the same in all castles?</a:t>
            </a:r>
          </a:p>
          <a:p>
            <a:endParaRPr lang="en-GB" sz="2000" dirty="0"/>
          </a:p>
          <a:p>
            <a:r>
              <a:rPr lang="en-GB" sz="2000" dirty="0"/>
              <a:t>Look at these two pictures. Talk to an adult about what you can see in the pictures. How do they make you feel? </a:t>
            </a:r>
          </a:p>
        </p:txBody>
      </p:sp>
      <p:pic>
        <p:nvPicPr>
          <p:cNvPr id="9" name="Audio 8">
            <a:hlinkClick r:id="" action="ppaction://media"/>
            <a:extLst>
              <a:ext uri="{FF2B5EF4-FFF2-40B4-BE49-F238E27FC236}">
                <a16:creationId xmlns:a16="http://schemas.microsoft.com/office/drawing/2014/main" id="{88718B78-50A2-4D2F-81F2-628207801BD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228392084"/>
      </p:ext>
    </p:extLst>
  </p:cSld>
  <p:clrMapOvr>
    <a:masterClrMapping/>
  </p:clrMapOvr>
  <mc:AlternateContent xmlns:mc="http://schemas.openxmlformats.org/markup-compatibility/2006" xmlns:p14="http://schemas.microsoft.com/office/powerpoint/2010/main">
    <mc:Choice Requires="p14">
      <p:transition spd="slow" p14:dur="2000" advTm="17747"/>
    </mc:Choice>
    <mc:Fallback xmlns="">
      <p:transition spd="slow" advTm="177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BB04C2-98A8-4CE0-93B2-C603D5368CA3}"/>
              </a:ext>
            </a:extLst>
          </p:cNvPr>
          <p:cNvPicPr>
            <a:picLocks noChangeAspect="1"/>
          </p:cNvPicPr>
          <p:nvPr/>
        </p:nvPicPr>
        <p:blipFill>
          <a:blip r:embed="rId5"/>
          <a:stretch>
            <a:fillRect/>
          </a:stretch>
        </p:blipFill>
        <p:spPr>
          <a:xfrm>
            <a:off x="226482" y="24581"/>
            <a:ext cx="2913168" cy="4127696"/>
          </a:xfrm>
          <a:prstGeom prst="rect">
            <a:avLst/>
          </a:prstGeom>
        </p:spPr>
      </p:pic>
      <p:pic>
        <p:nvPicPr>
          <p:cNvPr id="7" name="Picture 6">
            <a:extLst>
              <a:ext uri="{FF2B5EF4-FFF2-40B4-BE49-F238E27FC236}">
                <a16:creationId xmlns:a16="http://schemas.microsoft.com/office/drawing/2014/main" id="{2E332445-5943-45B3-B90D-04DACF16A43F}"/>
              </a:ext>
            </a:extLst>
          </p:cNvPr>
          <p:cNvPicPr>
            <a:picLocks noChangeAspect="1"/>
          </p:cNvPicPr>
          <p:nvPr/>
        </p:nvPicPr>
        <p:blipFill>
          <a:blip r:embed="rId6"/>
          <a:stretch>
            <a:fillRect/>
          </a:stretch>
        </p:blipFill>
        <p:spPr>
          <a:xfrm>
            <a:off x="6402939" y="188425"/>
            <a:ext cx="4854674" cy="3150634"/>
          </a:xfrm>
          <a:prstGeom prst="rect">
            <a:avLst/>
          </a:prstGeom>
        </p:spPr>
      </p:pic>
      <p:sp>
        <p:nvSpPr>
          <p:cNvPr id="2" name="TextBox 1">
            <a:extLst>
              <a:ext uri="{FF2B5EF4-FFF2-40B4-BE49-F238E27FC236}">
                <a16:creationId xmlns:a16="http://schemas.microsoft.com/office/drawing/2014/main" id="{0522B7BB-924C-4923-B447-A82A47E370C9}"/>
              </a:ext>
            </a:extLst>
          </p:cNvPr>
          <p:cNvSpPr txBox="1"/>
          <p:nvPr/>
        </p:nvSpPr>
        <p:spPr>
          <a:xfrm>
            <a:off x="226483" y="4571842"/>
            <a:ext cx="3775892" cy="2246769"/>
          </a:xfrm>
          <a:prstGeom prst="rect">
            <a:avLst/>
          </a:prstGeom>
          <a:noFill/>
        </p:spPr>
        <p:txBody>
          <a:bodyPr wrap="square" rtlCol="0">
            <a:spAutoFit/>
          </a:bodyPr>
          <a:lstStyle/>
          <a:p>
            <a:pPr algn="just"/>
            <a:r>
              <a:rPr lang="en-GB" sz="2000" dirty="0"/>
              <a:t>I think this castle might be like one used in fairy stories. It is clean and colourful. The sky is bright blue. People are usually happy when it is sunny. </a:t>
            </a:r>
          </a:p>
          <a:p>
            <a:pPr algn="just"/>
            <a:r>
              <a:rPr lang="en-GB" sz="2000" dirty="0"/>
              <a:t>I would like to go inside this castle</a:t>
            </a:r>
            <a:r>
              <a:rPr lang="en-GB" dirty="0"/>
              <a:t>. </a:t>
            </a:r>
          </a:p>
        </p:txBody>
      </p:sp>
      <p:sp>
        <p:nvSpPr>
          <p:cNvPr id="3" name="TextBox 2">
            <a:extLst>
              <a:ext uri="{FF2B5EF4-FFF2-40B4-BE49-F238E27FC236}">
                <a16:creationId xmlns:a16="http://schemas.microsoft.com/office/drawing/2014/main" id="{C733ACC0-DAD1-4031-91AA-A9CBA01C8331}"/>
              </a:ext>
            </a:extLst>
          </p:cNvPr>
          <p:cNvSpPr txBox="1"/>
          <p:nvPr/>
        </p:nvSpPr>
        <p:spPr>
          <a:xfrm>
            <a:off x="6253037" y="3702572"/>
            <a:ext cx="5154477" cy="2554545"/>
          </a:xfrm>
          <a:prstGeom prst="rect">
            <a:avLst/>
          </a:prstGeom>
          <a:noFill/>
        </p:spPr>
        <p:txBody>
          <a:bodyPr wrap="square" rtlCol="0">
            <a:spAutoFit/>
          </a:bodyPr>
          <a:lstStyle/>
          <a:p>
            <a:pPr algn="just"/>
            <a:r>
              <a:rPr lang="en-GB" sz="2000" dirty="0"/>
              <a:t>This castle looks very dark.</a:t>
            </a:r>
          </a:p>
          <a:p>
            <a:pPr algn="just"/>
            <a:r>
              <a:rPr lang="en-GB" sz="2000" dirty="0"/>
              <a:t>The sky is black and stormy and I can see a bolt of lightning. How does this make you feel? The trees have no leaves, the branches look like fingers.  This reminds me of castles I have seen in haunted scary stories.  I really don’t feel brave enough to go into this castle</a:t>
            </a:r>
            <a:r>
              <a:rPr lang="en-GB" dirty="0"/>
              <a:t>. </a:t>
            </a:r>
          </a:p>
        </p:txBody>
      </p:sp>
      <p:pic>
        <p:nvPicPr>
          <p:cNvPr id="4" name="Audio 3">
            <a:hlinkClick r:id="" action="ppaction://media"/>
            <a:extLst>
              <a:ext uri="{FF2B5EF4-FFF2-40B4-BE49-F238E27FC236}">
                <a16:creationId xmlns:a16="http://schemas.microsoft.com/office/drawing/2014/main" id="{8A35407E-40B0-4DA8-AE64-25CAA81903D6}"/>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396805675"/>
      </p:ext>
    </p:extLst>
  </p:cSld>
  <p:clrMapOvr>
    <a:masterClrMapping/>
  </p:clrMapOvr>
  <mc:AlternateContent xmlns:mc="http://schemas.openxmlformats.org/markup-compatibility/2006" xmlns:p14="http://schemas.microsoft.com/office/powerpoint/2010/main">
    <mc:Choice Requires="p14">
      <p:transition spd="slow" p14:dur="2000" advTm="44418"/>
    </mc:Choice>
    <mc:Fallback xmlns="">
      <p:transition spd="slow" advTm="444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4"/>
                </p:tgtEl>
              </p:cMediaNode>
            </p:audio>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73A8C1-6BE9-4F5A-909F-16E62E1906D1}"/>
              </a:ext>
            </a:extLst>
          </p:cNvPr>
          <p:cNvSpPr txBox="1"/>
          <p:nvPr/>
        </p:nvSpPr>
        <p:spPr>
          <a:xfrm>
            <a:off x="0" y="0"/>
            <a:ext cx="11047751" cy="6555641"/>
          </a:xfrm>
          <a:prstGeom prst="rect">
            <a:avLst/>
          </a:prstGeom>
          <a:noFill/>
        </p:spPr>
        <p:txBody>
          <a:bodyPr wrap="square" rtlCol="0">
            <a:spAutoFit/>
          </a:bodyPr>
          <a:lstStyle/>
          <a:p>
            <a:r>
              <a:rPr lang="en-GB" sz="2400" dirty="0"/>
              <a:t>We can look at the illustrations in books to learn about the settings or look for clues in the text. </a:t>
            </a:r>
          </a:p>
          <a:p>
            <a:endParaRPr lang="en-GB" sz="2400" dirty="0"/>
          </a:p>
          <a:p>
            <a:r>
              <a:rPr lang="en-GB" sz="2400" dirty="0"/>
              <a:t>The author helps us understand the story by writing about senses. </a:t>
            </a:r>
          </a:p>
          <a:p>
            <a:pPr marL="285750" indent="-285750">
              <a:buFont typeface="Arial" panose="020B0604020202020204" pitchFamily="34" charset="0"/>
              <a:buChar char="•"/>
            </a:pPr>
            <a:r>
              <a:rPr lang="en-GB" sz="2400" dirty="0"/>
              <a:t>What can you hear?</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What can you see?</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What can you touch?</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What can you smell?</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How does it make you feel?</a:t>
            </a:r>
          </a:p>
          <a:p>
            <a:endParaRPr lang="en-GB" dirty="0"/>
          </a:p>
          <a:p>
            <a:endParaRPr lang="en-GB" dirty="0"/>
          </a:p>
          <a:p>
            <a:r>
              <a:rPr lang="en-GB" dirty="0"/>
              <a:t>.</a:t>
            </a:r>
          </a:p>
          <a:p>
            <a:endParaRPr lang="en-GB" dirty="0"/>
          </a:p>
          <a:p>
            <a:endParaRPr lang="en-GB" dirty="0"/>
          </a:p>
          <a:p>
            <a:endParaRPr lang="en-GB" dirty="0"/>
          </a:p>
        </p:txBody>
      </p:sp>
      <p:pic>
        <p:nvPicPr>
          <p:cNvPr id="14" name="Audio 13">
            <a:hlinkClick r:id="" action="ppaction://media"/>
            <a:extLst>
              <a:ext uri="{FF2B5EF4-FFF2-40B4-BE49-F238E27FC236}">
                <a16:creationId xmlns:a16="http://schemas.microsoft.com/office/drawing/2014/main" id="{68CF6E25-6039-4FF8-A6BF-5B7CE3B2DE6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547062770"/>
      </p:ext>
    </p:extLst>
  </p:cSld>
  <p:clrMapOvr>
    <a:masterClrMapping/>
  </p:clrMapOvr>
  <mc:AlternateContent xmlns:mc="http://schemas.openxmlformats.org/markup-compatibility/2006" xmlns:p14="http://schemas.microsoft.com/office/powerpoint/2010/main">
    <mc:Choice Requires="p14">
      <p:transition spd="slow" p14:dur="2000" advTm="23997"/>
    </mc:Choice>
    <mc:Fallback xmlns="">
      <p:transition spd="slow" advTm="239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982432-D8E2-46A4-B2BC-070866534D32}"/>
              </a:ext>
            </a:extLst>
          </p:cNvPr>
          <p:cNvSpPr txBox="1"/>
          <p:nvPr/>
        </p:nvSpPr>
        <p:spPr>
          <a:xfrm>
            <a:off x="149901" y="3475246"/>
            <a:ext cx="4207571" cy="2862322"/>
          </a:xfrm>
          <a:prstGeom prst="rect">
            <a:avLst/>
          </a:prstGeom>
          <a:noFill/>
        </p:spPr>
        <p:txBody>
          <a:bodyPr wrap="square">
            <a:spAutoFit/>
          </a:bodyPr>
          <a:lstStyle/>
          <a:p>
            <a:r>
              <a:rPr lang="en-GB" dirty="0"/>
              <a:t>1</a:t>
            </a:r>
          </a:p>
          <a:p>
            <a:pPr algn="just"/>
            <a:r>
              <a:rPr lang="en-GB" dirty="0"/>
              <a:t>It was a warm, bright summers day. Fred skipped along the path towards the castle. The birds were chirping in the trees and butterflies fluttered around the sweet smelling flowers. He could hear people laughing and singing. The delicious smell of freshly cooked biscuits filled the air and made Fred hungry.  </a:t>
            </a:r>
          </a:p>
        </p:txBody>
      </p:sp>
      <p:sp>
        <p:nvSpPr>
          <p:cNvPr id="3" name="TextBox 2">
            <a:extLst>
              <a:ext uri="{FF2B5EF4-FFF2-40B4-BE49-F238E27FC236}">
                <a16:creationId xmlns:a16="http://schemas.microsoft.com/office/drawing/2014/main" id="{B620A584-4533-4E73-B47F-64C64DD51FC5}"/>
              </a:ext>
            </a:extLst>
          </p:cNvPr>
          <p:cNvSpPr txBox="1"/>
          <p:nvPr/>
        </p:nvSpPr>
        <p:spPr>
          <a:xfrm>
            <a:off x="7595348" y="3487322"/>
            <a:ext cx="4207571" cy="2862322"/>
          </a:xfrm>
          <a:prstGeom prst="rect">
            <a:avLst/>
          </a:prstGeom>
          <a:noFill/>
        </p:spPr>
        <p:txBody>
          <a:bodyPr wrap="square">
            <a:spAutoFit/>
          </a:bodyPr>
          <a:lstStyle/>
          <a:p>
            <a:pPr algn="just"/>
            <a:r>
              <a:rPr lang="en-GB" dirty="0"/>
              <a:t>2</a:t>
            </a:r>
          </a:p>
          <a:p>
            <a:pPr algn="just"/>
            <a:r>
              <a:rPr lang="en-GB" dirty="0"/>
              <a:t>The wind was strong and the heavy rain hit the path. Fred was shivering because he was so cold. He slowly crept towards the huge, dark, stone castle. The branches on the old tree creaked. Fred could smell the smoke coming from the chimney on the roof. Suddenly, there was a loud bang and a flash of lightening.</a:t>
            </a:r>
          </a:p>
        </p:txBody>
      </p:sp>
      <p:pic>
        <p:nvPicPr>
          <p:cNvPr id="4" name="Picture 3">
            <a:extLst>
              <a:ext uri="{FF2B5EF4-FFF2-40B4-BE49-F238E27FC236}">
                <a16:creationId xmlns:a16="http://schemas.microsoft.com/office/drawing/2014/main" id="{68D84D07-AD6E-4F41-9581-DE5DFD2D3D21}"/>
              </a:ext>
            </a:extLst>
          </p:cNvPr>
          <p:cNvPicPr>
            <a:picLocks noChangeAspect="1"/>
          </p:cNvPicPr>
          <p:nvPr/>
        </p:nvPicPr>
        <p:blipFill>
          <a:blip r:embed="rId5"/>
          <a:stretch>
            <a:fillRect/>
          </a:stretch>
        </p:blipFill>
        <p:spPr>
          <a:xfrm>
            <a:off x="3387777" y="744575"/>
            <a:ext cx="4207571" cy="2730671"/>
          </a:xfrm>
          <a:prstGeom prst="rect">
            <a:avLst/>
          </a:prstGeom>
        </p:spPr>
      </p:pic>
      <p:sp>
        <p:nvSpPr>
          <p:cNvPr id="6" name="TextBox 5">
            <a:extLst>
              <a:ext uri="{FF2B5EF4-FFF2-40B4-BE49-F238E27FC236}">
                <a16:creationId xmlns:a16="http://schemas.microsoft.com/office/drawing/2014/main" id="{FA8050E8-F856-4379-AB7B-2953A335DA76}"/>
              </a:ext>
            </a:extLst>
          </p:cNvPr>
          <p:cNvSpPr txBox="1"/>
          <p:nvPr/>
        </p:nvSpPr>
        <p:spPr>
          <a:xfrm>
            <a:off x="149901" y="195193"/>
            <a:ext cx="9874770" cy="369332"/>
          </a:xfrm>
          <a:prstGeom prst="rect">
            <a:avLst/>
          </a:prstGeom>
          <a:noFill/>
        </p:spPr>
        <p:txBody>
          <a:bodyPr wrap="square">
            <a:spAutoFit/>
          </a:bodyPr>
          <a:lstStyle/>
          <a:p>
            <a:r>
              <a:rPr lang="en-GB" dirty="0"/>
              <a:t>Which description best describes this picture? Explain your reasons to an adult.</a:t>
            </a:r>
          </a:p>
        </p:txBody>
      </p:sp>
      <p:pic>
        <p:nvPicPr>
          <p:cNvPr id="8" name="Audio 7">
            <a:hlinkClick r:id="" action="ppaction://media"/>
            <a:extLst>
              <a:ext uri="{FF2B5EF4-FFF2-40B4-BE49-F238E27FC236}">
                <a16:creationId xmlns:a16="http://schemas.microsoft.com/office/drawing/2014/main" id="{35606F5C-DD17-4FFB-843D-919AB29B71EF}"/>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2070039533"/>
      </p:ext>
    </p:extLst>
  </p:cSld>
  <p:clrMapOvr>
    <a:masterClrMapping/>
  </p:clrMapOvr>
  <mc:AlternateContent xmlns:mc="http://schemas.openxmlformats.org/markup-compatibility/2006" xmlns:p14="http://schemas.microsoft.com/office/powerpoint/2010/main">
    <mc:Choice Requires="p14">
      <p:transition spd="slow" p14:dur="2000" advTm="55828"/>
    </mc:Choice>
    <mc:Fallback xmlns="">
      <p:transition spd="slow" advTm="558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8"/>
                </p:tgtEl>
              </p:cMediaNode>
            </p:audio>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199517-F359-4784-BEEF-8FC29334DFBE}"/>
              </a:ext>
            </a:extLst>
          </p:cNvPr>
          <p:cNvSpPr txBox="1"/>
          <p:nvPr/>
        </p:nvSpPr>
        <p:spPr>
          <a:xfrm>
            <a:off x="494675" y="284813"/>
            <a:ext cx="10568066" cy="707886"/>
          </a:xfrm>
          <a:prstGeom prst="rect">
            <a:avLst/>
          </a:prstGeom>
          <a:noFill/>
        </p:spPr>
        <p:txBody>
          <a:bodyPr wrap="square" rtlCol="0">
            <a:spAutoFit/>
          </a:bodyPr>
          <a:lstStyle/>
          <a:p>
            <a:r>
              <a:rPr lang="en-GB" sz="2000" dirty="0"/>
              <a:t>Let’s think about the story of Hansel and Gretel. There are different versions of the story and they have different illustrations. This is the version we have been looking at. </a:t>
            </a:r>
          </a:p>
        </p:txBody>
      </p:sp>
      <p:pic>
        <p:nvPicPr>
          <p:cNvPr id="4" name="Picture 3">
            <a:extLst>
              <a:ext uri="{FF2B5EF4-FFF2-40B4-BE49-F238E27FC236}">
                <a16:creationId xmlns:a16="http://schemas.microsoft.com/office/drawing/2014/main" id="{445D0551-0A97-4DEA-BA53-01C094C75140}"/>
              </a:ext>
            </a:extLst>
          </p:cNvPr>
          <p:cNvPicPr>
            <a:picLocks noChangeAspect="1"/>
          </p:cNvPicPr>
          <p:nvPr/>
        </p:nvPicPr>
        <p:blipFill>
          <a:blip r:embed="rId5"/>
          <a:stretch>
            <a:fillRect/>
          </a:stretch>
        </p:blipFill>
        <p:spPr>
          <a:xfrm>
            <a:off x="872787" y="1337706"/>
            <a:ext cx="4058978" cy="5160530"/>
          </a:xfrm>
          <a:prstGeom prst="rect">
            <a:avLst/>
          </a:prstGeom>
        </p:spPr>
      </p:pic>
      <p:sp>
        <p:nvSpPr>
          <p:cNvPr id="5" name="TextBox 4">
            <a:extLst>
              <a:ext uri="{FF2B5EF4-FFF2-40B4-BE49-F238E27FC236}">
                <a16:creationId xmlns:a16="http://schemas.microsoft.com/office/drawing/2014/main" id="{21BD0395-B72C-4485-9FB9-9EF3172178A9}"/>
              </a:ext>
            </a:extLst>
          </p:cNvPr>
          <p:cNvSpPr txBox="1"/>
          <p:nvPr/>
        </p:nvSpPr>
        <p:spPr>
          <a:xfrm>
            <a:off x="5471410" y="1389302"/>
            <a:ext cx="6235908" cy="1631216"/>
          </a:xfrm>
          <a:prstGeom prst="rect">
            <a:avLst/>
          </a:prstGeom>
          <a:noFill/>
        </p:spPr>
        <p:txBody>
          <a:bodyPr wrap="square" rtlCol="0">
            <a:spAutoFit/>
          </a:bodyPr>
          <a:lstStyle/>
          <a:p>
            <a:r>
              <a:rPr lang="en-GB" sz="2000" dirty="0"/>
              <a:t>The front cover gives us clues about where the story is going to be set and what type of story it might be.</a:t>
            </a:r>
          </a:p>
          <a:p>
            <a:endParaRPr lang="en-GB" sz="2000" dirty="0"/>
          </a:p>
          <a:p>
            <a:r>
              <a:rPr lang="en-GB" sz="2000" dirty="0"/>
              <a:t>Talk to an adult about what you can see and  explain how it makes you feel. </a:t>
            </a:r>
          </a:p>
        </p:txBody>
      </p:sp>
      <p:sp>
        <p:nvSpPr>
          <p:cNvPr id="6" name="TextBox 5">
            <a:extLst>
              <a:ext uri="{FF2B5EF4-FFF2-40B4-BE49-F238E27FC236}">
                <a16:creationId xmlns:a16="http://schemas.microsoft.com/office/drawing/2014/main" id="{624C89D3-9375-411D-B16D-7CC90E592C9E}"/>
              </a:ext>
            </a:extLst>
          </p:cNvPr>
          <p:cNvSpPr txBox="1"/>
          <p:nvPr/>
        </p:nvSpPr>
        <p:spPr>
          <a:xfrm>
            <a:off x="5471410" y="3837482"/>
            <a:ext cx="6370820" cy="2554545"/>
          </a:xfrm>
          <a:prstGeom prst="rect">
            <a:avLst/>
          </a:prstGeom>
          <a:noFill/>
        </p:spPr>
        <p:txBody>
          <a:bodyPr wrap="square" rtlCol="0">
            <a:spAutoFit/>
          </a:bodyPr>
          <a:lstStyle/>
          <a:p>
            <a:r>
              <a:rPr lang="en-GB" sz="2000" dirty="0"/>
              <a:t>I thought the story might be sad because the colours are very dark, gloomy and dull. It doesn’t look a very cheerful or exciting front cover. </a:t>
            </a:r>
          </a:p>
          <a:p>
            <a:r>
              <a:rPr lang="en-GB" sz="2000" dirty="0"/>
              <a:t>The children are miserable and it made me think this could be a sad story. When I looked closely at the tree trunk I could see pictures of ghost faces and it even looked as though a dinosaur was about to bite the boy’s head. </a:t>
            </a:r>
          </a:p>
        </p:txBody>
      </p:sp>
      <p:pic>
        <p:nvPicPr>
          <p:cNvPr id="7" name="Audio 6">
            <a:hlinkClick r:id="" action="ppaction://media"/>
            <a:extLst>
              <a:ext uri="{FF2B5EF4-FFF2-40B4-BE49-F238E27FC236}">
                <a16:creationId xmlns:a16="http://schemas.microsoft.com/office/drawing/2014/main" id="{38AC7F49-48CD-40D0-9A48-AEAA5DA9EC0A}"/>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1465279099"/>
      </p:ext>
    </p:extLst>
  </p:cSld>
  <p:clrMapOvr>
    <a:masterClrMapping/>
  </p:clrMapOvr>
  <mc:AlternateContent xmlns:mc="http://schemas.openxmlformats.org/markup-compatibility/2006" xmlns:p14="http://schemas.microsoft.com/office/powerpoint/2010/main">
    <mc:Choice Requires="p14">
      <p:transition spd="slow" p14:dur="2000" advTm="68820"/>
    </mc:Choice>
    <mc:Fallback xmlns="">
      <p:transition spd="slow" advTm="688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7"/>
                </p:tgtEl>
              </p:cMediaNode>
            </p:audio>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739D59-8750-42BB-8EDA-0189AF2C75A4}"/>
              </a:ext>
            </a:extLst>
          </p:cNvPr>
          <p:cNvPicPr>
            <a:picLocks noChangeAspect="1"/>
          </p:cNvPicPr>
          <p:nvPr/>
        </p:nvPicPr>
        <p:blipFill>
          <a:blip r:embed="rId4"/>
          <a:stretch>
            <a:fillRect/>
          </a:stretch>
        </p:blipFill>
        <p:spPr>
          <a:xfrm>
            <a:off x="3669552" y="1746992"/>
            <a:ext cx="3766514" cy="4901146"/>
          </a:xfrm>
          <a:prstGeom prst="rect">
            <a:avLst/>
          </a:prstGeom>
        </p:spPr>
      </p:pic>
      <p:sp>
        <p:nvSpPr>
          <p:cNvPr id="4" name="TextBox 3">
            <a:extLst>
              <a:ext uri="{FF2B5EF4-FFF2-40B4-BE49-F238E27FC236}">
                <a16:creationId xmlns:a16="http://schemas.microsoft.com/office/drawing/2014/main" id="{1091EFDF-8581-43FD-8C70-843F7E440432}"/>
              </a:ext>
            </a:extLst>
          </p:cNvPr>
          <p:cNvSpPr txBox="1"/>
          <p:nvPr/>
        </p:nvSpPr>
        <p:spPr>
          <a:xfrm>
            <a:off x="194872" y="209862"/>
            <a:ext cx="11212643" cy="1323439"/>
          </a:xfrm>
          <a:prstGeom prst="rect">
            <a:avLst/>
          </a:prstGeom>
          <a:noFill/>
        </p:spPr>
        <p:txBody>
          <a:bodyPr wrap="square" rtlCol="0">
            <a:spAutoFit/>
          </a:bodyPr>
          <a:lstStyle/>
          <a:p>
            <a:r>
              <a:rPr lang="en-GB" sz="2000" dirty="0"/>
              <a:t>This is the first setting in the story.  </a:t>
            </a:r>
          </a:p>
          <a:p>
            <a:r>
              <a:rPr lang="en-GB" sz="2000" dirty="0"/>
              <a:t>Where is it?</a:t>
            </a:r>
          </a:p>
          <a:p>
            <a:r>
              <a:rPr lang="en-GB" sz="2000" dirty="0"/>
              <a:t>How does this make you feel?</a:t>
            </a:r>
          </a:p>
          <a:p>
            <a:r>
              <a:rPr lang="en-GB" sz="2000" dirty="0"/>
              <a:t>Think about what you might be able to see, hear and smell</a:t>
            </a:r>
            <a:r>
              <a:rPr lang="en-GB" dirty="0"/>
              <a:t>.  </a:t>
            </a:r>
          </a:p>
        </p:txBody>
      </p:sp>
      <p:pic>
        <p:nvPicPr>
          <p:cNvPr id="5" name="Audio 4">
            <a:hlinkClick r:id="" action="ppaction://media"/>
            <a:extLst>
              <a:ext uri="{FF2B5EF4-FFF2-40B4-BE49-F238E27FC236}">
                <a16:creationId xmlns:a16="http://schemas.microsoft.com/office/drawing/2014/main" id="{4E6B10F7-5CEB-4110-98B2-7E388857E88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944145399"/>
      </p:ext>
    </p:extLst>
  </p:cSld>
  <p:clrMapOvr>
    <a:masterClrMapping/>
  </p:clrMapOvr>
  <mc:AlternateContent xmlns:mc="http://schemas.openxmlformats.org/markup-compatibility/2006" xmlns:p14="http://schemas.microsoft.com/office/powerpoint/2010/main">
    <mc:Choice Requires="p14">
      <p:transition spd="slow" p14:dur="2000" advTm="21170"/>
    </mc:Choice>
    <mc:Fallback xmlns="">
      <p:transition spd="slow" advTm="211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0.7|15.7|1.1"/>
</p:tagLst>
</file>

<file path=ppt/tags/tag2.xml><?xml version="1.0" encoding="utf-8"?>
<p:tagLst xmlns:a="http://schemas.openxmlformats.org/drawingml/2006/main" xmlns:r="http://schemas.openxmlformats.org/officeDocument/2006/relationships" xmlns:p="http://schemas.openxmlformats.org/presentationml/2006/main">
  <p:tag name="TIMING" val="|6.3|21.3"/>
</p:tagLst>
</file>

<file path=ppt/tags/tag3.xml><?xml version="1.0" encoding="utf-8"?>
<p:tagLst xmlns:a="http://schemas.openxmlformats.org/drawingml/2006/main" xmlns:r="http://schemas.openxmlformats.org/officeDocument/2006/relationships" xmlns:p="http://schemas.openxmlformats.org/presentationml/2006/main">
  <p:tag name="TIMING" val="|32.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FC7B140-657F-4BF4-81F2-1C525E196D76}" vid="{84FD2681-878A-4607-B744-D748F3914574}"/>
    </a:ext>
  </a:extLst>
</a:theme>
</file>

<file path=docProps/app.xml><?xml version="1.0" encoding="utf-8"?>
<Properties xmlns="http://schemas.openxmlformats.org/officeDocument/2006/extended-properties" xmlns:vt="http://schemas.openxmlformats.org/officeDocument/2006/docPropsVTypes">
  <Template>Presentation2</Template>
  <TotalTime>137</TotalTime>
  <Words>782</Words>
  <Application>Microsoft Office PowerPoint</Application>
  <PresentationFormat>Widescreen</PresentationFormat>
  <Paragraphs>104</Paragraphs>
  <Slides>10</Slides>
  <Notes>0</Notes>
  <HiddenSlides>0</HiddenSlides>
  <MMClips>10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10</vt:i4>
      </vt:variant>
    </vt:vector>
  </HeadingPairs>
  <TitlesOfParts>
    <vt:vector size="12" baseType="lpstr">
      <vt:lpstr>Arial</vt:lpstr>
      <vt:lpstr>Office Theme</vt:lpstr>
      <vt:lpstr>To talk about story settings and how they make us feel.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lawson</dc:creator>
  <cp:lastModifiedBy>nicola lawson</cp:lastModifiedBy>
  <cp:revision>16</cp:revision>
  <dcterms:created xsi:type="dcterms:W3CDTF">2021-01-30T15:53:42Z</dcterms:created>
  <dcterms:modified xsi:type="dcterms:W3CDTF">2021-01-30T18:18:21Z</dcterms:modified>
</cp:coreProperties>
</file>