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8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3BB7-36BE-43E0-9DD5-94C4A22262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A2EB-D435-4895-AC7C-D4E165E2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670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74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564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228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685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1749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024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1476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355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0676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08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10" Type="http://schemas.openxmlformats.org/officeDocument/2006/relationships/image" Target="../media/image1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1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120" y="1177516"/>
            <a:ext cx="9144000" cy="4294369"/>
          </a:xfrm>
        </p:spPr>
        <p:txBody>
          <a:bodyPr>
            <a:normAutofit/>
          </a:bodyPr>
          <a:lstStyle/>
          <a:p>
            <a:r>
              <a:rPr lang="en-GB" u="sng" dirty="0"/>
              <a:t>Learning Intention</a:t>
            </a:r>
            <a:br>
              <a:rPr lang="en-GB" dirty="0"/>
            </a:br>
            <a:r>
              <a:rPr lang="en-GB" dirty="0"/>
              <a:t>Addition and subtraction</a:t>
            </a:r>
            <a:br>
              <a:rPr lang="en-GB" dirty="0"/>
            </a:br>
            <a:r>
              <a:rPr lang="en-GB" dirty="0"/>
              <a:t>Numbers bonds to 100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35 + 65 = 100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879A6-A910-4442-A4C4-D5D5CD9ED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7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1757045"/>
            <a:ext cx="10515600" cy="536786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Recap number bonds to 100 and 1,000.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Try these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20 + ____ = 100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60 + ____ = 100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400 + ____ = 1,000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800 + ____ = 1,000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74EBE-312A-4260-AC1B-A4EBE12DFC11}"/>
              </a:ext>
            </a:extLst>
          </p:cNvPr>
          <p:cNvSpPr txBox="1"/>
          <p:nvPr/>
        </p:nvSpPr>
        <p:spPr>
          <a:xfrm>
            <a:off x="1940409" y="2100389"/>
            <a:ext cx="75533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B8808-E0E3-45A0-B96B-CE1F5BB9F883}"/>
              </a:ext>
            </a:extLst>
          </p:cNvPr>
          <p:cNvSpPr txBox="1"/>
          <p:nvPr/>
        </p:nvSpPr>
        <p:spPr>
          <a:xfrm>
            <a:off x="2092809" y="5076570"/>
            <a:ext cx="1040670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4733D-E262-45D6-90E7-3A2789EB008E}"/>
              </a:ext>
            </a:extLst>
          </p:cNvPr>
          <p:cNvSpPr txBox="1"/>
          <p:nvPr/>
        </p:nvSpPr>
        <p:spPr>
          <a:xfrm>
            <a:off x="2092809" y="4085653"/>
            <a:ext cx="1040670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9DA9A-AC2C-412A-A8CA-E35CE0CA9A67}"/>
              </a:ext>
            </a:extLst>
          </p:cNvPr>
          <p:cNvSpPr txBox="1"/>
          <p:nvPr/>
        </p:nvSpPr>
        <p:spPr>
          <a:xfrm>
            <a:off x="1940409" y="3100422"/>
            <a:ext cx="75533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96954B-A5ED-4270-8FB5-49CB749A5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63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AAC0-05CD-4290-86F2-1F3BFB14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144C-F982-4C91-A8D1-5CD83D973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027"/>
            <a:ext cx="10515600" cy="5670936"/>
          </a:xfrm>
        </p:spPr>
        <p:txBody>
          <a:bodyPr>
            <a:normAutofit/>
          </a:bodyPr>
          <a:lstStyle/>
          <a:p>
            <a:r>
              <a:rPr lang="en-GB" dirty="0"/>
              <a:t>How would we find the missing number bond to 100 for 25?</a:t>
            </a:r>
          </a:p>
          <a:p>
            <a:endParaRPr lang="en-GB" dirty="0"/>
          </a:p>
          <a:p>
            <a:r>
              <a:rPr lang="en-GB" dirty="0"/>
              <a:t>25 + ___ = 100</a:t>
            </a:r>
          </a:p>
          <a:p>
            <a:endParaRPr lang="en-GB" dirty="0"/>
          </a:p>
          <a:p>
            <a:r>
              <a:rPr lang="en-GB" dirty="0"/>
              <a:t>We would need to go to the next whole 10 by adding 5. </a:t>
            </a:r>
          </a:p>
          <a:p>
            <a:r>
              <a:rPr lang="en-GB" dirty="0"/>
              <a:t>We could then find the number bond from there to 100.   </a:t>
            </a:r>
          </a:p>
          <a:p>
            <a:endParaRPr lang="en-GB" dirty="0"/>
          </a:p>
          <a:p>
            <a:r>
              <a:rPr lang="en-GB" dirty="0"/>
              <a:t>So the nearest 10 to 25 is 30 . We have added </a:t>
            </a:r>
            <a:r>
              <a:rPr lang="en-GB" dirty="0">
                <a:solidFill>
                  <a:srgbClr val="FF0000"/>
                </a:solidFill>
              </a:rPr>
              <a:t>5.</a:t>
            </a:r>
            <a:r>
              <a:rPr lang="en-GB" dirty="0"/>
              <a:t> </a:t>
            </a:r>
          </a:p>
          <a:p>
            <a:r>
              <a:rPr lang="en-GB" dirty="0"/>
              <a:t>Then we find the number bond to 100 for 30, which is </a:t>
            </a:r>
            <a:r>
              <a:rPr lang="en-GB" dirty="0">
                <a:solidFill>
                  <a:srgbClr val="FF0000"/>
                </a:solidFill>
              </a:rPr>
              <a:t>70</a:t>
            </a:r>
          </a:p>
          <a:p>
            <a:r>
              <a:rPr lang="en-GB" dirty="0">
                <a:solidFill>
                  <a:srgbClr val="FF0000"/>
                </a:solidFill>
              </a:rPr>
              <a:t>We then add the 5 and the 70 to get 75.</a:t>
            </a:r>
          </a:p>
          <a:p>
            <a:r>
              <a:rPr lang="en-GB" dirty="0">
                <a:solidFill>
                  <a:srgbClr val="FF0000"/>
                </a:solidFill>
              </a:rPr>
              <a:t>This means that 25 + 75 = 100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5746DC-6D23-4CCB-BE91-83FFBBAAF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5B42D-9927-4429-9E49-290F428B66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1B790F-4460-4A79-B798-55E2DBD23A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AB9553-B6C7-41FD-BCE3-1F15EB11FE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6342C-D635-4E2A-B0BA-18B626019870}"/>
              </a:ext>
            </a:extLst>
          </p:cNvPr>
          <p:cNvSpPr txBox="1"/>
          <p:nvPr/>
        </p:nvSpPr>
        <p:spPr>
          <a:xfrm>
            <a:off x="1910080" y="13983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121423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744D-AD83-4874-94C6-5389E2C1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303"/>
          </a:xfrm>
        </p:spPr>
        <p:txBody>
          <a:bodyPr>
            <a:normAutofit fontScale="90000"/>
          </a:bodyPr>
          <a:lstStyle/>
          <a:p>
            <a:r>
              <a:rPr lang="en-GB" dirty="0"/>
              <a:t>35 + ____ = 100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D681B7-0022-424A-A713-B1348BB37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92175"/>
              </p:ext>
            </p:extLst>
          </p:nvPr>
        </p:nvGraphicFramePr>
        <p:xfrm>
          <a:off x="945472" y="5145479"/>
          <a:ext cx="10515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19378380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3104314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588341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27237182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0791813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2131552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633282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4812863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0420259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1942758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8092391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277270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246226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9840813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73005491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791776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9610854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78237677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8988698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543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29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D958C1-1A36-4E41-A6F0-F0F4AD7D8EB9}"/>
              </a:ext>
            </a:extLst>
          </p:cNvPr>
          <p:cNvSpPr txBox="1"/>
          <p:nvPr/>
        </p:nvSpPr>
        <p:spPr>
          <a:xfrm>
            <a:off x="1063674" y="1440286"/>
            <a:ext cx="103973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</a:t>
            </a:r>
            <a:r>
              <a:rPr lang="en-GB" sz="2400" b="1" dirty="0">
                <a:solidFill>
                  <a:srgbClr val="FF0000"/>
                </a:solidFill>
              </a:rPr>
              <a:t>35</a:t>
            </a:r>
            <a:r>
              <a:rPr lang="en-GB" dirty="0"/>
              <a:t>, count on to the next </a:t>
            </a:r>
            <a:r>
              <a:rPr lang="en-GB" sz="2400" b="1" dirty="0"/>
              <a:t>10</a:t>
            </a:r>
            <a:r>
              <a:rPr lang="en-GB" dirty="0"/>
              <a:t> which is </a:t>
            </a:r>
            <a:r>
              <a:rPr lang="en-GB" sz="2400" b="1" dirty="0"/>
              <a:t>40</a:t>
            </a:r>
            <a:r>
              <a:rPr lang="en-GB" dirty="0"/>
              <a:t>. You counted on </a:t>
            </a:r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Find the number bond for </a:t>
            </a:r>
            <a:r>
              <a:rPr lang="en-GB" sz="2400" b="1" dirty="0"/>
              <a:t>40 </a:t>
            </a:r>
            <a:r>
              <a:rPr lang="en-GB" dirty="0"/>
              <a:t>to </a:t>
            </a:r>
            <a:r>
              <a:rPr lang="en-GB" sz="2400" b="1" dirty="0"/>
              <a:t>100</a:t>
            </a:r>
            <a:r>
              <a:rPr lang="en-GB" dirty="0"/>
              <a:t> using the method we know      </a:t>
            </a:r>
            <a:r>
              <a:rPr lang="en-GB" sz="2800" b="1" dirty="0"/>
              <a:t>4 + 6 = 10 then x10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So  40 + </a:t>
            </a:r>
            <a:r>
              <a:rPr lang="en-GB" sz="2800" b="1" dirty="0">
                <a:solidFill>
                  <a:srgbClr val="0070C0"/>
                </a:solidFill>
              </a:rPr>
              <a:t>60</a:t>
            </a:r>
            <a:r>
              <a:rPr lang="en-GB" dirty="0"/>
              <a:t> = 100</a:t>
            </a:r>
          </a:p>
          <a:p>
            <a:endParaRPr lang="en-GB" dirty="0"/>
          </a:p>
          <a:p>
            <a:r>
              <a:rPr lang="en-GB" dirty="0"/>
              <a:t>Now add the </a:t>
            </a:r>
            <a:r>
              <a:rPr lang="en-GB" sz="2400" b="1" dirty="0">
                <a:solidFill>
                  <a:srgbClr val="FF0000"/>
                </a:solidFill>
              </a:rPr>
              <a:t>5</a:t>
            </a:r>
            <a:r>
              <a:rPr lang="en-GB" dirty="0"/>
              <a:t> to the </a:t>
            </a:r>
            <a:r>
              <a:rPr lang="en-GB" sz="2400" b="1" dirty="0">
                <a:solidFill>
                  <a:srgbClr val="0070C0"/>
                </a:solidFill>
              </a:rPr>
              <a:t>60</a:t>
            </a:r>
            <a:r>
              <a:rPr lang="en-GB" dirty="0"/>
              <a:t> to get </a:t>
            </a:r>
            <a:r>
              <a:rPr lang="en-GB" sz="2400" b="1" dirty="0">
                <a:solidFill>
                  <a:srgbClr val="7030A0"/>
                </a:solidFill>
              </a:rPr>
              <a:t>65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6E1CB74-6131-4679-821A-D708BE4E4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85594"/>
              </p:ext>
            </p:extLst>
          </p:nvPr>
        </p:nvGraphicFramePr>
        <p:xfrm>
          <a:off x="733887" y="5550431"/>
          <a:ext cx="105156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19378380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3104314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588341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27237182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0791813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2131552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633282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4812863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0420259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1942758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8092391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277270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246226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9840813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73005491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791776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9610854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78237677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8988698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543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40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752994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F64AFE5-21D5-4836-9550-2B40894070C5}"/>
              </a:ext>
            </a:extLst>
          </p:cNvPr>
          <p:cNvSpPr/>
          <p:nvPr/>
        </p:nvSpPr>
        <p:spPr>
          <a:xfrm>
            <a:off x="606271" y="5390817"/>
            <a:ext cx="678402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B62967-B86D-4F81-A6C9-2E190B460390}"/>
              </a:ext>
            </a:extLst>
          </p:cNvPr>
          <p:cNvSpPr/>
          <p:nvPr/>
        </p:nvSpPr>
        <p:spPr>
          <a:xfrm>
            <a:off x="3235541" y="5390817"/>
            <a:ext cx="678402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6C27A7C-6AC7-4BBC-8E83-35B7CB3CE3B6}"/>
              </a:ext>
            </a:extLst>
          </p:cNvPr>
          <p:cNvSpPr/>
          <p:nvPr/>
        </p:nvSpPr>
        <p:spPr>
          <a:xfrm>
            <a:off x="945472" y="4706252"/>
            <a:ext cx="2686235" cy="43922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95217-A5A0-46CD-8158-1C914081E804}"/>
              </a:ext>
            </a:extLst>
          </p:cNvPr>
          <p:cNvSpPr txBox="1"/>
          <p:nvPr/>
        </p:nvSpPr>
        <p:spPr>
          <a:xfrm>
            <a:off x="2024849" y="43129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087C7-097E-429C-B94A-6128009FBB9D}"/>
              </a:ext>
            </a:extLst>
          </p:cNvPr>
          <p:cNvSpPr txBox="1"/>
          <p:nvPr/>
        </p:nvSpPr>
        <p:spPr>
          <a:xfrm>
            <a:off x="2181317" y="2016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65</a:t>
            </a:r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2D8BF2-3A71-499B-988D-99D7E52FE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C31A2C-8F37-4F76-99B0-385C5F0A9A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202E17-3DE5-4924-B064-6B3DBEC9BE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10F3CE-3DFA-41DF-860D-EDE2F81D18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8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6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0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6" grpId="0" animBg="1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744D-AD83-4874-94C6-5389E2C1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303"/>
          </a:xfrm>
        </p:spPr>
        <p:txBody>
          <a:bodyPr>
            <a:normAutofit fontScale="90000"/>
          </a:bodyPr>
          <a:lstStyle/>
          <a:p>
            <a:r>
              <a:rPr lang="en-GB" dirty="0"/>
              <a:t>85 + ____ = 100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D681B7-0022-424A-A713-B1348BB378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5472" y="5145479"/>
          <a:ext cx="10515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19378380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3104314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588341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27237182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0791813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2131552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633282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4812863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0420259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1942758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8092391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277270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246226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9840813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73005491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791776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9610854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78237677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8988698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543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29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D958C1-1A36-4E41-A6F0-F0F4AD7D8EB9}"/>
              </a:ext>
            </a:extLst>
          </p:cNvPr>
          <p:cNvSpPr txBox="1"/>
          <p:nvPr/>
        </p:nvSpPr>
        <p:spPr>
          <a:xfrm>
            <a:off x="1063674" y="1440286"/>
            <a:ext cx="105689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</a:t>
            </a:r>
            <a:r>
              <a:rPr lang="en-GB" sz="2400" b="1" dirty="0">
                <a:solidFill>
                  <a:srgbClr val="FF0000"/>
                </a:solidFill>
              </a:rPr>
              <a:t>85</a:t>
            </a:r>
            <a:r>
              <a:rPr lang="en-GB" dirty="0"/>
              <a:t>, count on to the next </a:t>
            </a:r>
            <a:r>
              <a:rPr lang="en-GB" sz="2400" b="1" dirty="0"/>
              <a:t>10</a:t>
            </a:r>
            <a:r>
              <a:rPr lang="en-GB" dirty="0"/>
              <a:t> which is </a:t>
            </a:r>
            <a:r>
              <a:rPr lang="en-GB" sz="2400" b="1" dirty="0"/>
              <a:t>90</a:t>
            </a:r>
            <a:r>
              <a:rPr lang="en-GB" dirty="0"/>
              <a:t>. You counted on </a:t>
            </a:r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Find the number bond for </a:t>
            </a:r>
            <a:r>
              <a:rPr lang="en-GB" sz="2400" b="1" dirty="0"/>
              <a:t>90 </a:t>
            </a:r>
            <a:r>
              <a:rPr lang="en-GB" dirty="0"/>
              <a:t>to </a:t>
            </a:r>
            <a:r>
              <a:rPr lang="en-GB" sz="2400" b="1" dirty="0"/>
              <a:t>100</a:t>
            </a:r>
            <a:r>
              <a:rPr lang="en-GB" dirty="0"/>
              <a:t> using the method we know      </a:t>
            </a:r>
            <a:r>
              <a:rPr lang="en-GB" sz="2800" b="1" dirty="0"/>
              <a:t>9 + 1 = 10 then x10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So  90 + </a:t>
            </a:r>
            <a:r>
              <a:rPr lang="en-GB" sz="2800" b="1" dirty="0">
                <a:solidFill>
                  <a:srgbClr val="0070C0"/>
                </a:solidFill>
              </a:rPr>
              <a:t>10</a:t>
            </a:r>
            <a:r>
              <a:rPr lang="en-GB" dirty="0"/>
              <a:t> = 100</a:t>
            </a:r>
          </a:p>
          <a:p>
            <a:endParaRPr lang="en-GB" dirty="0"/>
          </a:p>
          <a:p>
            <a:r>
              <a:rPr lang="en-GB" dirty="0"/>
              <a:t>Now add the </a:t>
            </a:r>
            <a:r>
              <a:rPr lang="en-GB" sz="2400" b="1" dirty="0">
                <a:solidFill>
                  <a:srgbClr val="FF0000"/>
                </a:solidFill>
              </a:rPr>
              <a:t>5</a:t>
            </a:r>
            <a:r>
              <a:rPr lang="en-GB" dirty="0"/>
              <a:t> to the </a:t>
            </a:r>
            <a:r>
              <a:rPr lang="en-GB" sz="2400" b="1" dirty="0">
                <a:solidFill>
                  <a:srgbClr val="0070C0"/>
                </a:solidFill>
              </a:rPr>
              <a:t>10</a:t>
            </a:r>
            <a:r>
              <a:rPr lang="en-GB" dirty="0"/>
              <a:t> to get </a:t>
            </a:r>
            <a:r>
              <a:rPr lang="en-GB" sz="2400" b="1" dirty="0">
                <a:solidFill>
                  <a:srgbClr val="7030A0"/>
                </a:solidFill>
              </a:rPr>
              <a:t>15              </a:t>
            </a:r>
            <a:r>
              <a:rPr lang="en-GB" sz="2400" b="1" dirty="0"/>
              <a:t>the number bond to </a:t>
            </a:r>
            <a:r>
              <a:rPr lang="en-GB" sz="2400" b="1" dirty="0">
                <a:solidFill>
                  <a:srgbClr val="7030A0"/>
                </a:solidFill>
              </a:rPr>
              <a:t>100 </a:t>
            </a:r>
            <a:r>
              <a:rPr lang="en-GB" sz="2400" b="1" dirty="0"/>
              <a:t>for</a:t>
            </a:r>
            <a:r>
              <a:rPr lang="en-GB" sz="2400" b="1" dirty="0">
                <a:solidFill>
                  <a:srgbClr val="7030A0"/>
                </a:solidFill>
              </a:rPr>
              <a:t> 85 </a:t>
            </a:r>
            <a:r>
              <a:rPr lang="en-GB" sz="2400" b="1" dirty="0"/>
              <a:t>is</a:t>
            </a:r>
            <a:r>
              <a:rPr lang="en-GB" sz="2400" b="1" dirty="0">
                <a:solidFill>
                  <a:srgbClr val="7030A0"/>
                </a:solidFill>
              </a:rPr>
              <a:t> 15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6E1CB74-6131-4679-821A-D708BE4E4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87085"/>
              </p:ext>
            </p:extLst>
          </p:nvPr>
        </p:nvGraphicFramePr>
        <p:xfrm>
          <a:off x="733887" y="5550431"/>
          <a:ext cx="105156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19378380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3104314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588341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27237182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0791813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82131552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633282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4812863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90420259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1942758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28092391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277270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1246226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98408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30054915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327917761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9610854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78237677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8988698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543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90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752994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F64AFE5-21D5-4836-9550-2B40894070C5}"/>
              </a:ext>
            </a:extLst>
          </p:cNvPr>
          <p:cNvSpPr/>
          <p:nvPr/>
        </p:nvSpPr>
        <p:spPr>
          <a:xfrm>
            <a:off x="606271" y="5390817"/>
            <a:ext cx="678402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B62967-B86D-4F81-A6C9-2E190B460390}"/>
              </a:ext>
            </a:extLst>
          </p:cNvPr>
          <p:cNvSpPr/>
          <p:nvPr/>
        </p:nvSpPr>
        <p:spPr>
          <a:xfrm>
            <a:off x="3235541" y="5390817"/>
            <a:ext cx="678402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6C27A7C-6AC7-4BBC-8E83-35B7CB3CE3B6}"/>
              </a:ext>
            </a:extLst>
          </p:cNvPr>
          <p:cNvSpPr/>
          <p:nvPr/>
        </p:nvSpPr>
        <p:spPr>
          <a:xfrm>
            <a:off x="945472" y="4706252"/>
            <a:ext cx="2686235" cy="43922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95217-A5A0-46CD-8158-1C914081E804}"/>
              </a:ext>
            </a:extLst>
          </p:cNvPr>
          <p:cNvSpPr txBox="1"/>
          <p:nvPr/>
        </p:nvSpPr>
        <p:spPr>
          <a:xfrm>
            <a:off x="2024849" y="43129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087C7-097E-429C-B94A-6128009FBB9D}"/>
              </a:ext>
            </a:extLst>
          </p:cNvPr>
          <p:cNvSpPr txBox="1"/>
          <p:nvPr/>
        </p:nvSpPr>
        <p:spPr>
          <a:xfrm>
            <a:off x="2181317" y="2016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15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9B92F-8E3D-43BD-91F4-51DDAB6EB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44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6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Now find the sheet Maths Alternative 1 Number bonds with 5’s</a:t>
            </a:r>
          </a:p>
          <a:p>
            <a:endParaRPr lang="en-GB" sz="3600" dirty="0"/>
          </a:p>
          <a:p>
            <a:r>
              <a:rPr lang="en-GB" sz="3600" dirty="0"/>
              <a:t>Complete the number bond to 100 activities.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FE379-BA61-44F9-ACED-727B3FF50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47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317</Words>
  <Application>Microsoft Office PowerPoint</Application>
  <PresentationFormat>Widescreen</PresentationFormat>
  <Paragraphs>49</Paragraphs>
  <Slides>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Learning Intention Addition and subtraction Numbers bonds to 100  35 + 65 = 100</vt:lpstr>
      <vt:lpstr>Recap number bonds to 100 and 1,000.  Try these  20 + ____ = 100  60 + ____ = 100  400 + ____ = 1,000  800 + ____ = 1,000     </vt:lpstr>
      <vt:lpstr>PowerPoint Presentation</vt:lpstr>
      <vt:lpstr>35 + ____ = 100</vt:lpstr>
      <vt:lpstr>85 + ____ = 100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Addition and subtraction</dc:title>
  <dc:creator>Wilkinson, Sean</dc:creator>
  <cp:lastModifiedBy>Matilda Scott-Wilkinson</cp:lastModifiedBy>
  <cp:revision>31</cp:revision>
  <dcterms:created xsi:type="dcterms:W3CDTF">2021-02-02T10:26:28Z</dcterms:created>
  <dcterms:modified xsi:type="dcterms:W3CDTF">2021-02-03T17:50:37Z</dcterms:modified>
</cp:coreProperties>
</file>