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71" r:id="rId4"/>
    <p:sldId id="258" r:id="rId5"/>
    <p:sldId id="259" r:id="rId6"/>
    <p:sldId id="270" r:id="rId7"/>
    <p:sldId id="264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DC5D88"/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0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0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4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3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9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2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3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1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8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1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9780198469179: Read Write Inc. Phonics: Non-fiction Set 3 (Pink): Jay's  clay pot - AbeBooks - Munton, Gill; Miskin, Ruth: 0198469179">
            <a:extLst>
              <a:ext uri="{FF2B5EF4-FFF2-40B4-BE49-F238E27FC236}">
                <a16:creationId xmlns:a16="http://schemas.microsoft.com/office/drawing/2014/main" id="{92C9B601-B388-4FCC-8BA6-2C5A07A2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181" y="0"/>
            <a:ext cx="7890689" cy="615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6B77C8-F9A7-4943-9415-BB8873284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0"/>
    </mc:Choice>
    <mc:Fallback xmlns="">
      <p:transition spd="slow" advTm="1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E0AE4E33-BF78-4B91-8721-9EF98681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72045" y="-925479"/>
            <a:ext cx="5447909" cy="72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8A5F7E-2821-4A7A-B522-6CF20A70E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"/>
    </mc:Choice>
    <mc:Fallback xmlns="">
      <p:transition spd="slow" advTm="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description available.">
            <a:extLst>
              <a:ext uri="{FF2B5EF4-FFF2-40B4-BE49-F238E27FC236}">
                <a16:creationId xmlns:a16="http://schemas.microsoft.com/office/drawing/2014/main" id="{E069E148-F457-4E0D-B241-7EA83707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09923" y="-886462"/>
            <a:ext cx="5414466" cy="72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265C8C-70A9-4C95-AB6B-143ED0CCF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"/>
    </mc:Choice>
    <mc:Fallback xmlns="">
      <p:transition spd="slow" advTm="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A5CD2C78-A9C5-46FA-8314-5B90613BC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92894" y="-906647"/>
            <a:ext cx="5439882" cy="72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C4FB3A-6596-4A09-AC0A-CF762CC08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description available.">
            <a:extLst>
              <a:ext uri="{FF2B5EF4-FFF2-40B4-BE49-F238E27FC236}">
                <a16:creationId xmlns:a16="http://schemas.microsoft.com/office/drawing/2014/main" id="{8921F652-5123-413D-BAD0-147E1ADB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19803" y="-925480"/>
            <a:ext cx="5447909" cy="72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1C3DB8-571B-4F44-B786-A5D6213A3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"/>
    </mc:Choice>
    <mc:Fallback xmlns=""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description available.">
            <a:extLst>
              <a:ext uri="{FF2B5EF4-FFF2-40B4-BE49-F238E27FC236}">
                <a16:creationId xmlns:a16="http://schemas.microsoft.com/office/drawing/2014/main" id="{5E579161-ADB1-416B-9FAA-09A8C1F8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80682" y="-905070"/>
            <a:ext cx="5430415" cy="72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478FD3-6130-4D13-9410-4E2CE9D33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2"/>
    </mc:Choice>
    <mc:Fallback xmlns="">
      <p:transition spd="slow" advTm="1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34" y="184947"/>
            <a:ext cx="1134714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 the man called?</a:t>
            </a:r>
          </a:p>
          <a:p>
            <a:pPr algn="ctr"/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What does he use to make the pot?</a:t>
            </a:r>
          </a:p>
          <a:p>
            <a:pPr algn="ctr"/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Why does Jay use a brush?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914400" indent="-914400" algn="ctr">
              <a:buAutoNum type="arabicPeriod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53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7747"/>
              </p:ext>
            </p:extLst>
          </p:nvPr>
        </p:nvGraphicFramePr>
        <p:xfrm>
          <a:off x="429208" y="719665"/>
          <a:ext cx="11430001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7035820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82346417"/>
                    </a:ext>
                  </a:extLst>
                </a:gridCol>
              </a:tblGrid>
              <a:tr h="149992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ll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nn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kn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rr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ss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ve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zz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ng</a:t>
                      </a:r>
                    </a:p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nk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11813"/>
              </p:ext>
            </p:extLst>
          </p:nvPr>
        </p:nvGraphicFramePr>
        <p:xfrm>
          <a:off x="429206" y="3359018"/>
          <a:ext cx="1143000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1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98963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42925308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390672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251088184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18163715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tt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653821" y="225670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738376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2822930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683767-5EE2-4A10-961A-141B8C687E7D}"/>
              </a:ext>
            </a:extLst>
          </p:cNvPr>
          <p:cNvSpPr/>
          <p:nvPr/>
        </p:nvSpPr>
        <p:spPr>
          <a:xfrm rot="16200000">
            <a:off x="3907484" y="234065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804097" y="231237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400257" y="234065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893030" y="227036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7954243" y="227308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2471AD-9608-4657-9828-3BC709CFD606}"/>
              </a:ext>
            </a:extLst>
          </p:cNvPr>
          <p:cNvSpPr/>
          <p:nvPr/>
        </p:nvSpPr>
        <p:spPr>
          <a:xfrm rot="16200000">
            <a:off x="8944826" y="227733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935410" y="226901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572417" y="230742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4" y="46815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00CACF5-7F73-41C2-BFEE-F03F77FBFBB4}"/>
              </a:ext>
            </a:extLst>
          </p:cNvPr>
          <p:cNvSpPr/>
          <p:nvPr/>
        </p:nvSpPr>
        <p:spPr>
          <a:xfrm rot="17412058">
            <a:off x="979800" y="4880004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276340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FD5811-978A-4D5A-BC0E-475F5290FE23}"/>
              </a:ext>
            </a:extLst>
          </p:cNvPr>
          <p:cNvSpPr/>
          <p:nvPr/>
        </p:nvSpPr>
        <p:spPr>
          <a:xfrm rot="16200000">
            <a:off x="3132603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4049043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4924632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4008CF-653D-4C3B-96EB-9C923AEF0539}"/>
              </a:ext>
            </a:extLst>
          </p:cNvPr>
          <p:cNvSpPr/>
          <p:nvPr/>
        </p:nvSpPr>
        <p:spPr>
          <a:xfrm rot="16200000">
            <a:off x="5738341" y="456524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628107" y="463286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E0C49B0-49CA-4E2A-B50E-87484F51969E}"/>
              </a:ext>
            </a:extLst>
          </p:cNvPr>
          <p:cNvSpPr/>
          <p:nvPr/>
        </p:nvSpPr>
        <p:spPr>
          <a:xfrm rot="16200000">
            <a:off x="7539606" y="4627918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8361965" y="458950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333451" y="460786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46428BE-7FE0-4733-B2CB-A3AB2EF839D6}"/>
              </a:ext>
            </a:extLst>
          </p:cNvPr>
          <p:cNvSpPr/>
          <p:nvPr/>
        </p:nvSpPr>
        <p:spPr>
          <a:xfrm rot="16200000">
            <a:off x="10301648" y="4610018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1087679" y="460786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59E6C96-D28F-4233-9191-CA8EEB51920F}"/>
              </a:ext>
            </a:extLst>
          </p:cNvPr>
          <p:cNvSpPr/>
          <p:nvPr/>
        </p:nvSpPr>
        <p:spPr>
          <a:xfrm rot="17183491">
            <a:off x="12396429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B8EA253-E976-44B0-8C26-75A0F7C6B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7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9"/>
    </mc:Choice>
    <mc:Fallback xmlns="">
      <p:transition spd="slow" advTm="5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39669"/>
              </p:ext>
            </p:extLst>
          </p:nvPr>
        </p:nvGraphicFramePr>
        <p:xfrm>
          <a:off x="429208" y="719665"/>
          <a:ext cx="11430000" cy="1634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</a:tblGrid>
              <a:tr h="1634754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  <a:b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</a:b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ay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ee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igh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ow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799463"/>
              </p:ext>
            </p:extLst>
          </p:nvPr>
        </p:nvGraphicFramePr>
        <p:xfrm>
          <a:off x="429205" y="3359018"/>
          <a:ext cx="11430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zoo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ar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or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air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ir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whirl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ou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shout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oy</a:t>
                      </a:r>
                    </a:p>
                    <a:p>
                      <a:pPr algn="ctr"/>
                      <a:endParaRPr lang="en-GB" sz="20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boy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653821" y="225670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738376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3197692" y="226901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533804" y="23088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611041" y="234258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893030" y="227036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8236242" y="227577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599625" y="226901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572417" y="230742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4" y="46815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146182" y="47753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3644070" y="48411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5068655" y="480627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483766" y="4783544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7936210" y="483715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436035" y="481427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0775906" y="471072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59E6C96-D28F-4233-9191-CA8EEB51920F}"/>
              </a:ext>
            </a:extLst>
          </p:cNvPr>
          <p:cNvSpPr/>
          <p:nvPr/>
        </p:nvSpPr>
        <p:spPr>
          <a:xfrm rot="17183491">
            <a:off x="12396429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B057CD-3BCD-4981-89CD-95FDE5142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8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3"/>
    </mc:Choice>
    <mc:Fallback xmlns="">
      <p:transition spd="slow" advTm="4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919092"/>
              </p:ext>
            </p:extLst>
          </p:nvPr>
        </p:nvGraphicFramePr>
        <p:xfrm>
          <a:off x="306573" y="1067583"/>
          <a:ext cx="11578854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122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202632809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3067576521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3329942837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2738693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Jay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lump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clay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tray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cuts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flat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brush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148855" y="727969"/>
            <a:ext cx="11736571" cy="4565987"/>
          </a:xfrm>
          <a:custGeom>
            <a:avLst/>
            <a:gdLst>
              <a:gd name="connsiteX0" fmla="*/ 0 w 11736571"/>
              <a:gd name="connsiteY0" fmla="*/ 0 h 4565987"/>
              <a:gd name="connsiteX1" fmla="*/ 11736571 w 11736571"/>
              <a:gd name="connsiteY1" fmla="*/ 0 h 4565987"/>
              <a:gd name="connsiteX2" fmla="*/ 11736571 w 11736571"/>
              <a:gd name="connsiteY2" fmla="*/ 4565987 h 4565987"/>
              <a:gd name="connsiteX3" fmla="*/ 0 w 11736571"/>
              <a:gd name="connsiteY3" fmla="*/ 4565987 h 4565987"/>
              <a:gd name="connsiteX4" fmla="*/ 0 w 11736571"/>
              <a:gd name="connsiteY4" fmla="*/ 0 h 456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6571" h="4565987" extrusionOk="0">
                <a:moveTo>
                  <a:pt x="0" y="0"/>
                </a:moveTo>
                <a:cubicBezTo>
                  <a:pt x="1544902" y="55857"/>
                  <a:pt x="7674316" y="-122729"/>
                  <a:pt x="11736571" y="0"/>
                </a:cubicBezTo>
                <a:cubicBezTo>
                  <a:pt x="11703867" y="1958155"/>
                  <a:pt x="11649155" y="2365638"/>
                  <a:pt x="11736571" y="4565987"/>
                </a:cubicBezTo>
                <a:cubicBezTo>
                  <a:pt x="9608885" y="4577888"/>
                  <a:pt x="4901724" y="4458486"/>
                  <a:pt x="0" y="4565987"/>
                </a:cubicBezTo>
                <a:cubicBezTo>
                  <a:pt x="54452" y="3074074"/>
                  <a:pt x="16533" y="167187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530372" y="169983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2345397" y="166790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BF8BCCA-C6EF-4A92-8A4A-CD142652EE1C}"/>
              </a:ext>
            </a:extLst>
          </p:cNvPr>
          <p:cNvSpPr/>
          <p:nvPr/>
        </p:nvSpPr>
        <p:spPr>
          <a:xfrm rot="16200000">
            <a:off x="3884943" y="169983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5502888" y="169983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7239513" y="171018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0C15ADF-9233-446C-B6BB-C7EF7F1CFB40}"/>
              </a:ext>
            </a:extLst>
          </p:cNvPr>
          <p:cNvSpPr/>
          <p:nvPr/>
        </p:nvSpPr>
        <p:spPr>
          <a:xfrm rot="16200000">
            <a:off x="8857458" y="1699831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AF9AEB7-4A0E-4F32-B61A-18868EB6071C}"/>
              </a:ext>
            </a:extLst>
          </p:cNvPr>
          <p:cNvSpPr/>
          <p:nvPr/>
        </p:nvSpPr>
        <p:spPr>
          <a:xfrm rot="16200000">
            <a:off x="10531409" y="169983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3425EE9-E4BB-4474-8379-1C3072689A3A}"/>
              </a:ext>
            </a:extLst>
          </p:cNvPr>
          <p:cNvSpPr/>
          <p:nvPr/>
        </p:nvSpPr>
        <p:spPr>
          <a:xfrm rot="16200000">
            <a:off x="530373" y="310135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EE38A6-26BC-469C-9835-DD7E38159AB3}"/>
              </a:ext>
            </a:extLst>
          </p:cNvPr>
          <p:cNvSpPr/>
          <p:nvPr/>
        </p:nvSpPr>
        <p:spPr>
          <a:xfrm>
            <a:off x="148855" y="4028891"/>
            <a:ext cx="20649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ott om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4E323-5370-435E-AD06-EE7C8B354D3E}"/>
              </a:ext>
            </a:extLst>
          </p:cNvPr>
          <p:cNvCxnSpPr/>
          <p:nvPr/>
        </p:nvCxnSpPr>
        <p:spPr>
          <a:xfrm>
            <a:off x="1398988" y="3841260"/>
            <a:ext cx="0" cy="1083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1E019D6-0ED7-406F-AFA3-5A1B593CD715}"/>
              </a:ext>
            </a:extLst>
          </p:cNvPr>
          <p:cNvSpPr/>
          <p:nvPr/>
        </p:nvSpPr>
        <p:spPr>
          <a:xfrm rot="11060389">
            <a:off x="2457040" y="419815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0A8C03-CA4F-4A7C-B13F-2979936C42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0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2"/>
    </mc:Choice>
    <mc:Fallback xmlns="">
      <p:transition spd="slow" advTm="9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51576"/>
              </p:ext>
            </p:extLst>
          </p:nvPr>
        </p:nvGraphicFramePr>
        <p:xfrm>
          <a:off x="561753" y="1183956"/>
          <a:ext cx="11068494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3559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4146697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3528238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lay -&gt; lays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press -&gt; presses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add -&gt; adds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spot -&gt; spots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roll -&gt; rolls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1364033" y="173566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5263518" y="173566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9144263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1716087" y="382172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01B855F-5D12-4A70-8D89-E3B01ACCCC57}"/>
              </a:ext>
            </a:extLst>
          </p:cNvPr>
          <p:cNvSpPr/>
          <p:nvPr/>
        </p:nvSpPr>
        <p:spPr>
          <a:xfrm rot="16200000">
            <a:off x="5674943" y="389834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DD613E-997D-4C54-970B-0BDFE828AD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5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0"/>
    </mc:Choice>
    <mc:Fallback xmlns="">
      <p:transition spd="slow" advTm="5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365282"/>
              </p:ext>
            </p:extLst>
          </p:nvPr>
        </p:nvGraphicFramePr>
        <p:xfrm>
          <a:off x="561751" y="525504"/>
          <a:ext cx="11068496" cy="4544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7124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1786413208"/>
                    </a:ext>
                  </a:extLst>
                </a:gridCol>
              </a:tblGrid>
              <a:tr h="113620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of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taller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113620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makes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making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13620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said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want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  <a:tr h="113620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51452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221094"/>
            <a:ext cx="11678093" cy="5072862"/>
          </a:xfrm>
          <a:custGeom>
            <a:avLst/>
            <a:gdLst>
              <a:gd name="connsiteX0" fmla="*/ 0 w 11678093"/>
              <a:gd name="connsiteY0" fmla="*/ 0 h 5072862"/>
              <a:gd name="connsiteX1" fmla="*/ 11678093 w 11678093"/>
              <a:gd name="connsiteY1" fmla="*/ 0 h 5072862"/>
              <a:gd name="connsiteX2" fmla="*/ 11678093 w 11678093"/>
              <a:gd name="connsiteY2" fmla="*/ 5072862 h 5072862"/>
              <a:gd name="connsiteX3" fmla="*/ 0 w 11678093"/>
              <a:gd name="connsiteY3" fmla="*/ 5072862 h 5072862"/>
              <a:gd name="connsiteX4" fmla="*/ 0 w 11678093"/>
              <a:gd name="connsiteY4" fmla="*/ 0 h 50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5072862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1855150"/>
                  <a:pt x="11590677" y="3157885"/>
                  <a:pt x="11678093" y="5072862"/>
                </a:cubicBezTo>
                <a:cubicBezTo>
                  <a:pt x="7263917" y="5084763"/>
                  <a:pt x="3726316" y="4965361"/>
                  <a:pt x="0" y="5072862"/>
                </a:cubicBezTo>
                <a:cubicBezTo>
                  <a:pt x="54452" y="3598056"/>
                  <a:pt x="16533" y="190391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CE0000"/>
            </a:solidFill>
            <a:extLst>
              <a:ext uri="{C807C97D-BFC1-408E-A445-0C87EB9F89A2}">
                <ask:lineSketchStyleProps xmlns:ask="http://schemas.microsoft.com/office/drawing/2018/sketchyshapes" xmlns="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>
            <a:off x="768132" y="80025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>
            <a:off x="3583220" y="82100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>
            <a:off x="6407169" y="77788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>
            <a:off x="8951717" y="77711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21003B-CD4E-470F-A898-B5F2CAEAB9BB}"/>
              </a:ext>
            </a:extLst>
          </p:cNvPr>
          <p:cNvSpPr/>
          <p:nvPr/>
        </p:nvSpPr>
        <p:spPr>
          <a:xfrm>
            <a:off x="488731" y="1854729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39B26E2-8EA3-4F1B-A60C-FCD86046FE27}"/>
              </a:ext>
            </a:extLst>
          </p:cNvPr>
          <p:cNvSpPr/>
          <p:nvPr/>
        </p:nvSpPr>
        <p:spPr>
          <a:xfrm>
            <a:off x="3303819" y="187547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30E00CD-6DE3-4EB7-BF99-F6C304064ECE}"/>
              </a:ext>
            </a:extLst>
          </p:cNvPr>
          <p:cNvSpPr/>
          <p:nvPr/>
        </p:nvSpPr>
        <p:spPr>
          <a:xfrm>
            <a:off x="6127768" y="183235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4DC626A-9741-4DA3-AD1A-6E5F25C005FC}"/>
              </a:ext>
            </a:extLst>
          </p:cNvPr>
          <p:cNvSpPr/>
          <p:nvPr/>
        </p:nvSpPr>
        <p:spPr>
          <a:xfrm>
            <a:off x="8672316" y="183158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A587697-AFD2-4D7D-8072-524F28094F5B}"/>
              </a:ext>
            </a:extLst>
          </p:cNvPr>
          <p:cNvSpPr/>
          <p:nvPr/>
        </p:nvSpPr>
        <p:spPr>
          <a:xfrm>
            <a:off x="488731" y="310432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B8B5F80-BE01-4BB7-8038-96EAC265893C}"/>
              </a:ext>
            </a:extLst>
          </p:cNvPr>
          <p:cNvSpPr/>
          <p:nvPr/>
        </p:nvSpPr>
        <p:spPr>
          <a:xfrm>
            <a:off x="3303819" y="312507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AA4755D-7438-4F88-968E-3173C2C2EE44}"/>
              </a:ext>
            </a:extLst>
          </p:cNvPr>
          <p:cNvSpPr/>
          <p:nvPr/>
        </p:nvSpPr>
        <p:spPr>
          <a:xfrm>
            <a:off x="6127768" y="3081951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B1BFD69-478B-4514-A016-73DEA5BA9ECC}"/>
              </a:ext>
            </a:extLst>
          </p:cNvPr>
          <p:cNvSpPr/>
          <p:nvPr/>
        </p:nvSpPr>
        <p:spPr>
          <a:xfrm>
            <a:off x="8672316" y="3081181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223DDE3-7E24-4DA3-9921-02F50E7ED489}"/>
              </a:ext>
            </a:extLst>
          </p:cNvPr>
          <p:cNvSpPr/>
          <p:nvPr/>
        </p:nvSpPr>
        <p:spPr>
          <a:xfrm>
            <a:off x="497592" y="425163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7C416163-001E-409E-A803-0CC1DD8EC8EB}"/>
              </a:ext>
            </a:extLst>
          </p:cNvPr>
          <p:cNvSpPr/>
          <p:nvPr/>
        </p:nvSpPr>
        <p:spPr>
          <a:xfrm>
            <a:off x="3312680" y="427238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B25F1FC-C28D-4B74-8DF4-69B96588C393}"/>
              </a:ext>
            </a:extLst>
          </p:cNvPr>
          <p:cNvSpPr/>
          <p:nvPr/>
        </p:nvSpPr>
        <p:spPr>
          <a:xfrm>
            <a:off x="6136629" y="4229264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9AC1CEC-6B92-4290-A9DF-3EFEC18CDC01}"/>
              </a:ext>
            </a:extLst>
          </p:cNvPr>
          <p:cNvSpPr/>
          <p:nvPr/>
        </p:nvSpPr>
        <p:spPr>
          <a:xfrm>
            <a:off x="8681177" y="4228494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876643-C453-4DDC-8DE7-0656B57929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4"/>
    </mc:Choice>
    <mc:Fallback xmlns="">
      <p:transition spd="slow" advTm="4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Jay’s clay pot</a:t>
            </a:r>
          </a:p>
        </p:txBody>
      </p:sp>
      <p:pic>
        <p:nvPicPr>
          <p:cNvPr id="2050" name="Picture 2" descr="No description available.">
            <a:extLst>
              <a:ext uri="{FF2B5EF4-FFF2-40B4-BE49-F238E27FC236}">
                <a16:creationId xmlns:a16="http://schemas.microsoft.com/office/drawing/2014/main" id="{B4B591F8-7397-4633-8154-05B489E3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572068" y="-905070"/>
            <a:ext cx="5430415" cy="72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092BF5-DC21-472A-8F70-39BB859B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7E5FE08D-2EC7-4FD1-B629-BBF887CD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27519" y="-905070"/>
            <a:ext cx="5430415" cy="72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C485B6-CE2D-4B70-B93F-46B3566DB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"/>
    </mc:Choice>
    <mc:Fallback xmlns="">
      <p:transition spd="slow" advTm="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description available.">
            <a:extLst>
              <a:ext uri="{FF2B5EF4-FFF2-40B4-BE49-F238E27FC236}">
                <a16:creationId xmlns:a16="http://schemas.microsoft.com/office/drawing/2014/main" id="{55150C64-8E1C-4544-BB4B-13C991D3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04236" y="-905069"/>
            <a:ext cx="5430415" cy="72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C0654C-29A8-420C-B330-8968F7042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"/>
    </mc:Choice>
    <mc:Fallback xmlns=""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5|2.6|2.2|2.1|2.2|1.8|2|1.5|2|2|3.3|1.5|2|2.3|2.1|1.9|1.6|1.8|1.8|2.5|1.5|1.1|1.6|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7|1.6|1.5|1.3|1.8|1.7|2.6|2.1|2|1.5|2|1.7|1.5|2.5|1.9|4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2|7.1|7.7|5.5|7.2|5.7|6.4|33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.8|10.7|5.4|8.8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.7|1.2|1.2|1.2|1|1.2|0.9|0.8|1|0.9|0.9|1|1|1.4|1.1|1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164</Words>
  <Application>Microsoft Office PowerPoint</Application>
  <PresentationFormat>Widescreen</PresentationFormat>
  <Paragraphs>137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Browning, Bethany</cp:lastModifiedBy>
  <cp:revision>17</cp:revision>
  <dcterms:created xsi:type="dcterms:W3CDTF">2021-01-12T11:25:37Z</dcterms:created>
  <dcterms:modified xsi:type="dcterms:W3CDTF">2021-02-10T11:34:57Z</dcterms:modified>
</cp:coreProperties>
</file>